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3"/>
    <p:sldId id="290" r:id="rId4"/>
    <p:sldId id="312" r:id="rId5"/>
    <p:sldId id="260" r:id="rId6"/>
    <p:sldId id="295" r:id="rId7"/>
    <p:sldId id="296" r:id="rId8"/>
    <p:sldId id="266" r:id="rId9"/>
    <p:sldId id="313" r:id="rId10"/>
    <p:sldId id="317" r:id="rId11"/>
    <p:sldId id="318" r:id="rId12"/>
    <p:sldId id="314" r:id="rId13"/>
    <p:sldId id="319" r:id="rId14"/>
    <p:sldId id="299" r:id="rId15"/>
    <p:sldId id="321" r:id="rId16"/>
    <p:sldId id="322" r:id="rId17"/>
    <p:sldId id="320" r:id="rId18"/>
    <p:sldId id="323" r:id="rId19"/>
    <p:sldId id="286" r:id="rId20"/>
    <p:sldId id="280" r:id="rId21"/>
    <p:sldId id="311" r:id="rId22"/>
    <p:sldId id="288" r:id="rId23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ping" initials="w" lastIdx="0" clrIdx="0"/>
  <p:cmAuthor id="1" name="全易通" initials="QYT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179513" y="648787"/>
            <a:ext cx="8784976" cy="5948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hyperlink" Target="U1AWRITE.SWF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hyperlink" Target="U1AWRITE.SWF" TargetMode="Externa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tif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32240" y="922272"/>
            <a:ext cx="954026" cy="8046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39" y="3418573"/>
            <a:ext cx="6659595" cy="16567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9464" y="641430"/>
            <a:ext cx="8245554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endParaRPr lang="en-US" altLang="zh-CN" sz="4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school</a:t>
            </a:r>
            <a:endParaRPr lang="zh-CN" altLang="en-US" sz="66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09108" y="3964119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</a:t>
            </a:r>
            <a:r>
              <a:rPr lang="zh-CN" alt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75856" y="4140369"/>
            <a:ext cx="28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computer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\\192.168.0.80\Spark\小学英语素材库\1 小英图库\☆ 小英 四色图库（不断更新）\4 物品\家具市场\电脑桌-1.t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203848" y="1556792"/>
            <a:ext cx="260308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21277" y="4437112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dinner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6" name="Picture 2" descr="\\192.168.0.80\Spark\小学英语素材库\1 小英图库\☆ 小英 四色图库（不断更新）\1 人物\动作\吃喝\吃晚饭1.t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025329" y="1563687"/>
            <a:ext cx="2410948" cy="208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987824" y="5004465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dinner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Read, listen 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chant.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15816" y="2204864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66994" y="2996952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tiger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87824" y="3717032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sister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66994" y="4319484"/>
            <a:ext cx="2829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computer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Let</a:t>
            </a:r>
            <a:r>
              <a:rPr lang="en-US" altLang="zh-CN" sz="3200" b="1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chant 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755576" y="1844824"/>
            <a:ext cx="5472608" cy="38386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900609" y="1628800"/>
            <a:ext cx="45708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>
              <a:spcBef>
                <a:spcPct val="50000"/>
              </a:spcBef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Read, underline and say.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827584" y="2519387"/>
            <a:ext cx="756126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2333625" algn="l"/>
              </a:tabLs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sist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rul</a:t>
            </a:r>
            <a:r>
              <a:rPr lang="en-US" altLang="zh-CN" sz="2800" b="1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und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numb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8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comput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eras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dinn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wint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8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spcBef>
                <a:spcPct val="50000"/>
              </a:spcBef>
            </a:pP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und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aft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wat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riv</a:t>
            </a:r>
            <a:r>
              <a:rPr lang="en-US" altLang="zh-CN" sz="2800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endParaRPr lang="en-US" altLang="zh-CN" sz="2800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317413" y="1124744"/>
            <a:ext cx="5380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Tips for pronunciation</a:t>
            </a:r>
            <a:endParaRPr lang="en-US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2278002"/>
            <a:ext cx="71449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400" b="1" dirty="0">
                <a:latin typeface="+mn-ea"/>
              </a:rPr>
              <a:t>规律总结：字母组合</a:t>
            </a:r>
            <a:r>
              <a:rPr lang="en-US" altLang="zh-CN" sz="2400" dirty="0" err="1">
                <a:latin typeface="+mn-ea"/>
              </a:rPr>
              <a:t>er</a:t>
            </a:r>
            <a:r>
              <a:rPr lang="zh-CN" altLang="en-US" sz="2400" b="1" dirty="0">
                <a:latin typeface="+mn-ea"/>
              </a:rPr>
              <a:t>在单词末尾时</a:t>
            </a:r>
            <a:r>
              <a:rPr lang="zh-CN" altLang="en-US" sz="2400" b="1" dirty="0" smtClean="0">
                <a:latin typeface="+mn-ea"/>
              </a:rPr>
              <a:t>一般发</a:t>
            </a:r>
            <a:r>
              <a:rPr lang="en-US" altLang="zh-CN" sz="2400" b="1" dirty="0" smtClean="0">
                <a:latin typeface="+mn-ea"/>
              </a:rPr>
              <a:t>/E/</a:t>
            </a:r>
            <a:r>
              <a:rPr lang="zh-CN" altLang="en-US" sz="2400" b="1" dirty="0" smtClean="0">
                <a:latin typeface="+mn-ea"/>
              </a:rPr>
              <a:t>音</a:t>
            </a:r>
            <a:r>
              <a:rPr lang="zh-CN" altLang="en-US" sz="2400" dirty="0">
                <a:latin typeface="+mn-ea"/>
              </a:rPr>
              <a:t>。</a:t>
            </a:r>
            <a:endParaRPr lang="en-US" altLang="zh-CN" sz="2400" dirty="0">
              <a:latin typeface="+mn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51720" y="3284984"/>
            <a:ext cx="83407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嘴唇微微张开，舌平放，舌尖轻抵下齿底部</a:t>
            </a:r>
            <a:r>
              <a:rPr lang="zh-CN" altLang="en-US" sz="2400" b="1" dirty="0" smtClean="0">
                <a:latin typeface="+mn-ea"/>
              </a:rPr>
              <a:t>，</a:t>
            </a:r>
            <a:endParaRPr lang="en-US" altLang="zh-CN" sz="2400" b="1" dirty="0" smtClean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舌</a:t>
            </a:r>
            <a:r>
              <a:rPr lang="zh-CN" altLang="en-US" sz="2400" b="1" dirty="0">
                <a:latin typeface="+mn-ea"/>
              </a:rPr>
              <a:t>中部稍微抬起，口腔放松自然发声</a:t>
            </a:r>
            <a:r>
              <a:rPr lang="zh-CN" altLang="en-US" sz="2400" b="1" dirty="0" smtClean="0">
                <a:latin typeface="+mn-ea"/>
              </a:rPr>
              <a:t>，</a:t>
            </a:r>
            <a:endParaRPr lang="en-US" altLang="zh-CN" sz="2400" b="1" dirty="0" smtClean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构成</a:t>
            </a:r>
            <a:r>
              <a:rPr lang="zh-CN" altLang="en-US" sz="2400" b="1" dirty="0">
                <a:latin typeface="+mn-ea"/>
              </a:rPr>
              <a:t>不重读音节。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35696" y="2823319"/>
            <a:ext cx="683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400" b="1" dirty="0">
                <a:latin typeface="+mn-ea"/>
              </a:rPr>
              <a:t>/E/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短元音，发音时声带振动。发音要领是：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uiExpand="1" build="p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Look, listen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and </a:t>
            </a: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write. 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G:\RESOURCE\UNIT1\JPG\U1AWRIT1.JP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3130" y="1988840"/>
            <a:ext cx="6480479" cy="3848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323528" y="885672"/>
            <a:ext cx="8288536" cy="743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Check the answers.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421294" y="3212975"/>
            <a:ext cx="419077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G:\RESOURCE\UNIT1\JPG\U1AWRIT1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2451" y="2708920"/>
            <a:ext cx="4000959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3"/>
          <p:cNvSpPr>
            <a:spLocks noChangeArrowheads="1"/>
          </p:cNvSpPr>
          <p:nvPr/>
        </p:nvSpPr>
        <p:spPr bwMode="auto">
          <a:xfrm>
            <a:off x="395536" y="1825660"/>
            <a:ext cx="4493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zh-CN" altLang="en-US" sz="28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选出画线发音不同的</a:t>
            </a:r>
            <a:r>
              <a:rPr lang="zh-CN" altLang="en-US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一项。</a:t>
            </a:r>
            <a:endParaRPr lang="zh-CN" altLang="en-US" sz="28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539552" y="2407528"/>
            <a:ext cx="806489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) 1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 A.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wat</a:t>
            </a:r>
            <a:r>
              <a:rPr lang="en-US" altLang="zh-CN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	B. f</a:t>
            </a:r>
            <a:r>
              <a:rPr lang="en-US" altLang="zh-CN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ir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st     	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C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teach</a:t>
            </a:r>
            <a:r>
              <a:rPr lang="en-US" altLang="zh-CN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 2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 A.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offic</a:t>
            </a:r>
            <a:r>
              <a:rPr lang="en-US" altLang="zh-CN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	B.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fath</a:t>
            </a:r>
            <a:r>
              <a:rPr lang="en-US" altLang="zh-CN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C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gg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)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3. A. comput</a:t>
            </a:r>
            <a:r>
              <a:rPr lang="en-US" altLang="zh-CN" sz="2800" u="sng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	B.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rul</a:t>
            </a:r>
            <a:r>
              <a:rPr lang="en-US" altLang="zh-CN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C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en-US" altLang="zh-CN" sz="28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ear</a:t>
            </a:r>
            <a:endParaRPr lang="en-US" altLang="zh-CN" sz="2800" u="sn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06375" y="4428401"/>
            <a:ext cx="4603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06375" y="3501008"/>
            <a:ext cx="4603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27584" y="2712680"/>
            <a:ext cx="4651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/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Summary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37055" y="2132856"/>
            <a:ext cx="5598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atinLnBrk="1"/>
            <a:r>
              <a:rPr lang="zh-CN" altLang="en-US" sz="2400" b="1" dirty="0" smtClean="0">
                <a:latin typeface="+mn-ea"/>
              </a:rPr>
              <a:t>字母</a:t>
            </a:r>
            <a:r>
              <a:rPr lang="zh-CN" altLang="en-US" sz="2400" b="1" dirty="0">
                <a:latin typeface="+mn-ea"/>
              </a:rPr>
              <a:t>组合</a:t>
            </a:r>
            <a:r>
              <a:rPr lang="en-US" altLang="zh-CN" sz="2400" dirty="0" err="1">
                <a:latin typeface="+mn-ea"/>
              </a:rPr>
              <a:t>er</a:t>
            </a:r>
            <a:r>
              <a:rPr lang="zh-CN" altLang="en-US" sz="2400" b="1" dirty="0">
                <a:latin typeface="+mn-ea"/>
              </a:rPr>
              <a:t>在单词末尾时</a:t>
            </a:r>
            <a:r>
              <a:rPr lang="zh-CN" altLang="en-US" sz="2400" b="1" dirty="0" smtClean="0">
                <a:latin typeface="+mn-ea"/>
              </a:rPr>
              <a:t>一般发</a:t>
            </a:r>
            <a:r>
              <a:rPr lang="en-US" altLang="zh-CN" sz="2400" b="1" dirty="0" smtClean="0">
                <a:latin typeface="+mn-ea"/>
              </a:rPr>
              <a:t>/E/</a:t>
            </a:r>
            <a:r>
              <a:rPr lang="zh-CN" altLang="en-US" sz="2400" b="1" dirty="0" smtClean="0">
                <a:latin typeface="+mn-ea"/>
              </a:rPr>
              <a:t>音</a:t>
            </a:r>
            <a:r>
              <a:rPr lang="zh-CN" altLang="en-US" sz="2400" dirty="0">
                <a:latin typeface="+mn-ea"/>
              </a:rPr>
              <a:t>。</a:t>
            </a:r>
            <a:endParaRPr lang="en-US" altLang="zh-CN" sz="2400" dirty="0">
              <a:latin typeface="+mn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51720" y="3140968"/>
            <a:ext cx="8340725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400" b="1" dirty="0">
                <a:latin typeface="+mn-ea"/>
              </a:rPr>
              <a:t>嘴唇微微张开，舌平放，舌尖轻抵下齿底部</a:t>
            </a:r>
            <a:r>
              <a:rPr lang="zh-CN" altLang="en-US" sz="2400" b="1" dirty="0" smtClean="0">
                <a:latin typeface="+mn-ea"/>
              </a:rPr>
              <a:t>，</a:t>
            </a:r>
            <a:endParaRPr lang="en-US" altLang="zh-CN" sz="2400" b="1" dirty="0" smtClean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舌</a:t>
            </a:r>
            <a:r>
              <a:rPr lang="zh-CN" altLang="en-US" sz="2400" b="1" dirty="0">
                <a:latin typeface="+mn-ea"/>
              </a:rPr>
              <a:t>中部稍微抬起，口腔放松自然发声</a:t>
            </a:r>
            <a:r>
              <a:rPr lang="zh-CN" altLang="en-US" sz="2400" b="1" dirty="0" smtClean="0">
                <a:latin typeface="+mn-ea"/>
              </a:rPr>
              <a:t>，</a:t>
            </a:r>
            <a:endParaRPr lang="en-US" altLang="zh-CN" sz="2400" b="1" dirty="0" smtClean="0">
              <a:latin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构成</a:t>
            </a:r>
            <a:r>
              <a:rPr lang="zh-CN" altLang="en-US" sz="2400" b="1" dirty="0">
                <a:latin typeface="+mn-ea"/>
              </a:rPr>
              <a:t>不重读音节。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835696" y="2678173"/>
            <a:ext cx="683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atinLnBrk="1"/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400" b="1" dirty="0">
                <a:latin typeface="+mn-ea"/>
              </a:rPr>
              <a:t>/E/</a:t>
            </a:r>
            <a:r>
              <a:rPr lang="zh-CN" altLang="en-US" sz="2400" b="1" dirty="0" smtClean="0">
                <a:solidFill>
                  <a:srgbClr val="000000"/>
                </a:solidFill>
                <a:latin typeface="+mn-ea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</a:rPr>
              <a:t>短元音，发音时声带振动。发音要领是：</a:t>
            </a:r>
            <a:endParaRPr lang="zh-CN" altLang="en-US" sz="2400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uiExpand="1" build="p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10406" y="1890698"/>
            <a:ext cx="7777163" cy="175432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通过听例词发音，观察例词结构中共有的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特征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，学习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在单词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中的发音规律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能够跟着录音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歌谣，强化记忆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的发音规则。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3712964"/>
            <a:ext cx="7777162" cy="2308324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观察单词结构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，划出单词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中共有的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；能够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根据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的发音规则读出生词，巩固学习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er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的音和形的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完成课本上的学习活动。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348880"/>
            <a:ext cx="7848872" cy="18302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class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！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57425" y="2996952"/>
            <a:ext cx="9455335" cy="719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400" b="1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Practise the sound of “er”.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311081" y="683309"/>
            <a:ext cx="210826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72000" y="3308791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—Where is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4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s+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表示地点的介词短语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0730" y="3410997"/>
            <a:ext cx="23391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问答场所位置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的句型：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KSO_Shape"/>
          <p:cNvSpPr/>
          <p:nvPr/>
        </p:nvSpPr>
        <p:spPr>
          <a:xfrm>
            <a:off x="3635896" y="3444719"/>
            <a:ext cx="1098002" cy="1011992"/>
          </a:xfrm>
          <a:custGeom>
            <a:avLst/>
            <a:gdLst>
              <a:gd name="connsiteX0" fmla="*/ 0 w 703218"/>
              <a:gd name="connsiteY0" fmla="*/ 162036 h 648072"/>
              <a:gd name="connsiteX1" fmla="*/ 139505 w 703218"/>
              <a:gd name="connsiteY1" fmla="*/ 162036 h 648072"/>
              <a:gd name="connsiteX2" fmla="*/ 139505 w 703218"/>
              <a:gd name="connsiteY2" fmla="*/ 486036 h 648072"/>
              <a:gd name="connsiteX3" fmla="*/ 0 w 703218"/>
              <a:gd name="connsiteY3" fmla="*/ 486036 h 648072"/>
              <a:gd name="connsiteX4" fmla="*/ 379182 w 703218"/>
              <a:gd name="connsiteY4" fmla="*/ 0 h 648072"/>
              <a:gd name="connsiteX5" fmla="*/ 703218 w 703218"/>
              <a:gd name="connsiteY5" fmla="*/ 324036 h 648072"/>
              <a:gd name="connsiteX6" fmla="*/ 379182 w 703218"/>
              <a:gd name="connsiteY6" fmla="*/ 648072 h 648072"/>
              <a:gd name="connsiteX7" fmla="*/ 379182 w 703218"/>
              <a:gd name="connsiteY7" fmla="*/ 486054 h 648072"/>
              <a:gd name="connsiteX8" fmla="*/ 182373 w 703218"/>
              <a:gd name="connsiteY8" fmla="*/ 486054 h 648072"/>
              <a:gd name="connsiteX9" fmla="*/ 182373 w 703218"/>
              <a:gd name="connsiteY9" fmla="*/ 162018 h 648072"/>
              <a:gd name="connsiteX10" fmla="*/ 379182 w 703218"/>
              <a:gd name="connsiteY10" fmla="*/ 162018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03218" h="648072">
                <a:moveTo>
                  <a:pt x="0" y="162036"/>
                </a:moveTo>
                <a:lnTo>
                  <a:pt x="139505" y="162036"/>
                </a:lnTo>
                <a:lnTo>
                  <a:pt x="139505" y="486036"/>
                </a:lnTo>
                <a:lnTo>
                  <a:pt x="0" y="486036"/>
                </a:lnTo>
                <a:close/>
                <a:moveTo>
                  <a:pt x="379182" y="0"/>
                </a:moveTo>
                <a:lnTo>
                  <a:pt x="703218" y="324036"/>
                </a:lnTo>
                <a:lnTo>
                  <a:pt x="379182" y="648072"/>
                </a:lnTo>
                <a:lnTo>
                  <a:pt x="379182" y="486054"/>
                </a:lnTo>
                <a:lnTo>
                  <a:pt x="182373" y="486054"/>
                </a:lnTo>
                <a:lnTo>
                  <a:pt x="182373" y="162018"/>
                </a:lnTo>
                <a:lnTo>
                  <a:pt x="379182" y="162018"/>
                </a:lnTo>
                <a:close/>
              </a:path>
            </a:pathLst>
          </a:custGeom>
          <a:solidFill>
            <a:srgbClr val="00B0F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7952" y="3501008"/>
            <a:ext cx="269817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确认近处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场所</a:t>
            </a: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72000" y="3308791"/>
            <a:ext cx="5832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—Is this…?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Yes, it is. /No, it isn</a:t>
            </a:r>
            <a:r>
              <a:rPr lang="en-US" altLang="zh-CN" sz="24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817827"/>
            <a:ext cx="23310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Let</a:t>
            </a:r>
            <a:r>
              <a:rPr lang="en-US" altLang="zh-CN" sz="3200" b="1" smtClean="0">
                <a:solidFill>
                  <a:srgbClr val="00B0F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3200" b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do it!</a:t>
            </a:r>
            <a:endParaRPr lang="zh-CN" altLang="en-US" sz="3200" b="1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35696" y="4479847"/>
            <a:ext cx="679073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—Where is the shop?</a:t>
            </a:r>
            <a:endParaRPr lang="en-US" altLang="zh-CN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—It</a:t>
            </a:r>
            <a:r>
              <a:rPr lang="en-US" altLang="zh-CN" sz="28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____________ the park.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96916" y="5062792"/>
            <a:ext cx="14750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next to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339752" y="1416548"/>
            <a:ext cx="4032448" cy="286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192.168.0.80\Spark\小学英语素材库\1 小英图库\☆ 小英 四色图库（不断更新）\7 地点场所方位位置\图书馆.t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899438" y="1052735"/>
            <a:ext cx="2752681" cy="211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691680" y="3717032"/>
            <a:ext cx="679073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—Is this the teachers</a:t>
            </a:r>
            <a:r>
              <a:rPr lang="en-US" altLang="zh-CN" sz="28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office?</a:t>
            </a:r>
            <a:endParaRPr lang="en-US" altLang="zh-CN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—No, it isn</a:t>
            </a:r>
            <a:r>
              <a:rPr lang="en-US" altLang="zh-CN" sz="28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t. It</a:t>
            </a:r>
            <a:r>
              <a:rPr lang="en-US" altLang="zh-CN" sz="280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the ____________.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507548" y="4293096"/>
            <a:ext cx="1368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library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444274" y="166663"/>
              <a:ext cx="277372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spell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74" name="Picture 2" descr="\\192.168.0.80\Spark\小学英语素材库\1 小英图库\☆ 小英 四色图库（不断更新）\5 饮食相关\饮品\纯净水-1.tif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635896" y="2420888"/>
            <a:ext cx="1461155" cy="1677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3521277" y="4437112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water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591800" y="124968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71050" y="4005064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tiger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9" name="Picture 3" descr="\\192.168.0.80\Spark\小学英语素材库\1 小英图库\☆ 小英 四色图库（不断更新）\2 动物昆虫\哺乳类\肉食者\老虎91.tif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027934" y="1124745"/>
            <a:ext cx="2386382" cy="238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59082" y="4140369"/>
            <a:ext cx="1893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sister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G:\RESOURCE\UNIT1\JPG\SISTER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1051" y="1124744"/>
            <a:ext cx="1759354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0303c50f-9186-4ab7-ba0b-4185a2dba49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1214</Words>
  <Application>WPS 演示</Application>
  <PresentationFormat>全屏显示(4:3)</PresentationFormat>
  <Paragraphs>117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Times New Roman</vt:lpstr>
      <vt:lpstr>微软雅黑</vt:lpstr>
      <vt:lpstr>Arial Unicode MS</vt:lpstr>
      <vt:lpstr>Arial Unicode MS</vt:lpstr>
      <vt:lpstr>Calibri</vt:lpstr>
      <vt:lpstr>Gulim</vt:lpstr>
      <vt:lpstr>Malgun Gothic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cp:lastPrinted>2021-02-09T10:06:00Z</cp:lastPrinted>
  <dcterms:created xsi:type="dcterms:W3CDTF">2021-02-09T10:06:00Z</dcterms:created>
  <dcterms:modified xsi:type="dcterms:W3CDTF">2023-02-24T00:54:09Z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5D3AA8B3520E4D49AD6CD2C17FCBC5A0</vt:lpwstr>
  </property>
  <property fmtid="{D5CDD505-2E9C-101B-9397-08002B2CF9AE}" pid="7" name="KSOProductBuildVer">
    <vt:lpwstr>2052-11.1.0.13703</vt:lpwstr>
  </property>
</Properties>
</file>