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90" r:id="rId4"/>
    <p:sldId id="260" r:id="rId5"/>
    <p:sldId id="312" r:id="rId6"/>
    <p:sldId id="313" r:id="rId7"/>
    <p:sldId id="314" r:id="rId8"/>
    <p:sldId id="295" r:id="rId9"/>
    <p:sldId id="266" r:id="rId10"/>
    <p:sldId id="315" r:id="rId11"/>
    <p:sldId id="316" r:id="rId12"/>
    <p:sldId id="300" r:id="rId13"/>
    <p:sldId id="310" r:id="rId14"/>
    <p:sldId id="301" r:id="rId15"/>
    <p:sldId id="318" r:id="rId17"/>
    <p:sldId id="317" r:id="rId18"/>
    <p:sldId id="319" r:id="rId19"/>
    <p:sldId id="320" r:id="rId20"/>
    <p:sldId id="321" r:id="rId21"/>
    <p:sldId id="322" r:id="rId22"/>
    <p:sldId id="280" r:id="rId23"/>
    <p:sldId id="311" r:id="rId24"/>
    <p:sldId id="286" r:id="rId25"/>
    <p:sldId id="323" r:id="rId26"/>
    <p:sldId id="288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ping" initials="w" lastIdx="0" clrIdx="0"/>
  <p:cmAuthor id="1" name="全易通" initials="QYT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5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hyperlink" Target="U1AASK1.SWF" TargetMode="Externa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40" y="922272"/>
            <a:ext cx="954026" cy="804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9464" y="641430"/>
            <a:ext cx="824555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school</a:t>
            </a:r>
            <a:endParaRPr lang="zh-CN" altLang="en-US" sz="66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9108" y="3964119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形标注 7"/>
          <p:cNvSpPr/>
          <p:nvPr/>
        </p:nvSpPr>
        <p:spPr>
          <a:xfrm>
            <a:off x="2267744" y="1268760"/>
            <a:ext cx="2304256" cy="720080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23528" y="1052736"/>
            <a:ext cx="5040560" cy="1216992"/>
          </a:xfrm>
          <a:prstGeom prst="wedgeEllipseCallout">
            <a:avLst>
              <a:gd name="adj1" fmla="val 3140"/>
              <a:gd name="adj2" fmla="val 75041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1301859"/>
            <a:ext cx="4212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Hi, Miss White! Here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my homework.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9898" y="5525051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Bye, Miss White.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 flipV="1">
            <a:off x="251519" y="5445224"/>
            <a:ext cx="2880321" cy="792088"/>
          </a:xfrm>
          <a:prstGeom prst="wedgeEllipseCallout">
            <a:avLst>
              <a:gd name="adj1" fmla="val 25959"/>
              <a:gd name="adj2" fmla="val 81760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9193" y="1261209"/>
            <a:ext cx="34434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 you,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Mike.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92180" y="1196752"/>
            <a:ext cx="2196244" cy="1149274"/>
          </a:xfrm>
          <a:prstGeom prst="wedgeEllipseCallout">
            <a:avLst>
              <a:gd name="adj1" fmla="val -31822"/>
              <a:gd name="adj2" fmla="val 6879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37278" y="2646541"/>
            <a:ext cx="5029925" cy="251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2" descr="G:\RESOURCE\UNIT1\JPG\U1ATALK1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1916832"/>
            <a:ext cx="4608512" cy="393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4" name="矩形 13"/>
          <p:cNvSpPr/>
          <p:nvPr/>
        </p:nvSpPr>
        <p:spPr>
          <a:xfrm>
            <a:off x="778378" y="3059441"/>
            <a:ext cx="3686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36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 </a:t>
            </a:r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endParaRPr lang="zh-CN" altLang="en-US" sz="3600" b="1"/>
          </a:p>
        </p:txBody>
      </p:sp>
      <p:sp>
        <p:nvSpPr>
          <p:cNvPr id="15" name="TextBox 14"/>
          <p:cNvSpPr txBox="1"/>
          <p:nvPr/>
        </p:nvSpPr>
        <p:spPr>
          <a:xfrm>
            <a:off x="755576" y="3781369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教室办公室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9532" y="4503190"/>
            <a:ext cx="1706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199583"/>
            <a:ext cx="247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5576" y="1464655"/>
            <a:ext cx="3094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 floor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2275435"/>
            <a:ext cx="821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二楼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851898" y="260648"/>
            <a:ext cx="3038756" cy="6166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句型一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4244895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—Where 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…?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表示地点的介词短语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26876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问答场所位置的句型：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204419" y="3324197"/>
            <a:ext cx="484632" cy="75287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720" y="198884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the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office?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on the second floor.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46" name="Picture 2" descr="\\192.168.0.80\Spark\小学英语素材库\1 小英图库\☆ 小英 四色图库（不断更新）\1 人物\对话\对话新2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67744" y="2132856"/>
            <a:ext cx="4968552" cy="287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3995936" y="908720"/>
            <a:ext cx="4752528" cy="1116995"/>
          </a:xfrm>
          <a:prstGeom prst="wedgeEllipseCallout">
            <a:avLst>
              <a:gd name="adj1" fmla="val 3871"/>
              <a:gd name="adj2" fmla="val 7766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19100" y="5264333"/>
            <a:ext cx="4108884" cy="972979"/>
          </a:xfrm>
          <a:prstGeom prst="wedgeEllipseCallout">
            <a:avLst>
              <a:gd name="adj1" fmla="val 15510"/>
              <a:gd name="adj2" fmla="val -131544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5483072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Where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your classroom?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5936" y="1220559"/>
            <a:ext cx="51480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It</a:t>
            </a:r>
            <a:r>
              <a:rPr lang="en-US" altLang="zh-CN" sz="24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next to your classroom.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851898" y="260648"/>
            <a:ext cx="3038756" cy="6166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26876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确认近处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场所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的句型：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4244895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—Is this…?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 /No, it isn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204419" y="3324197"/>
            <a:ext cx="484632" cy="75287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1720" y="198884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this the teachers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office?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No, it isn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170" name="Picture 2" descr="\\192.168.0.80\Spark\小学英语素材库\1 小英图库\☆ 小英 四色图库（不断更新）\1 人物\对话\问路x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71800" y="1916832"/>
            <a:ext cx="2671861" cy="233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椭圆形标注 11"/>
          <p:cNvSpPr/>
          <p:nvPr/>
        </p:nvSpPr>
        <p:spPr>
          <a:xfrm>
            <a:off x="3995936" y="1303893"/>
            <a:ext cx="3384376" cy="721822"/>
          </a:xfrm>
          <a:prstGeom prst="wedgeEllipseCallout">
            <a:avLst>
              <a:gd name="adj1" fmla="val -9471"/>
              <a:gd name="adj2" fmla="val 119886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319100" y="4797152"/>
            <a:ext cx="4108884" cy="972979"/>
          </a:xfrm>
          <a:prstGeom prst="wedgeEllipseCallout">
            <a:avLst>
              <a:gd name="adj1" fmla="val 34193"/>
              <a:gd name="adj2" fmla="val -116461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5015891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Is this the park?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16016" y="1436583"/>
            <a:ext cx="51480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Yes, it is.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8169" y="-12678"/>
            <a:ext cx="5227661" cy="1569470"/>
            <a:chOff x="1986906" y="23795"/>
            <a:chExt cx="6074127" cy="79632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6906" y="23795"/>
              <a:ext cx="6074127" cy="55626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13943" y="112232"/>
              <a:ext cx="541297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Look, ask and answer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Picture 2" descr="G:\RESOURCE\UNIT1\JPG\U1AASK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556792"/>
            <a:ext cx="8020842" cy="359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G:\RESOURCE\UNIT1\JPG\U1AASK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216" y="1866553"/>
            <a:ext cx="7975860" cy="3579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椭圆 2"/>
          <p:cNvSpPr>
            <a:spLocks noChangeArrowheads="1"/>
          </p:cNvSpPr>
          <p:nvPr/>
        </p:nvSpPr>
        <p:spPr bwMode="auto">
          <a:xfrm>
            <a:off x="1305351" y="2251994"/>
            <a:ext cx="942978" cy="48782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flipH="1">
            <a:off x="3275856" y="1412776"/>
            <a:ext cx="3320395" cy="848190"/>
          </a:xfrm>
          <a:prstGeom prst="wedgeRoundRectCallout">
            <a:avLst>
              <a:gd name="adj1" fmla="val 5709"/>
              <a:gd name="adj2" fmla="val 8085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the library?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 flipH="1">
            <a:off x="6660232" y="1844824"/>
            <a:ext cx="2088232" cy="987383"/>
          </a:xfrm>
          <a:prstGeom prst="wedgeRoundRectCallout">
            <a:avLst>
              <a:gd name="adj1" fmla="val -1377"/>
              <a:gd name="adj2" fmla="val 7800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on the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second floor.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 flipH="1">
            <a:off x="755576" y="3679431"/>
            <a:ext cx="3917570" cy="685673"/>
          </a:xfrm>
          <a:prstGeom prst="wedgeRoundRectCallout">
            <a:avLst>
              <a:gd name="adj1" fmla="val -57394"/>
              <a:gd name="adj2" fmla="val 175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it next to Classroom 3?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 flipH="1">
            <a:off x="6084168" y="5517232"/>
            <a:ext cx="1911302" cy="739576"/>
          </a:xfrm>
          <a:prstGeom prst="wedgeRoundRectCallout">
            <a:avLst>
              <a:gd name="adj1" fmla="val -40456"/>
              <a:gd name="adj2" fmla="val -8423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RESOURCE\UNIT1\JPG\U1AASK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4234" y="1621094"/>
            <a:ext cx="8424936" cy="378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2"/>
          <p:cNvSpPr>
            <a:spLocks noChangeArrowheads="1"/>
          </p:cNvSpPr>
          <p:nvPr/>
        </p:nvSpPr>
        <p:spPr bwMode="auto">
          <a:xfrm>
            <a:off x="3059832" y="3511585"/>
            <a:ext cx="1337703" cy="66742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 flipH="1">
            <a:off x="1979712" y="2054483"/>
            <a:ext cx="2802151" cy="697892"/>
          </a:xfrm>
          <a:prstGeom prst="wedgeRoundRectCallout">
            <a:avLst>
              <a:gd name="adj1" fmla="val -58009"/>
              <a:gd name="adj2" fmla="val 4664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the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latinLnBrk="1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office 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7"/>
          <p:cNvSpPr>
            <a:spLocks noChangeArrowheads="1"/>
          </p:cNvSpPr>
          <p:nvPr/>
        </p:nvSpPr>
        <p:spPr bwMode="auto">
          <a:xfrm flipH="1">
            <a:off x="6156174" y="1783020"/>
            <a:ext cx="2612995" cy="760704"/>
          </a:xfrm>
          <a:prstGeom prst="wedgeRoundRectCallout">
            <a:avLst>
              <a:gd name="adj1" fmla="val -9283"/>
              <a:gd name="adj2" fmla="val 8337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on the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first floor.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 flipH="1">
            <a:off x="5867564" y="5587390"/>
            <a:ext cx="1939908" cy="468984"/>
          </a:xfrm>
          <a:prstGeom prst="wedgeRoundRectCallout">
            <a:avLst>
              <a:gd name="adj1" fmla="val -31762"/>
              <a:gd name="adj2" fmla="val -10332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/>
          <a:p>
            <a:pPr algn="ctr" latinLnBrk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5536" y="1764680"/>
            <a:ext cx="8352928" cy="45243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理解对话大意。能够用正确的语音、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朗读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对话，  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能进行角色表演。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能够在情景中运用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—Where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the…?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—It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 on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first/second floor.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—Is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the…?  —Yes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it is.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/No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it isn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在语境中理解生词或短语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second floor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next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homework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能正确发音。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156663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—Where 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表示地点的介词短语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153762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问答场所位置的句型：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7952" y="398590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确认近处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场所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8442" y="4676943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—Is this…?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 /No, it isn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95536" y="1516658"/>
            <a:ext cx="5816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看图，选择正确的单词或短语完成句子。 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95536" y="2235795"/>
            <a:ext cx="7773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playground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B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art room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computer room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teachers' office   E. library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395536" y="3212976"/>
            <a:ext cx="602081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2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Look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___________.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2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 The ___________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on the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floor.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516216" y="3068960"/>
            <a:ext cx="132397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36010" y="4653136"/>
            <a:ext cx="12763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29311" y="3543399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41761" y="4509120"/>
            <a:ext cx="428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323528" y="1215319"/>
            <a:ext cx="568863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>
              <a:lnSpc>
                <a:spcPct val="2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3. This is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___________.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2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4. —Do you have a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2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—Yes , we do.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2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like the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___________.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349668" y="1651225"/>
            <a:ext cx="391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448569" y="2689166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70514" y="4839543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976" y="1568863"/>
            <a:ext cx="1456944" cy="1207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856" y="3154680"/>
            <a:ext cx="1853184" cy="877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94303"/>
            <a:ext cx="1298448" cy="11521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241" y="1483043"/>
            <a:ext cx="8842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Ask the different places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the school and fill in the tables.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55576" y="3356992"/>
          <a:ext cx="7488832" cy="1475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872208"/>
                <a:gridCol w="1872208"/>
                <a:gridCol w="1872208"/>
              </a:tblGrid>
              <a:tr h="4072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Places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8904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library</a:t>
                      </a:r>
                      <a:endParaRPr lang="zh-CN" altLang="en-US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9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 floor </a:t>
                      </a:r>
                      <a:endParaRPr lang="zh-CN" altLang="en-US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" name="Picture 2" descr="G:\RESOURCE\UNIT1\JPG\NEXTTO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67544" y="2636911"/>
            <a:ext cx="2976935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5364088" y="3212976"/>
            <a:ext cx="23903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first floor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26418" y="3933057"/>
            <a:ext cx="821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一楼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" name="Picture 2" descr="G:\RESOURCE\UNIT1\JPG\SECONDFL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18326" y="2636912"/>
            <a:ext cx="3042143" cy="228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076056" y="3083367"/>
            <a:ext cx="3094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 floor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2415" y="3894147"/>
            <a:ext cx="821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二楼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Picture 2" descr="\\linanaa\18年发片文件2\18AQ3RB4小学全易通人教四下@张丹丹\tp\teacher office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9CC83"/>
              </a:clrFrom>
              <a:clrTo>
                <a:srgbClr val="E9CC8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552" y="2559973"/>
            <a:ext cx="2805146" cy="238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745187" y="3056839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teachers’office</a:t>
            </a:r>
            <a:endParaRPr lang="zh-CN" altLang="en-US" sz="3600" b="1"/>
          </a:p>
        </p:txBody>
      </p:sp>
      <p:sp>
        <p:nvSpPr>
          <p:cNvPr id="11" name="TextBox 10"/>
          <p:cNvSpPr txBox="1"/>
          <p:nvPr/>
        </p:nvSpPr>
        <p:spPr>
          <a:xfrm>
            <a:off x="5748076" y="389131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教室办公室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4128" y="3341809"/>
            <a:ext cx="1706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8446" y="4176288"/>
            <a:ext cx="2478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71400" y="12534900"/>
            <a:ext cx="330200" cy="241300"/>
          </a:xfrm>
          <a:prstGeom prst="cub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80928"/>
            <a:ext cx="2798064" cy="20787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817827"/>
            <a:ext cx="2331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3200" b="1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 it!</a:t>
            </a:r>
            <a:endParaRPr lang="zh-CN" altLang="en-US" sz="32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4629560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_____________________. Hand in your homework.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the___________. Read a book.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7744" y="5354052"/>
            <a:ext cx="1368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728" y="4663480"/>
            <a:ext cx="2915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800" b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office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0" name="Picture 2" descr="\\linanaa\18年发片文件2\18AQ3RB4小学全易通人教四下@张丹丹\tp\teacher office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9CC83"/>
              </a:clrFrom>
              <a:clrTo>
                <a:srgbClr val="E9CC8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71600" y="1700808"/>
            <a:ext cx="2952328" cy="250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\\192.168.0.80\Spark\小学英语素材库\1 小英图库\☆ 小英 四色图库（不断更新）\7 地点场所方位位置\图书馆 (2)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DCDA2"/>
              </a:clrFrom>
              <a:clrTo>
                <a:srgbClr val="EDCDA2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733970" y="1746743"/>
            <a:ext cx="3316465" cy="246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椭圆形标注 7"/>
          <p:cNvSpPr/>
          <p:nvPr/>
        </p:nvSpPr>
        <p:spPr>
          <a:xfrm>
            <a:off x="2267744" y="1268760"/>
            <a:ext cx="2304256" cy="720080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23528" y="1052736"/>
            <a:ext cx="5040560" cy="1216992"/>
          </a:xfrm>
          <a:prstGeom prst="wedgeEllipseCallout">
            <a:avLst>
              <a:gd name="adj1" fmla="val 9635"/>
              <a:gd name="adj2" fmla="val 81534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1189201"/>
            <a:ext cx="42120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Excuse me. Where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the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office?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1520" y="4939742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OK. Thanks.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 flipV="1">
            <a:off x="251519" y="4823915"/>
            <a:ext cx="1952689" cy="693317"/>
          </a:xfrm>
          <a:prstGeom prst="wedgeEllipseCallout">
            <a:avLst>
              <a:gd name="adj1" fmla="val 69856"/>
              <a:gd name="adj2" fmla="val 112850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27784" y="2492896"/>
            <a:ext cx="3469285" cy="366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6313169" y="3356992"/>
            <a:ext cx="3443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on the second floor.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6192180" y="2924944"/>
            <a:ext cx="2951820" cy="1509314"/>
          </a:xfrm>
          <a:prstGeom prst="wedgeEllipseCallout">
            <a:avLst>
              <a:gd name="adj1" fmla="val -49812"/>
              <a:gd name="adj2" fmla="val 65850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形标注 7"/>
          <p:cNvSpPr/>
          <p:nvPr/>
        </p:nvSpPr>
        <p:spPr>
          <a:xfrm>
            <a:off x="2267744" y="1268760"/>
            <a:ext cx="2304256" cy="720080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23528" y="1052736"/>
            <a:ext cx="5040560" cy="1216992"/>
          </a:xfrm>
          <a:prstGeom prst="wedgeEllipseCallout">
            <a:avLst>
              <a:gd name="adj1" fmla="val 3140"/>
              <a:gd name="adj2" fmla="val 77824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1455167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Hi. Is this the teachers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office?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12160" y="2348880"/>
            <a:ext cx="3443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No, it isn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teachers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office is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next to the library.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724129" y="1988840"/>
            <a:ext cx="3240360" cy="2445418"/>
          </a:xfrm>
          <a:prstGeom prst="wedgeEllipseCallout">
            <a:avLst>
              <a:gd name="adj1" fmla="val -60520"/>
              <a:gd name="adj2" fmla="val 25255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C7C3A6"/>
              </a:clrFrom>
              <a:clrTo>
                <a:srgbClr val="C7C3A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35696" y="2708920"/>
            <a:ext cx="3519181" cy="315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5be732b-6b74-47de-a775-25780c6bc9b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WPS 演示</Application>
  <PresentationFormat>全屏显示(4:3)</PresentationFormat>
  <Paragraphs>193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微软雅黑</vt:lpstr>
      <vt:lpstr>Arial Unicode MS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2021-02-09T10:06:00Z</cp:lastPrinted>
  <dcterms:created xsi:type="dcterms:W3CDTF">2021-02-09T10:06:00Z</dcterms:created>
  <dcterms:modified xsi:type="dcterms:W3CDTF">2023-02-24T00:54:56Z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0E800369FBEC42B984779C6EE329B1E3</vt:lpwstr>
  </property>
  <property fmtid="{D5CDD505-2E9C-101B-9397-08002B2CF9AE}" pid="7" name="KSOProductBuildVer">
    <vt:lpwstr>2052-11.1.0.13703</vt:lpwstr>
  </property>
</Properties>
</file>