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tiff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0" y="1052736"/>
            <a:ext cx="9144000" cy="38318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Unit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time is it</a:t>
            </a:r>
            <a:r>
              <a:rPr lang="zh-CN" altLang="en-US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？</a:t>
            </a:r>
            <a:endParaRPr lang="zh-CN" altLang="en-US" sz="54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dirty="0"/>
              <a:t>Part A</a:t>
            </a:r>
            <a:endParaRPr lang="en-US" altLang="zh-CN" sz="3600" dirty="0"/>
          </a:p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课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时</a:t>
            </a:r>
            <a:endParaRPr lang="en-US" altLang="zh-CN" sz="36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323528" y="885672"/>
            <a:ext cx="82885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Let</a:t>
            </a:r>
            <a:r>
              <a:rPr lang="en-US" altLang="zh-CN" sz="32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chant 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83768" y="2060848"/>
            <a:ext cx="4464496" cy="2646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1"/>
          <p:cNvSpPr txBox="1">
            <a:spLocks noChangeArrowheads="1"/>
          </p:cNvSpPr>
          <p:nvPr/>
        </p:nvSpPr>
        <p:spPr bwMode="auto">
          <a:xfrm>
            <a:off x="467544" y="2124145"/>
            <a:ext cx="558073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Read, listen and circle.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576" y="4221088"/>
            <a:ext cx="8152237" cy="150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2931497" y="4509120"/>
            <a:ext cx="652824" cy="39385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2843808" y="5157192"/>
            <a:ext cx="571914" cy="428106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6300192" y="4509119"/>
            <a:ext cx="755902" cy="39385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5086652" y="5136399"/>
            <a:ext cx="1361067" cy="448899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43808" y="1340768"/>
            <a:ext cx="3365524" cy="3710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317413" y="1124744"/>
            <a:ext cx="53809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Tips for pronunciation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67544" y="2278002"/>
            <a:ext cx="52774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400" b="1" dirty="0">
                <a:latin typeface="+mj-ea"/>
                <a:ea typeface="+mj-ea"/>
              </a:rPr>
              <a:t>规律总结：字母</a:t>
            </a:r>
            <a:r>
              <a:rPr lang="zh-CN" altLang="en-US" sz="2400" b="1" dirty="0" smtClean="0">
                <a:latin typeface="+mj-ea"/>
                <a:ea typeface="+mj-ea"/>
              </a:rPr>
              <a:t>组合</a:t>
            </a:r>
            <a:r>
              <a:rPr lang="en-US" altLang="zh-CN" sz="2400" dirty="0" err="1" smtClean="0">
                <a:latin typeface="+mj-ea"/>
                <a:ea typeface="+mj-ea"/>
              </a:rPr>
              <a:t>ir</a:t>
            </a:r>
            <a:r>
              <a:rPr lang="zh-CN" altLang="en-US" sz="2400" dirty="0" smtClean="0">
                <a:latin typeface="+mj-ea"/>
                <a:ea typeface="+mj-ea"/>
              </a:rPr>
              <a:t>、</a:t>
            </a:r>
            <a:r>
              <a:rPr lang="en-US" altLang="zh-CN" sz="2400" dirty="0" err="1" smtClean="0">
                <a:latin typeface="+mj-ea"/>
                <a:ea typeface="+mj-ea"/>
              </a:rPr>
              <a:t>ur</a:t>
            </a:r>
            <a:r>
              <a:rPr lang="zh-CN" altLang="en-US" sz="2400" b="1" dirty="0" smtClean="0">
                <a:latin typeface="+mj-ea"/>
                <a:ea typeface="+mj-ea"/>
              </a:rPr>
              <a:t>发</a:t>
            </a:r>
            <a:r>
              <a:rPr lang="en-US" altLang="zh-CN" sz="2400" b="1" dirty="0" smtClean="0">
                <a:latin typeface="+mj-ea"/>
                <a:ea typeface="+mj-ea"/>
              </a:rPr>
              <a:t>/C:/</a:t>
            </a:r>
            <a:r>
              <a:rPr lang="zh-CN" altLang="en-US" sz="2400" b="1" dirty="0" smtClean="0">
                <a:latin typeface="+mj-ea"/>
                <a:ea typeface="+mj-ea"/>
              </a:rPr>
              <a:t>音</a:t>
            </a:r>
            <a:r>
              <a:rPr lang="zh-CN" altLang="en-US" sz="2400" dirty="0">
                <a:latin typeface="+mj-ea"/>
                <a:ea typeface="+mj-ea"/>
              </a:rPr>
              <a:t>。</a:t>
            </a:r>
            <a:endParaRPr lang="en-US" altLang="zh-CN" sz="2400" dirty="0"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979712" y="3284984"/>
            <a:ext cx="83407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嘴唇扁平，上下齿微开，舌身放平，舌中部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稍抬起。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835696" y="2823319"/>
            <a:ext cx="6832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 </a:t>
            </a:r>
            <a:r>
              <a:rPr lang="en-US" altLang="zh-CN" sz="2400" b="1" dirty="0">
                <a:latin typeface="+mj-ea"/>
                <a:ea typeface="+mj-ea"/>
              </a:rPr>
              <a:t>/C:/</a:t>
            </a:r>
            <a:r>
              <a:rPr lang="zh-CN" altLang="en-US" sz="2400" b="1" dirty="0" smtClean="0">
                <a:solidFill>
                  <a:srgbClr val="000000"/>
                </a:solidFill>
                <a:latin typeface="+mj-ea"/>
                <a:ea typeface="+mj-ea"/>
              </a:rPr>
              <a:t>是</a:t>
            </a:r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长</a:t>
            </a:r>
            <a:r>
              <a:rPr lang="zh-CN" altLang="en-US" sz="2400" b="1" dirty="0" smtClean="0">
                <a:solidFill>
                  <a:srgbClr val="000000"/>
                </a:solidFill>
                <a:latin typeface="+mj-ea"/>
                <a:ea typeface="+mj-ea"/>
              </a:rPr>
              <a:t>元音。</a:t>
            </a:r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发音要领是：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323528" y="885672"/>
            <a:ext cx="8288536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Look, listen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write. 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5616" y="1916832"/>
            <a:ext cx="622935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323528" y="885672"/>
            <a:ext cx="8288536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Check the answers.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7664" y="2276872"/>
            <a:ext cx="4543224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539552" y="1825660"/>
            <a:ext cx="70070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选出每组单词中画线部分发音不同的一项。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467544" y="2623552"/>
            <a:ext cx="8676456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1. A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girl 		B. nurse		C. dinner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) 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A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water		B. hamburger	C. bird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) 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A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sister		B. thirty		C. bird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) 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A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number	B. tiger		C. dirt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83568" y="2795002"/>
            <a:ext cx="426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83568" y="3436352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83568" y="4068177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83568" y="4704765"/>
            <a:ext cx="426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67544" y="2278002"/>
            <a:ext cx="52774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400" b="1" dirty="0">
                <a:latin typeface="+mj-ea"/>
                <a:ea typeface="+mj-ea"/>
              </a:rPr>
              <a:t>规律总结：字母</a:t>
            </a:r>
            <a:r>
              <a:rPr lang="zh-CN" altLang="en-US" sz="2400" b="1" dirty="0" smtClean="0">
                <a:latin typeface="+mj-ea"/>
                <a:ea typeface="+mj-ea"/>
              </a:rPr>
              <a:t>组合</a:t>
            </a:r>
            <a:r>
              <a:rPr lang="en-US" altLang="zh-CN" sz="2400" dirty="0" err="1" smtClean="0">
                <a:latin typeface="+mj-ea"/>
                <a:ea typeface="+mj-ea"/>
              </a:rPr>
              <a:t>ir</a:t>
            </a:r>
            <a:r>
              <a:rPr lang="zh-CN" altLang="en-US" sz="2400" dirty="0" smtClean="0">
                <a:latin typeface="+mj-ea"/>
                <a:ea typeface="+mj-ea"/>
              </a:rPr>
              <a:t>、</a:t>
            </a:r>
            <a:r>
              <a:rPr lang="en-US" altLang="zh-CN" sz="2400" dirty="0" err="1" smtClean="0">
                <a:latin typeface="+mj-ea"/>
                <a:ea typeface="+mj-ea"/>
              </a:rPr>
              <a:t>ur</a:t>
            </a:r>
            <a:r>
              <a:rPr lang="zh-CN" altLang="en-US" sz="2400" b="1" dirty="0" smtClean="0">
                <a:latin typeface="+mj-ea"/>
                <a:ea typeface="+mj-ea"/>
              </a:rPr>
              <a:t>发</a:t>
            </a:r>
            <a:r>
              <a:rPr lang="en-US" altLang="zh-CN" sz="2400" b="1" dirty="0" smtClean="0">
                <a:latin typeface="+mj-ea"/>
                <a:ea typeface="+mj-ea"/>
              </a:rPr>
              <a:t>/C:/</a:t>
            </a:r>
            <a:r>
              <a:rPr lang="zh-CN" altLang="en-US" sz="2400" b="1" dirty="0" smtClean="0">
                <a:latin typeface="+mj-ea"/>
                <a:ea typeface="+mj-ea"/>
              </a:rPr>
              <a:t>音</a:t>
            </a:r>
            <a:r>
              <a:rPr lang="zh-CN" altLang="en-US" sz="2400" dirty="0">
                <a:latin typeface="+mj-ea"/>
                <a:ea typeface="+mj-ea"/>
              </a:rPr>
              <a:t>。</a:t>
            </a:r>
            <a:endParaRPr lang="en-US" altLang="zh-CN" sz="2400" dirty="0"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979712" y="3284984"/>
            <a:ext cx="83407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嘴唇扁平，上下齿微开，舌身放平，舌中部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稍抬起。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835696" y="2823319"/>
            <a:ext cx="6832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 </a:t>
            </a:r>
            <a:r>
              <a:rPr lang="en-US" altLang="zh-CN" sz="2400" b="1" dirty="0">
                <a:latin typeface="+mj-ea"/>
                <a:ea typeface="+mj-ea"/>
              </a:rPr>
              <a:t>/C:/</a:t>
            </a:r>
            <a:r>
              <a:rPr lang="zh-CN" altLang="en-US" sz="2400" b="1" dirty="0" smtClean="0">
                <a:solidFill>
                  <a:srgbClr val="000000"/>
                </a:solidFill>
                <a:latin typeface="+mj-ea"/>
                <a:ea typeface="+mj-ea"/>
              </a:rPr>
              <a:t>是</a:t>
            </a:r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长</a:t>
            </a:r>
            <a:r>
              <a:rPr lang="zh-CN" altLang="en-US" sz="2400" b="1" dirty="0" smtClean="0">
                <a:solidFill>
                  <a:srgbClr val="000000"/>
                </a:solidFill>
                <a:latin typeface="+mj-ea"/>
                <a:ea typeface="+mj-ea"/>
              </a:rPr>
              <a:t>元音。</a:t>
            </a:r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发音要领是：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0890" y="2060848"/>
            <a:ext cx="7848872" cy="1656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Talk about what you have gained from this class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57425" y="2996952"/>
            <a:ext cx="94553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Practise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the sound of “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ir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ur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11081" y="683309"/>
            <a:ext cx="21082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KSO_Shape"/>
          <p:cNvSpPr/>
          <p:nvPr/>
        </p:nvSpPr>
        <p:spPr>
          <a:xfrm>
            <a:off x="3635896" y="3444719"/>
            <a:ext cx="1098002" cy="1011992"/>
          </a:xfrm>
          <a:custGeom>
            <a:avLst/>
            <a:gdLst>
              <a:gd name="connsiteX0" fmla="*/ 0 w 703218"/>
              <a:gd name="connsiteY0" fmla="*/ 162036 h 648072"/>
              <a:gd name="connsiteX1" fmla="*/ 139505 w 703218"/>
              <a:gd name="connsiteY1" fmla="*/ 162036 h 648072"/>
              <a:gd name="connsiteX2" fmla="*/ 139505 w 703218"/>
              <a:gd name="connsiteY2" fmla="*/ 486036 h 648072"/>
              <a:gd name="connsiteX3" fmla="*/ 0 w 703218"/>
              <a:gd name="connsiteY3" fmla="*/ 486036 h 648072"/>
              <a:gd name="connsiteX4" fmla="*/ 379182 w 703218"/>
              <a:gd name="connsiteY4" fmla="*/ 0 h 648072"/>
              <a:gd name="connsiteX5" fmla="*/ 703218 w 703218"/>
              <a:gd name="connsiteY5" fmla="*/ 324036 h 648072"/>
              <a:gd name="connsiteX6" fmla="*/ 379182 w 703218"/>
              <a:gd name="connsiteY6" fmla="*/ 648072 h 648072"/>
              <a:gd name="connsiteX7" fmla="*/ 379182 w 703218"/>
              <a:gd name="connsiteY7" fmla="*/ 486054 h 648072"/>
              <a:gd name="connsiteX8" fmla="*/ 182373 w 703218"/>
              <a:gd name="connsiteY8" fmla="*/ 486054 h 648072"/>
              <a:gd name="connsiteX9" fmla="*/ 182373 w 703218"/>
              <a:gd name="connsiteY9" fmla="*/ 162018 h 648072"/>
              <a:gd name="connsiteX10" fmla="*/ 379182 w 703218"/>
              <a:gd name="connsiteY10" fmla="*/ 162018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218" h="648072">
                <a:moveTo>
                  <a:pt x="0" y="162036"/>
                </a:moveTo>
                <a:lnTo>
                  <a:pt x="139505" y="162036"/>
                </a:lnTo>
                <a:lnTo>
                  <a:pt x="139505" y="486036"/>
                </a:lnTo>
                <a:lnTo>
                  <a:pt x="0" y="486036"/>
                </a:lnTo>
                <a:close/>
                <a:moveTo>
                  <a:pt x="379182" y="0"/>
                </a:moveTo>
                <a:lnTo>
                  <a:pt x="703218" y="324036"/>
                </a:lnTo>
                <a:lnTo>
                  <a:pt x="379182" y="648072"/>
                </a:lnTo>
                <a:lnTo>
                  <a:pt x="379182" y="486054"/>
                </a:lnTo>
                <a:lnTo>
                  <a:pt x="182373" y="486054"/>
                </a:lnTo>
                <a:lnTo>
                  <a:pt x="182373" y="162018"/>
                </a:lnTo>
                <a:lnTo>
                  <a:pt x="379182" y="162018"/>
                </a:lnTo>
                <a:close/>
              </a:path>
            </a:pathLst>
          </a:custGeom>
          <a:solidFill>
            <a:srgbClr val="00B0F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20730" y="3410997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问答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的句型：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32040" y="3284984"/>
            <a:ext cx="46085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—What time is it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—It</a:t>
            </a:r>
            <a:r>
              <a:rPr lang="en-US" altLang="zh-CN" sz="2400" b="1" dirty="0" smtClean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s+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23528" y="817827"/>
            <a:ext cx="23310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Let</a:t>
            </a:r>
            <a:r>
              <a:rPr lang="en-US" altLang="zh-CN" sz="3200" b="1" dirty="0" smtClean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do it!</a:t>
            </a:r>
            <a:endParaRPr lang="zh-CN" altLang="en-US" sz="3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81861" y="4221088"/>
            <a:ext cx="679073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—What time is it?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—It</a:t>
            </a:r>
            <a:r>
              <a:rPr lang="en-US" altLang="zh-CN" sz="28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____________.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43081" y="4804033"/>
            <a:ext cx="1464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8 o’clock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\\192.168.0.80\Spark\小学英语素材库\1 小英图库\☆ 小英 四色图库（不断更新）\11 时间数字字母颜色\钟表及时间\时间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23928" y="1988840"/>
            <a:ext cx="1640185" cy="163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44274" y="166663"/>
              <a:ext cx="27737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spell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831090" y="4860449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girl 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\\10.10.10.8\Sparke\中小英事业部\小学英语素材库\新 素材库\002 小英图库\☆ 小英 四色图库（不断更新）\1 人物\单个人物\女孩-4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19872" y="2132856"/>
            <a:ext cx="1901580" cy="2105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417569" y="4221088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bird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17569" y="4232956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bird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\\10.10.10.8\Sparke\中小英事业部\小学英语素材库\新 素材库\002 小英图库\☆ 小英 四色图库（不断更新）\2 动物昆虫\鸟类&amp;禽类\bird 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05360" y="1804520"/>
            <a:ext cx="3240360" cy="1860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07904" y="4500409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nurse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5" name="Picture 3" descr="\\10.10.10.8\Sparke\中小英事业部\小学英语素材库\新 素材库\002 小英图库\☆ 小英 四色图库（不断更新）\1 人物\职业\三百六十行\护士-2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91880" y="2060848"/>
            <a:ext cx="1851025" cy="216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275856" y="4140369"/>
            <a:ext cx="2829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hamburger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9" name="Picture 3" descr="\\10.10.10.8\Sparke\中小英事业部\小学英语素材库\新 素材库\002 小英图库\☆ 小英 四色图库（不断更新）\☆ 课文图\外研 四上 2019\汉堡包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81464" y="1989976"/>
            <a:ext cx="2098647" cy="153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323528" y="885672"/>
            <a:ext cx="8288536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Read, listen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chant. 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43460" y="2352680"/>
            <a:ext cx="6048672" cy="3200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323528" y="885672"/>
            <a:ext cx="8288536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Read, listen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chant. 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5816" y="2204864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girl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66994" y="2996952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bird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87824" y="3717032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nurse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66994" y="4319484"/>
            <a:ext cx="2829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hamburger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13aa01a6-1754-4aee-9eba-9408eb88a81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750</Words>
  <Application>WPS 演示</Application>
  <PresentationFormat>全屏显示(4:3)</PresentationFormat>
  <Paragraphs>95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微软雅黑</vt:lpstr>
      <vt:lpstr>Arial Unicode MS</vt:lpstr>
      <vt:lpstr>黑体</vt:lpstr>
      <vt:lpstr>Arial Unicode MS</vt:lpstr>
      <vt:lpstr>Arial Black</vt:lpstr>
      <vt:lpstr>Calibri</vt:lpstr>
      <vt:lpstr>Gulim</vt:lpstr>
      <vt:lpstr>Malgun Gothic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2021-02-07T03:11:00Z</dcterms:created>
  <dcterms:modified xsi:type="dcterms:W3CDTF">2023-02-24T00:57:29Z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A8B9F682175E43B2AEDB1958CD6FA619</vt:lpwstr>
  </property>
</Properties>
</file>