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3" r:id="rId3"/>
    <p:sldId id="265" r:id="rId4"/>
    <p:sldId id="266" r:id="rId5"/>
    <p:sldId id="267" r:id="rId6"/>
    <p:sldId id="268" r:id="rId7"/>
    <p:sldId id="269" r:id="rId8"/>
    <p:sldId id="271" r:id="rId9"/>
    <p:sldId id="278" r:id="rId10"/>
    <p:sldId id="279" r:id="rId11"/>
    <p:sldId id="280" r:id="rId12"/>
    <p:sldId id="282" r:id="rId13"/>
    <p:sldId id="283" r:id="rId14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0A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17" autoAdjust="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22962"/>
            <a:ext cx="6858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45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3"/>
            <a:ext cx="78867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825625"/>
            <a:ext cx="7886700" cy="4351338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3751117"/>
            <a:ext cx="5491163" cy="811357"/>
          </a:xfrm>
        </p:spPr>
        <p:txBody>
          <a:bodyPr anchor="b">
            <a:normAutofit/>
          </a:bodyPr>
          <a:lstStyle>
            <a:lvl1pPr>
              <a:defRPr sz="3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610028"/>
            <a:ext cx="5491163" cy="647555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258445"/>
            <a:ext cx="7886700" cy="1325563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825625"/>
            <a:ext cx="38862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744961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615609"/>
            <a:ext cx="3868340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66219"/>
            <a:ext cx="7886700" cy="1325563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127000"/>
            <a:ext cx="3123900" cy="1600200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766354"/>
            <a:ext cx="4363031" cy="509444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2057400"/>
            <a:ext cx="31239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/>
        </p:nvCxnSpPr>
        <p:spPr>
          <a:xfrm>
            <a:off x="557213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tiff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-10141" y="908720"/>
            <a:ext cx="9143999" cy="410881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Unit </a:t>
            </a: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endParaRPr lang="en-US" altLang="zh-CN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66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Weather</a:t>
            </a:r>
            <a:endParaRPr lang="en-US" altLang="zh-CN" sz="6600" b="1" dirty="0" smtClean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Part A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第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课时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95536" y="2466762"/>
            <a:ext cx="7992888" cy="6451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55776" y="52291"/>
            <a:ext cx="3765040" cy="936631"/>
            <a:chOff x="2555776" y="52291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216647" y="166663"/>
              <a:ext cx="2528256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</a:t>
              </a:r>
              <a:r>
                <a:rPr lang="en-US" altLang="zh-CN" sz="4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chant 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6838" y="2271713"/>
            <a:ext cx="6410325" cy="231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395536" y="1576387"/>
            <a:ext cx="2520280" cy="46166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单项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选择。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矩形 2"/>
          <p:cNvSpPr>
            <a:spLocks noChangeArrowheads="1"/>
          </p:cNvSpPr>
          <p:nvPr/>
        </p:nvSpPr>
        <p:spPr bwMode="auto">
          <a:xfrm>
            <a:off x="251520" y="1988840"/>
            <a:ext cx="70739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) 1. —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Can I go to the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library?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—__________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Yes, I can.     B. Yes, I do.      C. Yes, you can.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) 2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It__________cool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am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B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is                  C. are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1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) 3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—Is it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cold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 Harbin?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—___________            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 Yes, it is.       B. No, I can't.   C. Yes, I am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95536" y="2038052"/>
            <a:ext cx="4267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31167" y="3703893"/>
            <a:ext cx="4299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31167" y="4797152"/>
            <a:ext cx="4539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5853" y="836712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9505" y="1700808"/>
            <a:ext cx="861863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Compare(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比较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 you with your classmates and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write an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essay. Use the words and sentence we learnt today. 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Tips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cool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hot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warm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cold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②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It</a:t>
            </a:r>
            <a:r>
              <a:rPr lang="en-US" altLang="zh-CN" sz="24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" panose="020B0604020202020204" pitchFamily="34" charset="0"/>
              </a:rPr>
              <a:t>’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s warm in Beijing </a:t>
            </a:r>
            <a:r>
              <a:rPr lang="en-US" altLang="zh-CN" sz="2400" b="1" dirty="0" err="1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taday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.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55776" y="52291"/>
            <a:ext cx="3765040" cy="936631"/>
            <a:chOff x="2555776" y="52291"/>
            <a:chExt cx="3765040" cy="93663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3216647" y="166663"/>
              <a:ext cx="244329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learn </a:t>
              </a:r>
              <a:endParaRPr lang="zh-CN" altLang="en-US" sz="4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888170" y="4869160"/>
            <a:ext cx="11657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cool</a:t>
            </a:r>
            <a:endParaRPr lang="en-US" altLang="zh-CN" sz="3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\\10.10.10.8\Sparke\中小英事业部\小学英语素材库\新 素材库\002 小英图库\☆ 小英 四色图库（不断更新）\3 自然\凉爽的.t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19872" y="1812359"/>
            <a:ext cx="2604169" cy="2315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830808" y="4869160"/>
            <a:ext cx="9765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hot</a:t>
            </a:r>
            <a:endParaRPr lang="en-US" altLang="zh-CN" sz="3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 descr="\\10.10.10.8\Sparke\中小英事业部\小学英语素材库\新 素材库\002 小英图库\☆ 小英 四色图库（不断更新）\3 自然\hot1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91880" y="2204864"/>
            <a:ext cx="1988864" cy="1978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609040" y="4365104"/>
            <a:ext cx="14938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warm</a:t>
            </a:r>
            <a:endParaRPr lang="zh-CN" altLang="en-US" sz="3600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576" y="1340768"/>
            <a:ext cx="2590800" cy="2932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734628" y="4438853"/>
            <a:ext cx="11689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cold</a:t>
            </a:r>
            <a:endParaRPr lang="en-US" altLang="zh-CN" sz="3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Picture 2" descr="\\10.10.10.8\Sparke\中小英事业部\小学英语素材库\新 素材库\002 小英图库\☆ 小英 四色图库（不断更新）\3 自然\寒冷h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38963" y="2252552"/>
            <a:ext cx="2160240" cy="1691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94990" y="2084535"/>
            <a:ext cx="1165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cool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97366" y="3819815"/>
            <a:ext cx="9871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cold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874476" y="76004"/>
            <a:ext cx="3038756" cy="90354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New words</a:t>
            </a:r>
            <a:endParaRPr lang="zh-CN" altLang="en-US" sz="3200" b="1" dirty="0"/>
          </a:p>
        </p:txBody>
      </p:sp>
      <p:sp>
        <p:nvSpPr>
          <p:cNvPr id="16" name="矩形 15"/>
          <p:cNvSpPr/>
          <p:nvPr/>
        </p:nvSpPr>
        <p:spPr>
          <a:xfrm>
            <a:off x="5148064" y="2086276"/>
            <a:ext cx="9765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hot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94990" y="3782277"/>
            <a:ext cx="14938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warm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2874476" y="76004"/>
            <a:ext cx="3038756" cy="90354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  文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1187624" y="1484785"/>
            <a:ext cx="3888432" cy="1080119"/>
          </a:xfrm>
          <a:prstGeom prst="wedgeRoundRectCallout">
            <a:avLst>
              <a:gd name="adj1" fmla="val 74149"/>
              <a:gd name="adj2" fmla="val 125946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  <a:miter lim="800000"/>
          </a:ln>
        </p:spPr>
        <p:txBody>
          <a:bodyPr/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Good morning. This is the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weather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report. It</a:t>
            </a:r>
            <a:r>
              <a:rPr lang="en-US" altLang="zh-CN" sz="20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warm in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Beijing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today.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2" name="Picture 2" descr="\\10.10.10.8\Sparke\中小英事业部\小学英语素材库\新 素材库\002 小英图库\☆ 小英 四色图库（不断更新）\1 人物\职业\TV reporter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16216" y="1196752"/>
            <a:ext cx="1440160" cy="5275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3407567" y="78821"/>
            <a:ext cx="2905262" cy="62068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句型公式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4026" y="1196752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描述天气状况的句型：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下箭头 10"/>
          <p:cNvSpPr/>
          <p:nvPr/>
        </p:nvSpPr>
        <p:spPr>
          <a:xfrm>
            <a:off x="4194512" y="2996952"/>
            <a:ext cx="484632" cy="721442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2483768" y="2132856"/>
            <a:ext cx="5326360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It's warm in Beijing today.</a:t>
            </a:r>
            <a:endParaRPr lang="en-US" altLang="zh-CN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69696" y="3834914"/>
            <a:ext cx="76227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这是一个描述某地天气状况的陈述句，其句式特点是：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It's+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表示天气的形容词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+in+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地点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表示某地的天气怎么样。在英语中，常用代词</a:t>
            </a:r>
            <a:r>
              <a:rPr lang="en-US" altLang="zh-CN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代指天气。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323528" y="784132"/>
            <a:ext cx="22099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Example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699890" y="4653136"/>
            <a:ext cx="66246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latinLnBrk="1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fontAlgn="base" latinLnBrk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It's warm in Kunming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628800"/>
            <a:ext cx="2590800" cy="29321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ags/tag1.xml><?xml version="1.0" encoding="utf-8"?>
<p:tagLst xmlns:p="http://schemas.openxmlformats.org/presentationml/2006/main">
  <p:tag name="KSO_WPP_MARK_KEY" val="f186b131-f8cf-45ab-afc0-09a4d9f1bf1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795</Words>
  <Application>WPS 演示</Application>
  <PresentationFormat>全屏显示(4:3)</PresentationFormat>
  <Paragraphs>70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Times New Roman</vt:lpstr>
      <vt:lpstr>微软雅黑</vt:lpstr>
      <vt:lpstr>Gulim</vt:lpstr>
      <vt:lpstr>Malgun Gothic</vt:lpstr>
      <vt:lpstr>Arial Unicode MS</vt:lpstr>
      <vt:lpstr>Arial</vt:lpstr>
      <vt:lpstr>黑体</vt:lpstr>
      <vt:lpstr>Arial Unicode MS</vt:lpstr>
      <vt:lpstr>Arial Black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</cp:revision>
  <dcterms:created xsi:type="dcterms:W3CDTF">2021-02-07T05:07:00Z</dcterms:created>
  <dcterms:modified xsi:type="dcterms:W3CDTF">2023-02-24T01:00:05Z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634FEF28A0D249C7B48F9CD7249019B9</vt:lpwstr>
  </property>
</Properties>
</file>