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0A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17" autoAdjust="0"/>
    <p:restoredTop sz="94660"/>
  </p:normalViewPr>
  <p:slideViewPr>
    <p:cSldViewPr>
      <p:cViewPr varScale="1">
        <p:scale>
          <a:sx n="109" d="100"/>
          <a:sy n="109" d="100"/>
        </p:scale>
        <p:origin x="-7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22962"/>
            <a:ext cx="6858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45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3"/>
            <a:ext cx="78867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825625"/>
            <a:ext cx="7886700" cy="4351338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3751117"/>
            <a:ext cx="5491163" cy="811357"/>
          </a:xfrm>
        </p:spPr>
        <p:txBody>
          <a:bodyPr anchor="b">
            <a:normAutofit/>
          </a:bodyPr>
          <a:lstStyle>
            <a:lvl1pPr>
              <a:defRPr sz="3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610028"/>
            <a:ext cx="5491163" cy="647555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>
            <a:normAutofit/>
          </a:bodyPr>
          <a:lstStyle>
            <a:lvl1pPr>
              <a:defRPr sz="18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857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862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744961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615609"/>
            <a:ext cx="3868340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66219"/>
            <a:ext cx="7886700" cy="1325563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85060" y="127000"/>
            <a:ext cx="3123900" cy="1600200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766354"/>
            <a:ext cx="4363031" cy="509444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88870" y="2057400"/>
            <a:ext cx="31239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/>
        </p:nvCxnSpPr>
        <p:spPr>
          <a:xfrm>
            <a:off x="557213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tif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tiff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10406" y="2538770"/>
            <a:ext cx="7777163" cy="64516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10141" y="908720"/>
            <a:ext cx="9143999" cy="410881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Unit </a:t>
            </a:r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endParaRPr lang="en-US" altLang="zh-CN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66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Weather</a:t>
            </a:r>
            <a:endParaRPr lang="en-US" altLang="zh-CN" sz="6600" b="1" dirty="0" smtClean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Part A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第</a:t>
            </a: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课</a:t>
            </a:r>
            <a:r>
              <a:rPr lang="zh-CN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时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395536" y="2466762"/>
            <a:ext cx="7992888" cy="64516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067944" y="5042365"/>
            <a:ext cx="28291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tall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03780" y="1124744"/>
            <a:ext cx="2252616" cy="3592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067944" y="5042365"/>
            <a:ext cx="28291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wall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46" name="Picture 2" descr="\\10.10.10.8\Sparke\中小英事业部\小学英语素材库\新 素材库\002 小英图库\☆ 小英 四色图库（不断更新）\4 物品\房子&amp;家具\墙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91880" y="1916832"/>
            <a:ext cx="2280195" cy="2413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323528" y="885672"/>
            <a:ext cx="8288536" cy="743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Read, listen 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and 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chant. 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99592" y="2420888"/>
            <a:ext cx="6605179" cy="2761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323528" y="885672"/>
            <a:ext cx="828853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Let</a:t>
            </a:r>
            <a:r>
              <a:rPr lang="en-US" altLang="zh-CN" sz="32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chant 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67744" y="1988840"/>
            <a:ext cx="5079181" cy="2888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539552" y="1969676"/>
            <a:ext cx="544468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spcBef>
                <a:spcPct val="50000"/>
              </a:spcBef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Read, listen and number.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31185" y="3831134"/>
            <a:ext cx="8489287" cy="1398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331640" y="3933056"/>
            <a:ext cx="3684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latinLnBrk="1" hangingPunct="1"/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3</a:t>
            </a:r>
            <a:endParaRPr lang="en-US" altLang="zh-CN" sz="32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3036303" y="3924345"/>
            <a:ext cx="31156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latinLnBrk="1" hangingPunct="1"/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1</a:t>
            </a:r>
            <a:endParaRPr lang="en-US" altLang="zh-CN" sz="32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716016" y="3861048"/>
            <a:ext cx="3684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latinLnBrk="1" hangingPunct="1"/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5</a:t>
            </a:r>
            <a:endParaRPr lang="en-US" altLang="zh-CN" sz="32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6444208" y="3924345"/>
            <a:ext cx="3684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latinLnBrk="1" hangingPunct="1"/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4</a:t>
            </a:r>
            <a:endParaRPr lang="en-US" altLang="zh-CN" sz="32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1899290" y="4428401"/>
            <a:ext cx="3684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latinLnBrk="1" hangingPunct="1"/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7</a:t>
            </a:r>
            <a:endParaRPr lang="en-US" altLang="zh-CN" sz="32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3563888" y="4428401"/>
            <a:ext cx="3684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latinLnBrk="1" hangingPunct="1"/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8</a:t>
            </a:r>
            <a:endParaRPr lang="en-US" altLang="zh-CN" sz="32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5285020" y="4428401"/>
            <a:ext cx="3671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latinLnBrk="1" hangingPunct="1"/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2</a:t>
            </a:r>
            <a:endParaRPr lang="en-US" altLang="zh-CN" sz="32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7011858" y="4428401"/>
            <a:ext cx="3684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latinLnBrk="1" hangingPunct="1"/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6</a:t>
            </a:r>
            <a:endParaRPr lang="en-US" altLang="zh-CN" sz="32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771800" y="1268760"/>
            <a:ext cx="3814911" cy="3608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317413" y="1124744"/>
            <a:ext cx="53809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latinLnBrk="1"/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Tips for pronunciation</a:t>
            </a:r>
            <a:endParaRPr lang="en-US" altLang="zh-CN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725368" y="2804735"/>
            <a:ext cx="7879080" cy="1689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规律总结：字母组合</a:t>
            </a:r>
            <a:r>
              <a:rPr lang="en-US" altLang="zh-CN" sz="24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ar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在单词中发长音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/ɑː/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1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其发音要领是：口腔打开，嘴张大；舌身平放，舌尖不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抵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1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齿，舌后部略抬起。发音时声带振动。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317413" y="1124744"/>
            <a:ext cx="53809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latinLnBrk="1"/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Tips for pronunciation</a:t>
            </a:r>
            <a:endParaRPr lang="en-US" altLang="zh-CN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683906" y="2693217"/>
            <a:ext cx="6647974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字母组合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在单词中发长音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/ɔː/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1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其发音要领是：双唇呈中圆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口型，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略向前突出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1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舌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后部抬起。发音时声带振动。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323528" y="885672"/>
            <a:ext cx="8288536" cy="743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Look, listen 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and 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write. 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38288" y="1985963"/>
            <a:ext cx="6067425" cy="288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323528" y="885672"/>
            <a:ext cx="8288536" cy="743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Check the answers.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79712" y="1916832"/>
            <a:ext cx="4536504" cy="3700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6"/>
          <p:cNvSpPr txBox="1">
            <a:spLocks noChangeArrowheads="1"/>
          </p:cNvSpPr>
          <p:nvPr/>
        </p:nvSpPr>
        <p:spPr bwMode="auto">
          <a:xfrm>
            <a:off x="311081" y="683309"/>
            <a:ext cx="210826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Revision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KSO_Shape"/>
          <p:cNvSpPr/>
          <p:nvPr/>
        </p:nvSpPr>
        <p:spPr>
          <a:xfrm>
            <a:off x="3635896" y="3444719"/>
            <a:ext cx="1098002" cy="1011992"/>
          </a:xfrm>
          <a:custGeom>
            <a:avLst/>
            <a:gdLst>
              <a:gd name="connsiteX0" fmla="*/ 0 w 703218"/>
              <a:gd name="connsiteY0" fmla="*/ 162036 h 648072"/>
              <a:gd name="connsiteX1" fmla="*/ 139505 w 703218"/>
              <a:gd name="connsiteY1" fmla="*/ 162036 h 648072"/>
              <a:gd name="connsiteX2" fmla="*/ 139505 w 703218"/>
              <a:gd name="connsiteY2" fmla="*/ 486036 h 648072"/>
              <a:gd name="connsiteX3" fmla="*/ 0 w 703218"/>
              <a:gd name="connsiteY3" fmla="*/ 486036 h 648072"/>
              <a:gd name="connsiteX4" fmla="*/ 379182 w 703218"/>
              <a:gd name="connsiteY4" fmla="*/ 0 h 648072"/>
              <a:gd name="connsiteX5" fmla="*/ 703218 w 703218"/>
              <a:gd name="connsiteY5" fmla="*/ 324036 h 648072"/>
              <a:gd name="connsiteX6" fmla="*/ 379182 w 703218"/>
              <a:gd name="connsiteY6" fmla="*/ 648072 h 648072"/>
              <a:gd name="connsiteX7" fmla="*/ 379182 w 703218"/>
              <a:gd name="connsiteY7" fmla="*/ 486054 h 648072"/>
              <a:gd name="connsiteX8" fmla="*/ 182373 w 703218"/>
              <a:gd name="connsiteY8" fmla="*/ 486054 h 648072"/>
              <a:gd name="connsiteX9" fmla="*/ 182373 w 703218"/>
              <a:gd name="connsiteY9" fmla="*/ 162018 h 648072"/>
              <a:gd name="connsiteX10" fmla="*/ 379182 w 703218"/>
              <a:gd name="connsiteY10" fmla="*/ 162018 h 64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3218" h="648072">
                <a:moveTo>
                  <a:pt x="0" y="162036"/>
                </a:moveTo>
                <a:lnTo>
                  <a:pt x="139505" y="162036"/>
                </a:lnTo>
                <a:lnTo>
                  <a:pt x="139505" y="486036"/>
                </a:lnTo>
                <a:lnTo>
                  <a:pt x="0" y="486036"/>
                </a:lnTo>
                <a:close/>
                <a:moveTo>
                  <a:pt x="379182" y="0"/>
                </a:moveTo>
                <a:lnTo>
                  <a:pt x="703218" y="324036"/>
                </a:lnTo>
                <a:lnTo>
                  <a:pt x="379182" y="648072"/>
                </a:lnTo>
                <a:lnTo>
                  <a:pt x="379182" y="486054"/>
                </a:lnTo>
                <a:lnTo>
                  <a:pt x="182373" y="486054"/>
                </a:lnTo>
                <a:lnTo>
                  <a:pt x="182373" y="162018"/>
                </a:lnTo>
                <a:lnTo>
                  <a:pt x="379182" y="162018"/>
                </a:lnTo>
                <a:close/>
              </a:path>
            </a:pathLst>
          </a:custGeom>
          <a:solidFill>
            <a:srgbClr val="00B0F0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5146" y="3496015"/>
            <a:ext cx="8136904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询问是否许可的句型：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788024" y="3212976"/>
            <a:ext cx="40324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Can I+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动词原形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其他？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en-US" altLang="zh-CN" sz="24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肯定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语：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Yes, you can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否定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语：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No, you can't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5853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539552" y="1483043"/>
            <a:ext cx="37753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/>
            <a:r>
              <a:rPr lang="zh-CN" altLang="en-US" sz="28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选出</a:t>
            </a:r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发音不同的选项。</a:t>
            </a:r>
            <a:endParaRPr lang="zh-CN" altLang="en-US" sz="28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2"/>
          <p:cNvSpPr>
            <a:spLocks noChangeArrowheads="1"/>
          </p:cNvSpPr>
          <p:nvPr/>
        </p:nvSpPr>
        <p:spPr bwMode="auto">
          <a:xfrm>
            <a:off x="611560" y="2132856"/>
            <a:ext cx="6872287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1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A. warm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arm          C. card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2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A. nurse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farm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C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girl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3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A. bird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B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tall           C. ball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4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car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B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careful     C. are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5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A. cool       B. hot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C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dog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852860" y="2264619"/>
            <a:ext cx="4539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836985" y="2896444"/>
            <a:ext cx="4299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848097" y="3533031"/>
            <a:ext cx="4539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848097" y="4177556"/>
            <a:ext cx="4299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833810" y="4836369"/>
            <a:ext cx="4539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9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83671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Summary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67544" y="1700808"/>
            <a:ext cx="7879080" cy="1689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规律总结：字母组合</a:t>
            </a:r>
            <a:r>
              <a:rPr lang="en-US" altLang="zh-CN" sz="24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ar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在单词中发长音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/ɑː/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1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其发音要领是：口腔打开，嘴张大；舌身平放，舌尖不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抵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1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齿，舌后部略抬起。发音时声带振动。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539552" y="3789040"/>
            <a:ext cx="6647974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字母组合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在单词中发长音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/ɔː/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1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其发音要领是：双唇呈中圆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口型，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略向前突出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1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舌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后部抬起。发音时声带振动。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2348880"/>
            <a:ext cx="7848872" cy="1830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Tx/>
              <a:buNone/>
              <a:defRPr/>
            </a:pPr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Talk about what you have gained from this class</a:t>
            </a:r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！</a:t>
            </a:r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en-US" altLang="zh-CN" sz="40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5853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57425" y="2996952"/>
            <a:ext cx="9455335" cy="719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2400" b="1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Practise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the sound of “</a:t>
            </a:r>
            <a:r>
              <a:rPr lang="en-US" altLang="zh-CN" sz="2400" b="1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ar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 al”.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6"/>
          <p:cNvSpPr txBox="1">
            <a:spLocks noChangeArrowheads="1"/>
          </p:cNvSpPr>
          <p:nvPr/>
        </p:nvSpPr>
        <p:spPr bwMode="auto">
          <a:xfrm>
            <a:off x="311081" y="683309"/>
            <a:ext cx="210826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Revision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763688" y="1430463"/>
            <a:ext cx="5865170" cy="2514595"/>
            <a:chOff x="1415306" y="739912"/>
            <a:chExt cx="5865170" cy="2514595"/>
          </a:xfrm>
        </p:grpSpPr>
        <p:sp>
          <p:nvSpPr>
            <p:cNvPr id="10" name="KSO_Shape"/>
            <p:cNvSpPr/>
            <p:nvPr/>
          </p:nvSpPr>
          <p:spPr>
            <a:xfrm flipH="1">
              <a:off x="2185069" y="2177835"/>
              <a:ext cx="4547171" cy="1076672"/>
            </a:xfrm>
            <a:custGeom>
              <a:avLst/>
              <a:gdLst>
                <a:gd name="connsiteX0" fmla="*/ 153754 w 935330"/>
                <a:gd name="connsiteY0" fmla="*/ 0 h 460000"/>
                <a:gd name="connsiteX1" fmla="*/ 781576 w 935330"/>
                <a:gd name="connsiteY1" fmla="*/ 0 h 460000"/>
                <a:gd name="connsiteX2" fmla="*/ 935330 w 935330"/>
                <a:gd name="connsiteY2" fmla="*/ 153754 h 460000"/>
                <a:gd name="connsiteX3" fmla="*/ 781576 w 935330"/>
                <a:gd name="connsiteY3" fmla="*/ 307508 h 460000"/>
                <a:gd name="connsiteX4" fmla="*/ 295997 w 935330"/>
                <a:gd name="connsiteY4" fmla="*/ 307508 h 460000"/>
                <a:gd name="connsiteX5" fmla="*/ 99282 w 935330"/>
                <a:gd name="connsiteY5" fmla="*/ 460000 h 460000"/>
                <a:gd name="connsiteX6" fmla="*/ 209707 w 935330"/>
                <a:gd name="connsiteY6" fmla="*/ 307508 h 460000"/>
                <a:gd name="connsiteX7" fmla="*/ 153754 w 935330"/>
                <a:gd name="connsiteY7" fmla="*/ 307508 h 460000"/>
                <a:gd name="connsiteX8" fmla="*/ 0 w 935330"/>
                <a:gd name="connsiteY8" fmla="*/ 153754 h 460000"/>
                <a:gd name="connsiteX9" fmla="*/ 153754 w 935330"/>
                <a:gd name="connsiteY9" fmla="*/ 0 h 4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5330" h="460000">
                  <a:moveTo>
                    <a:pt x="153754" y="0"/>
                  </a:moveTo>
                  <a:lnTo>
                    <a:pt x="781576" y="0"/>
                  </a:lnTo>
                  <a:cubicBezTo>
                    <a:pt x="866492" y="0"/>
                    <a:pt x="935330" y="68838"/>
                    <a:pt x="935330" y="153754"/>
                  </a:cubicBezTo>
                  <a:cubicBezTo>
                    <a:pt x="935330" y="238670"/>
                    <a:pt x="866492" y="307508"/>
                    <a:pt x="781576" y="307508"/>
                  </a:cubicBezTo>
                  <a:lnTo>
                    <a:pt x="295997" y="307508"/>
                  </a:lnTo>
                  <a:lnTo>
                    <a:pt x="99282" y="460000"/>
                  </a:lnTo>
                  <a:lnTo>
                    <a:pt x="209707" y="307508"/>
                  </a:lnTo>
                  <a:lnTo>
                    <a:pt x="153754" y="307508"/>
                  </a:lnTo>
                  <a:cubicBezTo>
                    <a:pt x="68838" y="307508"/>
                    <a:pt x="0" y="238670"/>
                    <a:pt x="0" y="153754"/>
                  </a:cubicBezTo>
                  <a:cubicBezTo>
                    <a:pt x="0" y="68838"/>
                    <a:pt x="68838" y="0"/>
                    <a:pt x="153754" y="0"/>
                  </a:cubicBezTo>
                  <a:close/>
                </a:path>
              </a:pathLst>
            </a:custGeom>
            <a:noFill/>
            <a:ln w="19050">
              <a:solidFill>
                <a:srgbClr val="00B0F0"/>
              </a:solidFill>
            </a:ln>
          </p:spPr>
          <p:txBody>
            <a:bodyPr lIns="0" tIns="0" rIns="0" bIns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185069" y="2276872"/>
              <a:ext cx="480125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Yes, you can.</a:t>
              </a:r>
              <a:endPara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415306" y="739912"/>
              <a:ext cx="5865170" cy="1171789"/>
              <a:chOff x="1118394" y="1257778"/>
              <a:chExt cx="5865170" cy="1171789"/>
            </a:xfrm>
          </p:grpSpPr>
          <p:sp>
            <p:nvSpPr>
              <p:cNvPr id="13" name="KSO_Shape"/>
              <p:cNvSpPr/>
              <p:nvPr/>
            </p:nvSpPr>
            <p:spPr>
              <a:xfrm>
                <a:off x="1118394" y="1257778"/>
                <a:ext cx="5865170" cy="1171789"/>
              </a:xfrm>
              <a:custGeom>
                <a:avLst/>
                <a:gdLst>
                  <a:gd name="connsiteX0" fmla="*/ 153754 w 935330"/>
                  <a:gd name="connsiteY0" fmla="*/ 0 h 460000"/>
                  <a:gd name="connsiteX1" fmla="*/ 781576 w 935330"/>
                  <a:gd name="connsiteY1" fmla="*/ 0 h 460000"/>
                  <a:gd name="connsiteX2" fmla="*/ 935330 w 935330"/>
                  <a:gd name="connsiteY2" fmla="*/ 153754 h 460000"/>
                  <a:gd name="connsiteX3" fmla="*/ 781576 w 935330"/>
                  <a:gd name="connsiteY3" fmla="*/ 307508 h 460000"/>
                  <a:gd name="connsiteX4" fmla="*/ 295997 w 935330"/>
                  <a:gd name="connsiteY4" fmla="*/ 307508 h 460000"/>
                  <a:gd name="connsiteX5" fmla="*/ 99282 w 935330"/>
                  <a:gd name="connsiteY5" fmla="*/ 460000 h 460000"/>
                  <a:gd name="connsiteX6" fmla="*/ 209707 w 935330"/>
                  <a:gd name="connsiteY6" fmla="*/ 307508 h 460000"/>
                  <a:gd name="connsiteX7" fmla="*/ 153754 w 935330"/>
                  <a:gd name="connsiteY7" fmla="*/ 307508 h 460000"/>
                  <a:gd name="connsiteX8" fmla="*/ 0 w 935330"/>
                  <a:gd name="connsiteY8" fmla="*/ 153754 h 460000"/>
                  <a:gd name="connsiteX9" fmla="*/ 153754 w 935330"/>
                  <a:gd name="connsiteY9" fmla="*/ 0 h 4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35330" h="460000">
                    <a:moveTo>
                      <a:pt x="153754" y="0"/>
                    </a:moveTo>
                    <a:lnTo>
                      <a:pt x="781576" y="0"/>
                    </a:lnTo>
                    <a:cubicBezTo>
                      <a:pt x="866492" y="0"/>
                      <a:pt x="935330" y="68838"/>
                      <a:pt x="935330" y="153754"/>
                    </a:cubicBezTo>
                    <a:cubicBezTo>
                      <a:pt x="935330" y="238670"/>
                      <a:pt x="866492" y="307508"/>
                      <a:pt x="781576" y="307508"/>
                    </a:cubicBezTo>
                    <a:lnTo>
                      <a:pt x="295997" y="307508"/>
                    </a:lnTo>
                    <a:lnTo>
                      <a:pt x="99282" y="460000"/>
                    </a:lnTo>
                    <a:lnTo>
                      <a:pt x="209707" y="307508"/>
                    </a:lnTo>
                    <a:lnTo>
                      <a:pt x="153754" y="307508"/>
                    </a:lnTo>
                    <a:cubicBezTo>
                      <a:pt x="68838" y="307508"/>
                      <a:pt x="0" y="238670"/>
                      <a:pt x="0" y="153754"/>
                    </a:cubicBezTo>
                    <a:cubicBezTo>
                      <a:pt x="0" y="68838"/>
                      <a:pt x="68838" y="0"/>
                      <a:pt x="153754" y="0"/>
                    </a:cubicBezTo>
                    <a:close/>
                  </a:path>
                </a:pathLst>
              </a:custGeom>
              <a:noFill/>
              <a:ln w="19050">
                <a:solidFill>
                  <a:srgbClr val="00B0F0"/>
                </a:solidFill>
              </a:ln>
            </p:spPr>
            <p:txBody>
              <a:bodyPr lIns="0" tIns="0" rIns="0" bIns="0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1190402" y="1384107"/>
                <a:ext cx="564914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Can I go and play outside? </a:t>
                </a:r>
                <a:endPara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1" cstate="email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781274" y="2063916"/>
            <a:ext cx="2077809" cy="3115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44604" y="2515522"/>
            <a:ext cx="1665184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KSO_Shape"/>
          <p:cNvSpPr/>
          <p:nvPr/>
        </p:nvSpPr>
        <p:spPr>
          <a:xfrm>
            <a:off x="3635896" y="3444719"/>
            <a:ext cx="1098002" cy="1011992"/>
          </a:xfrm>
          <a:custGeom>
            <a:avLst/>
            <a:gdLst>
              <a:gd name="connsiteX0" fmla="*/ 0 w 703218"/>
              <a:gd name="connsiteY0" fmla="*/ 162036 h 648072"/>
              <a:gd name="connsiteX1" fmla="*/ 139505 w 703218"/>
              <a:gd name="connsiteY1" fmla="*/ 162036 h 648072"/>
              <a:gd name="connsiteX2" fmla="*/ 139505 w 703218"/>
              <a:gd name="connsiteY2" fmla="*/ 486036 h 648072"/>
              <a:gd name="connsiteX3" fmla="*/ 0 w 703218"/>
              <a:gd name="connsiteY3" fmla="*/ 486036 h 648072"/>
              <a:gd name="connsiteX4" fmla="*/ 379182 w 703218"/>
              <a:gd name="connsiteY4" fmla="*/ 0 h 648072"/>
              <a:gd name="connsiteX5" fmla="*/ 703218 w 703218"/>
              <a:gd name="connsiteY5" fmla="*/ 324036 h 648072"/>
              <a:gd name="connsiteX6" fmla="*/ 379182 w 703218"/>
              <a:gd name="connsiteY6" fmla="*/ 648072 h 648072"/>
              <a:gd name="connsiteX7" fmla="*/ 379182 w 703218"/>
              <a:gd name="connsiteY7" fmla="*/ 486054 h 648072"/>
              <a:gd name="connsiteX8" fmla="*/ 182373 w 703218"/>
              <a:gd name="connsiteY8" fmla="*/ 486054 h 648072"/>
              <a:gd name="connsiteX9" fmla="*/ 182373 w 703218"/>
              <a:gd name="connsiteY9" fmla="*/ 162018 h 648072"/>
              <a:gd name="connsiteX10" fmla="*/ 379182 w 703218"/>
              <a:gd name="connsiteY10" fmla="*/ 162018 h 64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3218" h="648072">
                <a:moveTo>
                  <a:pt x="0" y="162036"/>
                </a:moveTo>
                <a:lnTo>
                  <a:pt x="139505" y="162036"/>
                </a:lnTo>
                <a:lnTo>
                  <a:pt x="139505" y="486036"/>
                </a:lnTo>
                <a:lnTo>
                  <a:pt x="0" y="486036"/>
                </a:lnTo>
                <a:close/>
                <a:moveTo>
                  <a:pt x="379182" y="0"/>
                </a:moveTo>
                <a:lnTo>
                  <a:pt x="703218" y="324036"/>
                </a:lnTo>
                <a:lnTo>
                  <a:pt x="379182" y="648072"/>
                </a:lnTo>
                <a:lnTo>
                  <a:pt x="379182" y="486054"/>
                </a:lnTo>
                <a:lnTo>
                  <a:pt x="182373" y="486054"/>
                </a:lnTo>
                <a:lnTo>
                  <a:pt x="182373" y="162018"/>
                </a:lnTo>
                <a:lnTo>
                  <a:pt x="379182" y="162018"/>
                </a:lnTo>
                <a:close/>
              </a:path>
            </a:pathLst>
          </a:custGeom>
          <a:solidFill>
            <a:srgbClr val="00B0F0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4026" y="3574757"/>
            <a:ext cx="8136904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描述天气情况的句型：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716016" y="3582350"/>
            <a:ext cx="4392488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It's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描述天气的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形容词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763688" y="1430463"/>
            <a:ext cx="5865170" cy="2514595"/>
            <a:chOff x="1415306" y="739912"/>
            <a:chExt cx="5865170" cy="2514595"/>
          </a:xfrm>
        </p:grpSpPr>
        <p:sp>
          <p:nvSpPr>
            <p:cNvPr id="10" name="KSO_Shape"/>
            <p:cNvSpPr/>
            <p:nvPr/>
          </p:nvSpPr>
          <p:spPr>
            <a:xfrm flipH="1">
              <a:off x="2185069" y="2177835"/>
              <a:ext cx="4547171" cy="1076672"/>
            </a:xfrm>
            <a:custGeom>
              <a:avLst/>
              <a:gdLst>
                <a:gd name="connsiteX0" fmla="*/ 153754 w 935330"/>
                <a:gd name="connsiteY0" fmla="*/ 0 h 460000"/>
                <a:gd name="connsiteX1" fmla="*/ 781576 w 935330"/>
                <a:gd name="connsiteY1" fmla="*/ 0 h 460000"/>
                <a:gd name="connsiteX2" fmla="*/ 935330 w 935330"/>
                <a:gd name="connsiteY2" fmla="*/ 153754 h 460000"/>
                <a:gd name="connsiteX3" fmla="*/ 781576 w 935330"/>
                <a:gd name="connsiteY3" fmla="*/ 307508 h 460000"/>
                <a:gd name="connsiteX4" fmla="*/ 295997 w 935330"/>
                <a:gd name="connsiteY4" fmla="*/ 307508 h 460000"/>
                <a:gd name="connsiteX5" fmla="*/ 99282 w 935330"/>
                <a:gd name="connsiteY5" fmla="*/ 460000 h 460000"/>
                <a:gd name="connsiteX6" fmla="*/ 209707 w 935330"/>
                <a:gd name="connsiteY6" fmla="*/ 307508 h 460000"/>
                <a:gd name="connsiteX7" fmla="*/ 153754 w 935330"/>
                <a:gd name="connsiteY7" fmla="*/ 307508 h 460000"/>
                <a:gd name="connsiteX8" fmla="*/ 0 w 935330"/>
                <a:gd name="connsiteY8" fmla="*/ 153754 h 460000"/>
                <a:gd name="connsiteX9" fmla="*/ 153754 w 935330"/>
                <a:gd name="connsiteY9" fmla="*/ 0 h 4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5330" h="460000">
                  <a:moveTo>
                    <a:pt x="153754" y="0"/>
                  </a:moveTo>
                  <a:lnTo>
                    <a:pt x="781576" y="0"/>
                  </a:lnTo>
                  <a:cubicBezTo>
                    <a:pt x="866492" y="0"/>
                    <a:pt x="935330" y="68838"/>
                    <a:pt x="935330" y="153754"/>
                  </a:cubicBezTo>
                  <a:cubicBezTo>
                    <a:pt x="935330" y="238670"/>
                    <a:pt x="866492" y="307508"/>
                    <a:pt x="781576" y="307508"/>
                  </a:cubicBezTo>
                  <a:lnTo>
                    <a:pt x="295997" y="307508"/>
                  </a:lnTo>
                  <a:lnTo>
                    <a:pt x="99282" y="460000"/>
                  </a:lnTo>
                  <a:lnTo>
                    <a:pt x="209707" y="307508"/>
                  </a:lnTo>
                  <a:lnTo>
                    <a:pt x="153754" y="307508"/>
                  </a:lnTo>
                  <a:cubicBezTo>
                    <a:pt x="68838" y="307508"/>
                    <a:pt x="0" y="238670"/>
                    <a:pt x="0" y="153754"/>
                  </a:cubicBezTo>
                  <a:cubicBezTo>
                    <a:pt x="0" y="68838"/>
                    <a:pt x="68838" y="0"/>
                    <a:pt x="153754" y="0"/>
                  </a:cubicBezTo>
                  <a:close/>
                </a:path>
              </a:pathLst>
            </a:custGeom>
            <a:noFill/>
            <a:ln w="19050">
              <a:solidFill>
                <a:srgbClr val="00B0F0"/>
              </a:solidFill>
            </a:ln>
          </p:spPr>
          <p:txBody>
            <a:bodyPr lIns="0" tIns="0" rIns="0" bIns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185069" y="2276872"/>
              <a:ext cx="480125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Let</a:t>
              </a:r>
              <a:r>
                <a:rPr lang="en-US" altLang="zh-CN" sz="2800" dirty="0" smtClean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’</a:t>
              </a: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 fly a kite!</a:t>
              </a:r>
              <a:endPara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415306" y="739912"/>
              <a:ext cx="5865170" cy="1171789"/>
              <a:chOff x="1118394" y="1257778"/>
              <a:chExt cx="5865170" cy="1171789"/>
            </a:xfrm>
          </p:grpSpPr>
          <p:sp>
            <p:nvSpPr>
              <p:cNvPr id="13" name="KSO_Shape"/>
              <p:cNvSpPr/>
              <p:nvPr/>
            </p:nvSpPr>
            <p:spPr>
              <a:xfrm>
                <a:off x="1118394" y="1257778"/>
                <a:ext cx="5865170" cy="1171789"/>
              </a:xfrm>
              <a:custGeom>
                <a:avLst/>
                <a:gdLst>
                  <a:gd name="connsiteX0" fmla="*/ 153754 w 935330"/>
                  <a:gd name="connsiteY0" fmla="*/ 0 h 460000"/>
                  <a:gd name="connsiteX1" fmla="*/ 781576 w 935330"/>
                  <a:gd name="connsiteY1" fmla="*/ 0 h 460000"/>
                  <a:gd name="connsiteX2" fmla="*/ 935330 w 935330"/>
                  <a:gd name="connsiteY2" fmla="*/ 153754 h 460000"/>
                  <a:gd name="connsiteX3" fmla="*/ 781576 w 935330"/>
                  <a:gd name="connsiteY3" fmla="*/ 307508 h 460000"/>
                  <a:gd name="connsiteX4" fmla="*/ 295997 w 935330"/>
                  <a:gd name="connsiteY4" fmla="*/ 307508 h 460000"/>
                  <a:gd name="connsiteX5" fmla="*/ 99282 w 935330"/>
                  <a:gd name="connsiteY5" fmla="*/ 460000 h 460000"/>
                  <a:gd name="connsiteX6" fmla="*/ 209707 w 935330"/>
                  <a:gd name="connsiteY6" fmla="*/ 307508 h 460000"/>
                  <a:gd name="connsiteX7" fmla="*/ 153754 w 935330"/>
                  <a:gd name="connsiteY7" fmla="*/ 307508 h 460000"/>
                  <a:gd name="connsiteX8" fmla="*/ 0 w 935330"/>
                  <a:gd name="connsiteY8" fmla="*/ 153754 h 460000"/>
                  <a:gd name="connsiteX9" fmla="*/ 153754 w 935330"/>
                  <a:gd name="connsiteY9" fmla="*/ 0 h 4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35330" h="460000">
                    <a:moveTo>
                      <a:pt x="153754" y="0"/>
                    </a:moveTo>
                    <a:lnTo>
                      <a:pt x="781576" y="0"/>
                    </a:lnTo>
                    <a:cubicBezTo>
                      <a:pt x="866492" y="0"/>
                      <a:pt x="935330" y="68838"/>
                      <a:pt x="935330" y="153754"/>
                    </a:cubicBezTo>
                    <a:cubicBezTo>
                      <a:pt x="935330" y="238670"/>
                      <a:pt x="866492" y="307508"/>
                      <a:pt x="781576" y="307508"/>
                    </a:cubicBezTo>
                    <a:lnTo>
                      <a:pt x="295997" y="307508"/>
                    </a:lnTo>
                    <a:lnTo>
                      <a:pt x="99282" y="460000"/>
                    </a:lnTo>
                    <a:lnTo>
                      <a:pt x="209707" y="307508"/>
                    </a:lnTo>
                    <a:lnTo>
                      <a:pt x="153754" y="307508"/>
                    </a:lnTo>
                    <a:cubicBezTo>
                      <a:pt x="68838" y="307508"/>
                      <a:pt x="0" y="238670"/>
                      <a:pt x="0" y="153754"/>
                    </a:cubicBezTo>
                    <a:cubicBezTo>
                      <a:pt x="0" y="68838"/>
                      <a:pt x="68838" y="0"/>
                      <a:pt x="153754" y="0"/>
                    </a:cubicBezTo>
                    <a:close/>
                  </a:path>
                </a:pathLst>
              </a:custGeom>
              <a:noFill/>
              <a:ln w="19050">
                <a:solidFill>
                  <a:srgbClr val="00B0F0"/>
                </a:solidFill>
              </a:ln>
            </p:spPr>
            <p:txBody>
              <a:bodyPr lIns="0" tIns="0" rIns="0" bIns="0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1190402" y="1384107"/>
                <a:ext cx="564914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It</a:t>
                </a:r>
                <a:r>
                  <a:rPr lang="en-US" altLang="zh-CN" sz="2800" dirty="0" smtClean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’</a:t>
                </a:r>
                <a:r>
                  <a:rPr lang="en-US" altLang="zh-CN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 warm today.</a:t>
                </a:r>
                <a:endPara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1" cstate="email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781274" y="2063916"/>
            <a:ext cx="2077809" cy="3115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44604" y="2515522"/>
            <a:ext cx="1665184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1820" y="39171"/>
            <a:ext cx="3240360" cy="936631"/>
            <a:chOff x="2555776" y="52291"/>
            <a:chExt cx="3765040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444274" y="166663"/>
              <a:ext cx="277372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Let's </a:t>
              </a:r>
              <a:r>
                <a:rPr lang="en-US" altLang="zh-CN" sz="4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spell </a:t>
              </a:r>
              <a:endPara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3909628" y="4840315"/>
            <a:ext cx="18930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arm 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\\10.10.10.8\Sparke\中小英事业部\小学英语素材库\新 素材库\002 小英图库\☆ 小英 四色图库（不断更新）\1 人物\身体部位\胳膊.t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19872" y="2000454"/>
            <a:ext cx="1998005" cy="1989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417569" y="4532849"/>
            <a:ext cx="18930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car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1" name="Picture 3" descr="\\10.10.10.8\Sparke\中小英事业部\小学英语素材库\新 素材库\002 小英图库\☆ 小英 四色图库（不断更新）\6 交通工具&amp;标志&amp;国旗\交通方式工具\交通工具\路\小汽车-7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391639" y="1988840"/>
            <a:ext cx="2368550" cy="176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707904" y="4500409"/>
            <a:ext cx="18930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card 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 descr="\\10.10.10.8\Sparke\中小英事业部\小学英语素材库\新 素材库\002 小英图库\☆ 小英 四色图库（不断更新）\4 物品\书本&amp;文具\e-card电子卡片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347864" y="1988840"/>
            <a:ext cx="2389672" cy="1868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995936" y="4432756"/>
            <a:ext cx="28291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ball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8" name="Picture 2" descr="\\10.10.10.8\Sparke\中小英事业部\小学英语素材库\新 素材库\002 小英图库\☆ 小英 四色图库（不断更新）\8 运动相关\球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707904" y="2204864"/>
            <a:ext cx="1570335" cy="1570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d06333f9-da2d-46f0-a860-62397d6bd93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992</Words>
  <Application>WPS 演示</Application>
  <PresentationFormat>全屏显示(4:3)</PresentationFormat>
  <Paragraphs>115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Times New Roman</vt:lpstr>
      <vt:lpstr>Arial Unicode MS</vt:lpstr>
      <vt:lpstr>黑体</vt:lpstr>
      <vt:lpstr>Arial Unicode MS</vt:lpstr>
      <vt:lpstr>Arial Black</vt:lpstr>
      <vt:lpstr>Calibri</vt:lpstr>
      <vt:lpstr>Gulim</vt:lpstr>
      <vt:lpstr>Malgun Gothic</vt:lpstr>
      <vt:lpstr>Comic Sans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dcterms:created xsi:type="dcterms:W3CDTF">2021-02-07T05:07:00Z</dcterms:created>
  <dcterms:modified xsi:type="dcterms:W3CDTF">2023-02-24T01:01:42Z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6F05B39BD3DE418D809F8D9683581CDB</vt:lpwstr>
  </property>
</Properties>
</file>