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3" r:id="rId3"/>
    <p:sldId id="264" r:id="rId4"/>
    <p:sldId id="265" r:id="rId5"/>
    <p:sldId id="266" r:id="rId6"/>
    <p:sldId id="267" r:id="rId7"/>
    <p:sldId id="268" r:id="rId8"/>
    <p:sldId id="271" r:id="rId9"/>
    <p:sldId id="272" r:id="rId10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1" r:id="rId19"/>
    <p:sldId id="282" r:id="rId20"/>
    <p:sldId id="283" r:id="rId21"/>
    <p:sldId id="284" r:id="rId22"/>
    <p:sldId id="285" r:id="rId23"/>
    <p:sldId id="286" r:id="rId24"/>
    <p:sldId id="287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1BF65B-4E45-4604-B838-13F13ED84A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D9DFA-203E-4485-9440-BC99CA82D5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tif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hyperlink" Target="U3BTICK.SW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hyperlink" Target="U3BSING.SWF" TargetMode="Externa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0141" y="908720"/>
            <a:ext cx="9143999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Weather</a:t>
            </a:r>
            <a:endParaRPr lang="en-US" altLang="zh-CN" sz="66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课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187624" y="2276872"/>
            <a:ext cx="6552728" cy="134806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2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What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the weather like in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Sydney?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spcBef>
                <a:spcPct val="2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2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Is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water cold in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Sydney?</a:t>
            </a:r>
            <a:endParaRPr lang="zh-CN" altLang="en-US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spcBef>
                <a:spcPct val="2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3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Can John</a:t>
            </a:r>
            <a:r>
              <a:rPr lang="en-US" altLang="zh-CN" sz="2400" dirty="0" smtClean="0">
                <a:solidFill>
                  <a:srgbClr val="0000FF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dad swim </a:t>
            </a:r>
            <a:r>
              <a:rPr lang="en-US" altLang="zh-CN" sz="24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outside?</a:t>
            </a:r>
            <a:endParaRPr lang="en-US" altLang="zh-CN" sz="24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367698" y="1916832"/>
            <a:ext cx="6985000" cy="349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250000"/>
              </a:lnSpc>
              <a:spcBef>
                <a:spcPct val="2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What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weather like in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Sydney?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50000"/>
              </a:lnSpc>
              <a:spcBef>
                <a:spcPct val="2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Is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water cold in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Sydney?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50000"/>
              </a:lnSpc>
              <a:spcBef>
                <a:spcPct val="2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Can John</a:t>
            </a:r>
            <a:r>
              <a:rPr lang="en-US" altLang="zh-CN" sz="28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dad swim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outside?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367698" y="1225374"/>
            <a:ext cx="38163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Check answers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1763886" y="2996952"/>
            <a:ext cx="4032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hot and sunny.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1691680" y="4149080"/>
            <a:ext cx="25209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No,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isn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t.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1655961" y="5354052"/>
            <a:ext cx="2592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 can.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表达会或能够做某事的句型：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3356992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99792" y="2348880"/>
            <a:ext cx="601318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 can swim outside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9372" y="4221088"/>
            <a:ext cx="70532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是一个含有情态动词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的陈述句。句式“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can+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用来表达“会或能够，可以”做的事情，意为“我会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可以做</a:t>
            </a:r>
            <a:r>
              <a:rPr lang="en-US" altLang="zh-CN" sz="2400" b="1" dirty="0">
                <a:solidFill>
                  <a:srgbClr val="00B0F0"/>
                </a:solidFill>
                <a:latin typeface="+mj-ea"/>
                <a:ea typeface="+mj-ea"/>
              </a:rPr>
              <a:t>……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763688" y="1844824"/>
            <a:ext cx="5644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含有情态动词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的一般疑问句句式是：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835696" y="2491155"/>
            <a:ext cx="56705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人称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动词原形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其他？ 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肯定答语：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人称代词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+can. </a:t>
            </a:r>
            <a:endParaRPr lang="en-US" altLang="zh-CN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否定答语：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人称代词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+can't.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875182" y="1251917"/>
            <a:ext cx="7881394" cy="3253755"/>
            <a:chOff x="1526800" y="561366"/>
            <a:chExt cx="7881394" cy="3253755"/>
          </a:xfrm>
        </p:grpSpPr>
        <p:sp>
          <p:nvSpPr>
            <p:cNvPr id="13" name="KSO_Shape"/>
            <p:cNvSpPr/>
            <p:nvPr/>
          </p:nvSpPr>
          <p:spPr>
            <a:xfrm flipH="1">
              <a:off x="2185068" y="2738449"/>
              <a:ext cx="4547171" cy="1076672"/>
            </a:xfrm>
            <a:custGeom>
              <a:avLst/>
              <a:gdLst>
                <a:gd name="connsiteX0" fmla="*/ 153754 w 935330"/>
                <a:gd name="connsiteY0" fmla="*/ 0 h 460000"/>
                <a:gd name="connsiteX1" fmla="*/ 781576 w 935330"/>
                <a:gd name="connsiteY1" fmla="*/ 0 h 460000"/>
                <a:gd name="connsiteX2" fmla="*/ 935330 w 935330"/>
                <a:gd name="connsiteY2" fmla="*/ 153754 h 460000"/>
                <a:gd name="connsiteX3" fmla="*/ 781576 w 935330"/>
                <a:gd name="connsiteY3" fmla="*/ 307508 h 460000"/>
                <a:gd name="connsiteX4" fmla="*/ 295997 w 935330"/>
                <a:gd name="connsiteY4" fmla="*/ 307508 h 460000"/>
                <a:gd name="connsiteX5" fmla="*/ 99282 w 935330"/>
                <a:gd name="connsiteY5" fmla="*/ 460000 h 460000"/>
                <a:gd name="connsiteX6" fmla="*/ 209707 w 935330"/>
                <a:gd name="connsiteY6" fmla="*/ 307508 h 460000"/>
                <a:gd name="connsiteX7" fmla="*/ 153754 w 935330"/>
                <a:gd name="connsiteY7" fmla="*/ 307508 h 460000"/>
                <a:gd name="connsiteX8" fmla="*/ 0 w 935330"/>
                <a:gd name="connsiteY8" fmla="*/ 153754 h 460000"/>
                <a:gd name="connsiteX9" fmla="*/ 153754 w 935330"/>
                <a:gd name="connsiteY9" fmla="*/ 0 h 4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330" h="460000">
                  <a:moveTo>
                    <a:pt x="153754" y="0"/>
                  </a:moveTo>
                  <a:lnTo>
                    <a:pt x="781576" y="0"/>
                  </a:lnTo>
                  <a:cubicBezTo>
                    <a:pt x="866492" y="0"/>
                    <a:pt x="935330" y="68838"/>
                    <a:pt x="935330" y="153754"/>
                  </a:cubicBezTo>
                  <a:cubicBezTo>
                    <a:pt x="935330" y="238670"/>
                    <a:pt x="866492" y="307508"/>
                    <a:pt x="781576" y="307508"/>
                  </a:cubicBezTo>
                  <a:lnTo>
                    <a:pt x="295997" y="307508"/>
                  </a:lnTo>
                  <a:lnTo>
                    <a:pt x="99282" y="460000"/>
                  </a:lnTo>
                  <a:lnTo>
                    <a:pt x="209707" y="307508"/>
                  </a:lnTo>
                  <a:lnTo>
                    <a:pt x="153754" y="307508"/>
                  </a:lnTo>
                  <a:cubicBezTo>
                    <a:pt x="68838" y="307508"/>
                    <a:pt x="0" y="238670"/>
                    <a:pt x="0" y="153754"/>
                  </a:cubicBezTo>
                  <a:cubicBezTo>
                    <a:pt x="0" y="68838"/>
                    <a:pt x="68838" y="0"/>
                    <a:pt x="153754" y="0"/>
                  </a:cubicBezTo>
                  <a:close/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txBody>
            <a:bodyPr lIns="0" tIns="0" rIns="0" bIns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68961" y="2935309"/>
              <a:ext cx="48012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Yes, I can!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526800" y="561366"/>
              <a:ext cx="7881394" cy="1817043"/>
              <a:chOff x="1229888" y="1079232"/>
              <a:chExt cx="7881394" cy="1817043"/>
            </a:xfrm>
          </p:grpSpPr>
          <p:sp>
            <p:nvSpPr>
              <p:cNvPr id="11" name="KSO_Shape"/>
              <p:cNvSpPr/>
              <p:nvPr/>
            </p:nvSpPr>
            <p:spPr>
              <a:xfrm>
                <a:off x="1229888" y="1257778"/>
                <a:ext cx="5865170" cy="1638497"/>
              </a:xfrm>
              <a:custGeom>
                <a:avLst/>
                <a:gdLst>
                  <a:gd name="connsiteX0" fmla="*/ 153754 w 935330"/>
                  <a:gd name="connsiteY0" fmla="*/ 0 h 460000"/>
                  <a:gd name="connsiteX1" fmla="*/ 781576 w 935330"/>
                  <a:gd name="connsiteY1" fmla="*/ 0 h 460000"/>
                  <a:gd name="connsiteX2" fmla="*/ 935330 w 935330"/>
                  <a:gd name="connsiteY2" fmla="*/ 153754 h 460000"/>
                  <a:gd name="connsiteX3" fmla="*/ 781576 w 935330"/>
                  <a:gd name="connsiteY3" fmla="*/ 307508 h 460000"/>
                  <a:gd name="connsiteX4" fmla="*/ 295997 w 935330"/>
                  <a:gd name="connsiteY4" fmla="*/ 307508 h 460000"/>
                  <a:gd name="connsiteX5" fmla="*/ 99282 w 935330"/>
                  <a:gd name="connsiteY5" fmla="*/ 460000 h 460000"/>
                  <a:gd name="connsiteX6" fmla="*/ 209707 w 935330"/>
                  <a:gd name="connsiteY6" fmla="*/ 307508 h 460000"/>
                  <a:gd name="connsiteX7" fmla="*/ 153754 w 935330"/>
                  <a:gd name="connsiteY7" fmla="*/ 307508 h 460000"/>
                  <a:gd name="connsiteX8" fmla="*/ 0 w 935330"/>
                  <a:gd name="connsiteY8" fmla="*/ 153754 h 460000"/>
                  <a:gd name="connsiteX9" fmla="*/ 153754 w 935330"/>
                  <a:gd name="connsiteY9" fmla="*/ 0 h 4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5330" h="460000">
                    <a:moveTo>
                      <a:pt x="153754" y="0"/>
                    </a:moveTo>
                    <a:lnTo>
                      <a:pt x="781576" y="0"/>
                    </a:lnTo>
                    <a:cubicBezTo>
                      <a:pt x="866492" y="0"/>
                      <a:pt x="935330" y="68838"/>
                      <a:pt x="935330" y="153754"/>
                    </a:cubicBezTo>
                    <a:cubicBezTo>
                      <a:pt x="935330" y="238670"/>
                      <a:pt x="866492" y="307508"/>
                      <a:pt x="781576" y="307508"/>
                    </a:cubicBezTo>
                    <a:lnTo>
                      <a:pt x="295997" y="307508"/>
                    </a:lnTo>
                    <a:lnTo>
                      <a:pt x="99282" y="460000"/>
                    </a:lnTo>
                    <a:lnTo>
                      <a:pt x="209707" y="307508"/>
                    </a:lnTo>
                    <a:lnTo>
                      <a:pt x="153754" y="307508"/>
                    </a:lnTo>
                    <a:cubicBezTo>
                      <a:pt x="68838" y="307508"/>
                      <a:pt x="0" y="238670"/>
                      <a:pt x="0" y="153754"/>
                    </a:cubicBezTo>
                    <a:cubicBezTo>
                      <a:pt x="0" y="68838"/>
                      <a:pt x="68838" y="0"/>
                      <a:pt x="153754" y="0"/>
                    </a:cubicBezTo>
                    <a:close/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txBody>
              <a:bodyPr lIns="0" tIns="0" rIns="0" bIns="0"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982490" y="1079232"/>
                <a:ext cx="7128792" cy="13849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 can play table tennis. Can </a:t>
                </a:r>
                <a:endPara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 play table tennis?</a:t>
                </a:r>
                <a:endPara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1274" y="2063916"/>
            <a:ext cx="2077809" cy="3115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44604" y="2515522"/>
            <a:ext cx="16651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and write.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2051720" y="3842399"/>
            <a:ext cx="2942232" cy="594713"/>
          </a:xfrm>
          <a:prstGeom prst="wedgeRoundRectCallout">
            <a:avLst>
              <a:gd name="adj1" fmla="val -58694"/>
              <a:gd name="adj2" fmla="val 35167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Look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outside!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2852936"/>
            <a:ext cx="4686870" cy="730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4567540"/>
            <a:ext cx="4672269" cy="69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\\10.10.10.8\Sparke\中小英事业部\小学英语素材库\新 素材库\002 小英图库\☆ 小英 四色图库（不断更新）\2 动物昆虫\哺乳类\济普四色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729" y="4567540"/>
            <a:ext cx="1831991" cy="176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50669" y="129752"/>
              <a:ext cx="237525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</a:t>
              </a:r>
              <a:r>
                <a:rPr lang="en-US" altLang="zh-CN" sz="4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 check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43284" y="1196752"/>
            <a:ext cx="45937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tick(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).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2996952"/>
            <a:ext cx="7281383" cy="183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G:\RESOURCE\UNIT3\JPG\U3BTICK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872" y="1926775"/>
            <a:ext cx="8629600" cy="3446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43284" y="2564904"/>
            <a:ext cx="6059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22082" y="4077072"/>
            <a:ext cx="6059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326138" y="2564904"/>
            <a:ext cx="6059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300192" y="2564904"/>
            <a:ext cx="6059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5853" y="98072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Check the answers.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and match.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251520" y="5375647"/>
            <a:ext cx="8801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400" dirty="0">
                <a:latin typeface="Comic Sans MS" panose="030F0702030302020204" pitchFamily="66" charset="0"/>
              </a:rPr>
              <a:t>cold  cool   hot   warm   sunny   rainy   windy   cloudy   snowy</a:t>
            </a:r>
            <a:endParaRPr lang="en-US" altLang="zh-CN" sz="2400" dirty="0">
              <a:latin typeface="Comic Sans MS" panose="030F0702030302020204" pitchFamily="66" charset="0"/>
            </a:endParaRPr>
          </a:p>
        </p:txBody>
      </p: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755576" y="4497098"/>
            <a:ext cx="1150937" cy="9366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 flipH="1">
            <a:off x="2247720" y="4692479"/>
            <a:ext cx="2376488" cy="7921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H="1">
            <a:off x="5148064" y="4784435"/>
            <a:ext cx="2232025" cy="7207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2355511" y="4358160"/>
            <a:ext cx="4392613" cy="10080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>
            <a:off x="1951401" y="4497098"/>
            <a:ext cx="6769100" cy="10080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H="1">
            <a:off x="4094316" y="4742879"/>
            <a:ext cx="504825" cy="863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>
            <a:off x="1564142" y="4725833"/>
            <a:ext cx="5975350" cy="7207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3608" y="2204864"/>
            <a:ext cx="7430591" cy="203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11735" y="129752"/>
              <a:ext cx="205312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</a:t>
              </a:r>
              <a:r>
                <a:rPr lang="en-US" altLang="zh-CN" sz="4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 sing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矩形 1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1074415" y="1379190"/>
            <a:ext cx="5780367" cy="335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Thunder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 is thunder. There is thunder.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It's roaring. It's roaring.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Pitter, patter, rain drops.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Pitter, patter, rain drops.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I'm all wet. I'm all wet.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4157" y="1329640"/>
            <a:ext cx="2623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New words: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0990" y="5211410"/>
            <a:ext cx="1346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rainy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\\10.10.10.8\Sparke\中小英事业部\小学英语素材库\新 素材库\002 小英图库\☆ 小英 四色图库（不断更新）\3 自然\雨雪天气\rain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16647" y="2258673"/>
            <a:ext cx="2740694" cy="210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727" y="1988840"/>
            <a:ext cx="6010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Write the right English sentences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3414" y="4438853"/>
            <a:ext cx="6626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学会唱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歌曲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Thunder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3084280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熟练地听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、跟读本单元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部分的听力内容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853" y="2463279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Read and write the sentences on Page 29.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3399383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Listen and learn to sing the 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song ”Thunder</a:t>
            </a: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853" y="1844824"/>
            <a:ext cx="82585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Review what we learned in this class.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preview Part C Story time. 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23928" y="5085184"/>
            <a:ext cx="16722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snowy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\\10.10.10.8\Sparke\中小英事业部\小学英语素材库\新 素材库\002 小英图库\☆ 小英 四色图库（不断更新）\3 自然\雨雪天气\大雪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9792" y="1268760"/>
            <a:ext cx="3759076" cy="311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7864" y="4941168"/>
            <a:ext cx="15840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windy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\\10.10.10.8\Sparke\中小英事业部\小学英语素材库\新 素材库\002 小英图库\☆ 小英 四色图库（不断更新）\3 自然\雨雪天气\windy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24689" y="2060848"/>
            <a:ext cx="2430437" cy="212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23928" y="4918089"/>
            <a:ext cx="1733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cloudy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\\10.10.10.8\Sparke\中小英事业部\小学英语素材库\新 素材库\002 小英图库\☆ 小英 四色图库（不断更新）\3 自然\雨雪天气\多云天气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1920" y="1985992"/>
            <a:ext cx="2376264" cy="21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23928" y="4918089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\\10.10.10.8\Sparke\中小英事业部\小学英语素材库\新 素材库\002 小英图库\☆ 小英 四色图库（不断更新）\3 自然\雨雪天气\太阳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51451" y="1484784"/>
            <a:ext cx="3121025" cy="310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87489" y="1764105"/>
            <a:ext cx="2177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Sentence: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4" y="2996952"/>
            <a:ext cx="71678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—What</a:t>
            </a:r>
            <a:r>
              <a:rPr lang="en-US" altLang="zh-CN" sz="28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the weather like in Sydney?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8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hot and sunny.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7" y="39171"/>
            <a:ext cx="4032447" cy="936631"/>
            <a:chOff x="2527122" y="52291"/>
            <a:chExt cx="3822349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527122" y="129752"/>
              <a:ext cx="38223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and write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 Box 35"/>
          <p:cNvSpPr txBox="1">
            <a:spLocks noChangeArrowheads="1"/>
          </p:cNvSpPr>
          <p:nvPr/>
        </p:nvSpPr>
        <p:spPr bwMode="auto">
          <a:xfrm>
            <a:off x="740343" y="975802"/>
            <a:ext cx="3254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 and answer.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0" y="2147888"/>
            <a:ext cx="552450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7" y="39171"/>
            <a:ext cx="4032447" cy="936631"/>
            <a:chOff x="2527122" y="52291"/>
            <a:chExt cx="3822349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527122" y="129752"/>
              <a:ext cx="38223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and write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2" descr="G:\RESOURCE\UNIT3\JPG\U3BANSW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1052736"/>
            <a:ext cx="7609721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47"/>
          <p:cNvSpPr txBox="1">
            <a:spLocks noChangeArrowheads="1"/>
          </p:cNvSpPr>
          <p:nvPr/>
        </p:nvSpPr>
        <p:spPr bwMode="auto">
          <a:xfrm>
            <a:off x="1115616" y="1700809"/>
            <a:ext cx="4608512" cy="3590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ts val="3200"/>
              </a:lnSpc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 , John !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ts val="3200"/>
              </a:lnSpc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How are you ? I</a:t>
            </a:r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 in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Sydney    now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It</a:t>
            </a:r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great ! It</a:t>
            </a:r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hot and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here . The water is warm . I can 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swim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outside . Is it cool and windy   in Beijing ? Can you fly your kite ?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ts val="3200"/>
              </a:lnSpc>
              <a:spcBef>
                <a:spcPct val="100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love,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ts val="3200"/>
              </a:lnSpc>
              <a:spcBef>
                <a:spcPct val="100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Dad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7dcc20e7-eca8-4c44-ac83-30da0410d93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1587</Words>
  <Application>WPS 演示</Application>
  <PresentationFormat>全屏显示(4:3)</PresentationFormat>
  <Paragraphs>125</Paragraphs>
  <Slides>22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微软雅黑</vt:lpstr>
      <vt:lpstr>Arial Unicode MS</vt:lpstr>
      <vt:lpstr>Gulim</vt:lpstr>
      <vt:lpstr>Malgun Gothic</vt:lpstr>
      <vt:lpstr>黑体</vt:lpstr>
      <vt:lpstr>Arial Unicode MS</vt:lpstr>
      <vt:lpstr>Arial Black</vt:lpstr>
      <vt:lpstr>Calibri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2021-02-07T05:08:00Z</dcterms:created>
  <dcterms:modified xsi:type="dcterms:W3CDTF">2023-02-24T01:03:18Z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80F0EF5A8FC64D308D41D200522E2AFE</vt:lpwstr>
  </property>
</Properties>
</file>