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6" r:id="rId14"/>
    <p:sldId id="277" r:id="rId15"/>
    <p:sldId id="278" r:id="rId16"/>
    <p:sldId id="279" r:id="rId17"/>
    <p:sldId id="282" r:id="rId18"/>
    <p:sldId id="283" r:id="rId19"/>
    <p:sldId id="284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286" y="2133601"/>
            <a:ext cx="8497888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36873"/>
            <a:ext cx="9144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4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the farm</a:t>
            </a:r>
            <a:endParaRPr lang="en-US" altLang="zh-CN" sz="60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736329" y="4539460"/>
            <a:ext cx="3024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homework 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\\10.10.10.8\Sparke\中小英事业部\小学英语素材库\新 素材库\002 小英图库\☆ 小英 四色图库（不断更新）\1 人物\上课\做作业0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03848" y="2767486"/>
            <a:ext cx="1525587" cy="121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Read, listen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chant.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1680" y="2276872"/>
            <a:ext cx="4896544" cy="2621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395734" y="2614513"/>
            <a:ext cx="5725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or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/>
          <p:nvPr/>
        </p:nvSpPr>
        <p:spPr bwMode="auto">
          <a:xfrm>
            <a:off x="865634" y="2277963"/>
            <a:ext cx="179388" cy="1296988"/>
          </a:xfrm>
          <a:prstGeom prst="leftBrace">
            <a:avLst>
              <a:gd name="adj1" fmla="val 6021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/>
          </a:p>
        </p:txBody>
      </p:sp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897" y="2114451"/>
            <a:ext cx="800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5997" y="3127276"/>
            <a:ext cx="7620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2124522" y="2062063"/>
            <a:ext cx="13008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horse </a:t>
            </a:r>
            <a:endParaRPr lang="zh-CN" altLang="en-US" sz="28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3348484" y="2062063"/>
            <a:ext cx="10406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fork </a:t>
            </a:r>
            <a:endParaRPr lang="zh-CN" altLang="en-US" sz="28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4496247" y="2062063"/>
            <a:ext cx="718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5364609" y="2062063"/>
            <a:ext cx="1152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born </a:t>
            </a: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6512372" y="2062063"/>
            <a:ext cx="11430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</a:t>
            </a: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7741097" y="2062063"/>
            <a:ext cx="1085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forty</a:t>
            </a: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2075309" y="3127276"/>
            <a:ext cx="22283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homework </a:t>
            </a:r>
            <a:endParaRPr lang="zh-CN" altLang="en-US" sz="2800" b="1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4220022" y="3133626"/>
            <a:ext cx="13290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world </a:t>
            </a:r>
            <a:endParaRPr lang="zh-CN" altLang="en-US" sz="2800" b="1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5580509" y="3133626"/>
            <a:ext cx="11992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endParaRPr lang="zh-CN" altLang="en-US" sz="2800" b="1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6875909" y="3133626"/>
            <a:ext cx="12215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</a:t>
            </a:r>
            <a:endParaRPr lang="zh-CN" altLang="en-US" sz="2800" b="1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26"/>
          <p:cNvGrpSpPr/>
          <p:nvPr/>
        </p:nvGrpSpPr>
        <p:grpSpPr bwMode="auto">
          <a:xfrm>
            <a:off x="215577" y="3528913"/>
            <a:ext cx="9324975" cy="2492374"/>
            <a:chOff x="181" y="1768"/>
            <a:chExt cx="5874" cy="1570"/>
          </a:xfrm>
        </p:grpSpPr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181" y="1768"/>
              <a:ext cx="5874" cy="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字母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组合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or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常发长元音   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 发音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时半张开口，牙床接近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半开，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latinLnBrk="1" hangingPunct="1"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舌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身低平后缩，舌后部抬起，双唇稍稍收圆，并向前突出。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latinLnBrk="1" hangingPunct="1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or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后一般发        音。长元音        发音时舌中部比发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latinLnBrk="1" hangingPunct="1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音时略高，双唇扁平。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" name="Picture 2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381" y="1892"/>
              <a:ext cx="50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55" y="2614"/>
              <a:ext cx="480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2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98" y="2614"/>
              <a:ext cx="480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2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103" y="2612"/>
              <a:ext cx="50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2317413" y="1124744"/>
            <a:ext cx="5380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 for pronunciation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ldLvl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39552" y="1169989"/>
            <a:ext cx="54446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Read, listen and number.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Group 33"/>
          <p:cNvGrpSpPr/>
          <p:nvPr/>
        </p:nvGrpSpPr>
        <p:grpSpPr bwMode="auto">
          <a:xfrm>
            <a:off x="1331640" y="1854175"/>
            <a:ext cx="6989762" cy="3375025"/>
            <a:chOff x="657" y="896"/>
            <a:chExt cx="4403" cy="2126"/>
          </a:xfrm>
        </p:grpSpPr>
        <p:sp>
          <p:nvSpPr>
            <p:cNvPr id="43" name="Rectangle 23"/>
            <p:cNvSpPr>
              <a:spLocks noChangeArrowheads="1"/>
            </p:cNvSpPr>
            <p:nvPr/>
          </p:nvSpPr>
          <p:spPr bwMode="auto">
            <a:xfrm>
              <a:off x="657" y="896"/>
              <a:ext cx="4403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lnSpc>
                  <a:spcPct val="200000"/>
                </a:lnSpc>
              </a:pPr>
              <a:r>
                <a:rPr lang="en-US" altLang="zh-CN" sz="2800" b="1" dirty="0">
                  <a:solidFill>
                    <a:srgbClr val="DB1101"/>
                  </a:solidFill>
                  <a:latin typeface="Comic Sans MS" panose="030F0702030302020204" pitchFamily="66" charset="0"/>
                </a:rPr>
                <a:t>fork              for                 born</a:t>
              </a:r>
              <a:endParaRPr lang="en-US" altLang="zh-CN" sz="2800" b="1" dirty="0">
                <a:solidFill>
                  <a:srgbClr val="DB1101"/>
                </a:solidFill>
                <a:latin typeface="Comic Sans MS" panose="030F0702030302020204" pitchFamily="66" charset="0"/>
              </a:endParaRPr>
            </a:p>
            <a:p>
              <a:pPr eaLnBrk="1" latinLnBrk="1" hangingPunct="1">
                <a:lnSpc>
                  <a:spcPct val="200000"/>
                </a:lnSpc>
              </a:pPr>
              <a:endParaRPr lang="zh-CN" altLang="en-US" sz="2800" b="1" dirty="0">
                <a:solidFill>
                  <a:srgbClr val="DB1101"/>
                </a:solidFill>
                <a:latin typeface="Comic Sans MS" panose="030F0702030302020204" pitchFamily="66" charset="0"/>
              </a:endParaRPr>
            </a:p>
            <a:p>
              <a:pPr eaLnBrk="1" latinLnBrk="1" hangingPunct="1">
                <a:lnSpc>
                  <a:spcPct val="200000"/>
                </a:lnSpc>
              </a:pPr>
              <a:r>
                <a:rPr lang="en-US" altLang="zh-CN" sz="2800" b="1" dirty="0">
                  <a:solidFill>
                    <a:srgbClr val="DB1101"/>
                  </a:solidFill>
                  <a:latin typeface="Comic Sans MS" panose="030F0702030302020204" pitchFamily="66" charset="0"/>
                </a:rPr>
                <a:t>world            horse               work</a:t>
              </a:r>
              <a:endParaRPr lang="en-US" altLang="zh-CN" sz="28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44" name="Rectangle 24"/>
            <p:cNvSpPr>
              <a:spLocks noChangeArrowheads="1"/>
            </p:cNvSpPr>
            <p:nvPr/>
          </p:nvSpPr>
          <p:spPr bwMode="auto">
            <a:xfrm>
              <a:off x="703" y="1480"/>
              <a:ext cx="454" cy="454"/>
            </a:xfrm>
            <a:prstGeom prst="rect">
              <a:avLst/>
            </a:prstGeom>
            <a:solidFill>
              <a:srgbClr val="FFCC99"/>
            </a:solidFill>
            <a:ln w="3175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/>
            </a:p>
          </p:txBody>
        </p:sp>
        <p:sp>
          <p:nvSpPr>
            <p:cNvPr id="45" name="Rectangle 25"/>
            <p:cNvSpPr>
              <a:spLocks noChangeArrowheads="1"/>
            </p:cNvSpPr>
            <p:nvPr/>
          </p:nvSpPr>
          <p:spPr bwMode="auto">
            <a:xfrm>
              <a:off x="2471" y="1480"/>
              <a:ext cx="454" cy="454"/>
            </a:xfrm>
            <a:prstGeom prst="rect">
              <a:avLst/>
            </a:prstGeom>
            <a:solidFill>
              <a:srgbClr val="FFCC99"/>
            </a:solidFill>
            <a:ln w="3175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/>
            </a:p>
          </p:txBody>
        </p:sp>
        <p:sp>
          <p:nvSpPr>
            <p:cNvPr id="46" name="Rectangle 26"/>
            <p:cNvSpPr>
              <a:spLocks noChangeArrowheads="1"/>
            </p:cNvSpPr>
            <p:nvPr/>
          </p:nvSpPr>
          <p:spPr bwMode="auto">
            <a:xfrm>
              <a:off x="4603" y="1480"/>
              <a:ext cx="454" cy="454"/>
            </a:xfrm>
            <a:prstGeom prst="rect">
              <a:avLst/>
            </a:prstGeom>
            <a:solidFill>
              <a:srgbClr val="FFCC99"/>
            </a:solidFill>
            <a:ln w="3175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/>
            </a:p>
          </p:txBody>
        </p:sp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4603" y="2568"/>
              <a:ext cx="454" cy="454"/>
            </a:xfrm>
            <a:prstGeom prst="rect">
              <a:avLst/>
            </a:prstGeom>
            <a:solidFill>
              <a:srgbClr val="FFCC99"/>
            </a:solidFill>
            <a:ln w="3175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/>
            </a:p>
          </p:txBody>
        </p:sp>
        <p:sp>
          <p:nvSpPr>
            <p:cNvPr id="48" name="Rectangle 28"/>
            <p:cNvSpPr>
              <a:spLocks noChangeArrowheads="1"/>
            </p:cNvSpPr>
            <p:nvPr/>
          </p:nvSpPr>
          <p:spPr bwMode="auto">
            <a:xfrm>
              <a:off x="2471" y="2568"/>
              <a:ext cx="454" cy="454"/>
            </a:xfrm>
            <a:prstGeom prst="rect">
              <a:avLst/>
            </a:prstGeom>
            <a:solidFill>
              <a:srgbClr val="FFCC99"/>
            </a:solidFill>
            <a:ln w="3175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/>
            </a:p>
          </p:txBody>
        </p:sp>
        <p:sp>
          <p:nvSpPr>
            <p:cNvPr id="49" name="Rectangle 30"/>
            <p:cNvSpPr>
              <a:spLocks noChangeArrowheads="1"/>
            </p:cNvSpPr>
            <p:nvPr/>
          </p:nvSpPr>
          <p:spPr bwMode="auto">
            <a:xfrm>
              <a:off x="703" y="2568"/>
              <a:ext cx="454" cy="454"/>
            </a:xfrm>
            <a:prstGeom prst="rect">
              <a:avLst/>
            </a:prstGeom>
            <a:solidFill>
              <a:srgbClr val="FFCC99"/>
            </a:solidFill>
            <a:ln w="3175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/>
              <a:endParaRPr lang="zh-CN" altLang="en-US"/>
            </a:p>
          </p:txBody>
        </p:sp>
      </p:grpSp>
      <p:sp>
        <p:nvSpPr>
          <p:cNvPr id="50" name="TextBox 12"/>
          <p:cNvSpPr txBox="1">
            <a:spLocks noChangeArrowheads="1"/>
          </p:cNvSpPr>
          <p:nvPr/>
        </p:nvSpPr>
        <p:spPr bwMode="auto">
          <a:xfrm>
            <a:off x="1549127" y="4595788"/>
            <a:ext cx="4318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1" name="TextBox 13"/>
          <p:cNvSpPr txBox="1">
            <a:spLocks noChangeArrowheads="1"/>
          </p:cNvSpPr>
          <p:nvPr/>
        </p:nvSpPr>
        <p:spPr bwMode="auto">
          <a:xfrm>
            <a:off x="7740377" y="2849538"/>
            <a:ext cx="4318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2" name="TextBox 14"/>
          <p:cNvSpPr txBox="1">
            <a:spLocks noChangeArrowheads="1"/>
          </p:cNvSpPr>
          <p:nvPr/>
        </p:nvSpPr>
        <p:spPr bwMode="auto">
          <a:xfrm>
            <a:off x="4355827" y="2849538"/>
            <a:ext cx="4318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3" name="TextBox 15"/>
          <p:cNvSpPr txBox="1">
            <a:spLocks noChangeArrowheads="1"/>
          </p:cNvSpPr>
          <p:nvPr/>
        </p:nvSpPr>
        <p:spPr bwMode="auto">
          <a:xfrm>
            <a:off x="7740377" y="4579913"/>
            <a:ext cx="4318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5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4" name="TextBox 16"/>
          <p:cNvSpPr txBox="1">
            <a:spLocks noChangeArrowheads="1"/>
          </p:cNvSpPr>
          <p:nvPr/>
        </p:nvSpPr>
        <p:spPr bwMode="auto">
          <a:xfrm>
            <a:off x="4392340" y="4576738"/>
            <a:ext cx="4318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5" name="TextBox 1"/>
          <p:cNvSpPr txBox="1">
            <a:spLocks noChangeArrowheads="1"/>
          </p:cNvSpPr>
          <p:nvPr/>
        </p:nvSpPr>
        <p:spPr bwMode="auto">
          <a:xfrm>
            <a:off x="1549127" y="2849538"/>
            <a:ext cx="4318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9632" y="1555836"/>
            <a:ext cx="516980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Look, listen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write.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24533" y="2204864"/>
            <a:ext cx="648652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395734" y="2614513"/>
            <a:ext cx="5725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or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7"/>
          <p:cNvSpPr/>
          <p:nvPr/>
        </p:nvSpPr>
        <p:spPr bwMode="auto">
          <a:xfrm>
            <a:off x="865634" y="2277963"/>
            <a:ext cx="179388" cy="1296988"/>
          </a:xfrm>
          <a:prstGeom prst="leftBrace">
            <a:avLst>
              <a:gd name="adj1" fmla="val 6021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/>
          </a:p>
        </p:txBody>
      </p:sp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897" y="2114451"/>
            <a:ext cx="800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5997" y="3127276"/>
            <a:ext cx="7620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2124522" y="2062063"/>
            <a:ext cx="13008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horse </a:t>
            </a:r>
            <a:endParaRPr lang="zh-CN" altLang="en-US" sz="28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3348484" y="2062063"/>
            <a:ext cx="10406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fork </a:t>
            </a:r>
            <a:endParaRPr lang="zh-CN" altLang="en-US" sz="28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4496247" y="2062063"/>
            <a:ext cx="718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5364609" y="2062063"/>
            <a:ext cx="1152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born </a:t>
            </a: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6512372" y="2062063"/>
            <a:ext cx="11430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</a:t>
            </a: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7741097" y="2062063"/>
            <a:ext cx="1085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forty</a:t>
            </a:r>
            <a:endParaRPr lang="zh-CN" altLang="en-US" sz="2800" b="1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2075309" y="3127276"/>
            <a:ext cx="22283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homework </a:t>
            </a:r>
            <a:endParaRPr lang="zh-CN" altLang="en-US" sz="2800" b="1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4220022" y="3133626"/>
            <a:ext cx="13290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world </a:t>
            </a:r>
            <a:endParaRPr lang="zh-CN" altLang="en-US" sz="2800" b="1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5580509" y="3133626"/>
            <a:ext cx="11992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endParaRPr lang="zh-CN" altLang="en-US" sz="2800" b="1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6875909" y="3133626"/>
            <a:ext cx="12215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</a:t>
            </a:r>
            <a:endParaRPr lang="zh-CN" altLang="en-US" sz="2800" b="1">
              <a:solidFill>
                <a:srgbClr val="66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26"/>
          <p:cNvGrpSpPr/>
          <p:nvPr/>
        </p:nvGrpSpPr>
        <p:grpSpPr bwMode="auto">
          <a:xfrm>
            <a:off x="215577" y="3625750"/>
            <a:ext cx="9324975" cy="2492374"/>
            <a:chOff x="181" y="1829"/>
            <a:chExt cx="5874" cy="1570"/>
          </a:xfrm>
        </p:grpSpPr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181" y="1829"/>
              <a:ext cx="5874" cy="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字母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组合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or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常发长元音     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 发音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时半张开口，牙床接近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半开，</a:t>
              </a: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latinLnBrk="1" hangingPunct="1"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舌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身低平后缩，舌后部抬起，双唇稍稍收圆，并向前突出。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latinLnBrk="1" hangingPunct="1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or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后一般发        音。长元音        发音时舌中部比发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latinLnBrk="1" hangingPunct="1"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音时略高，双唇扁平。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" name="Picture 2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381" y="1892"/>
              <a:ext cx="50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55" y="2614"/>
              <a:ext cx="480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2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98" y="2614"/>
              <a:ext cx="480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2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103" y="2612"/>
              <a:ext cx="50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TextBox 22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bldLvl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2348880"/>
            <a:ext cx="7848872" cy="165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class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57425" y="2996952"/>
            <a:ext cx="94553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Practise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the sound of “or”.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026" y="3660186"/>
            <a:ext cx="2839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一般疑问句：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733898" y="3429000"/>
            <a:ext cx="576177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—Are these carrots?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—Yes, they are.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547664" y="2852936"/>
            <a:ext cx="5865170" cy="2514595"/>
            <a:chOff x="1415306" y="739912"/>
            <a:chExt cx="5865170" cy="2514595"/>
          </a:xfrm>
        </p:grpSpPr>
        <p:sp>
          <p:nvSpPr>
            <p:cNvPr id="18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Yes, They are.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415306" y="739912"/>
              <a:ext cx="5865170" cy="1171789"/>
              <a:chOff x="1118394" y="1257778"/>
              <a:chExt cx="5865170" cy="1171789"/>
            </a:xfrm>
          </p:grpSpPr>
          <p:sp>
            <p:nvSpPr>
              <p:cNvPr id="21" name="KSO_Shape"/>
              <p:cNvSpPr/>
              <p:nvPr/>
            </p:nvSpPr>
            <p:spPr>
              <a:xfrm>
                <a:off x="1118394" y="1257778"/>
                <a:ext cx="5865170" cy="117178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Are these apples? 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761370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924944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\\192.168.0.80\Spark\小学英语素材库\1 小英图库\☆ 小英 四色图库（不断更新）\☆ 课文图\巅峰三年级 2017\苹果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76" y="1107297"/>
            <a:ext cx="1872208" cy="138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3573016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描述事物特征的句型：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860205" y="3573016"/>
            <a:ext cx="5832475" cy="582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</a:t>
            </a:r>
            <a:r>
              <a:rPr lang="en-US" altLang="zh-CN" sz="2400" b="1" dirty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so big! 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835696" y="3645024"/>
            <a:ext cx="5649146" cy="2448272"/>
            <a:chOff x="1487314" y="806235"/>
            <a:chExt cx="5649146" cy="2448272"/>
          </a:xfrm>
        </p:grpSpPr>
        <p:sp>
          <p:nvSpPr>
            <p:cNvPr id="18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Yes, they are!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487314" y="806235"/>
              <a:ext cx="5649146" cy="930419"/>
              <a:chOff x="1190402" y="1324101"/>
              <a:chExt cx="5649146" cy="930419"/>
            </a:xfrm>
          </p:grpSpPr>
          <p:sp>
            <p:nvSpPr>
              <p:cNvPr id="21" name="KSO_Shape"/>
              <p:cNvSpPr/>
              <p:nvPr/>
            </p:nvSpPr>
            <p:spPr>
              <a:xfrm>
                <a:off x="1550442" y="1324101"/>
                <a:ext cx="4735367" cy="93041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They are so big.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\\192.168.0.80\Spark\小学英语素材库\1 小英图库\☆ 小英 四色图库（不断更新）\2 动物昆虫\哺乳类\素食者\大象-9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43375" y="1163803"/>
            <a:ext cx="3240087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3574757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特殊疑问句：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932040" y="3640031"/>
            <a:ext cx="310345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are these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35696" y="3645024"/>
            <a:ext cx="5649146" cy="2448272"/>
            <a:chOff x="1487314" y="806235"/>
            <a:chExt cx="5649146" cy="2448272"/>
          </a:xfrm>
        </p:grpSpPr>
        <p:sp>
          <p:nvSpPr>
            <p:cNvPr id="12" name="KSO_Shape"/>
            <p:cNvSpPr/>
            <p:nvPr/>
          </p:nvSpPr>
          <p:spPr>
            <a:xfrm flipH="1">
              <a:off x="2185069" y="2177835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185069" y="2276872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They are bananas.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487314" y="806235"/>
              <a:ext cx="5649146" cy="930419"/>
              <a:chOff x="1190402" y="1324101"/>
              <a:chExt cx="5649146" cy="930419"/>
            </a:xfrm>
          </p:grpSpPr>
          <p:sp>
            <p:nvSpPr>
              <p:cNvPr id="15" name="KSO_Shape"/>
              <p:cNvSpPr/>
              <p:nvPr/>
            </p:nvSpPr>
            <p:spPr>
              <a:xfrm>
                <a:off x="1550442" y="1324101"/>
                <a:ext cx="4735367" cy="930419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190402" y="1384107"/>
                <a:ext cx="564914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What are these?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 descr="\\192.168.0.80\Spark\小学英语素材库\1 小英图库\借鉴 图库\2016 小学生快乐学音标\四个香蕉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22086" y="1772816"/>
            <a:ext cx="1423985" cy="126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7737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spell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909628" y="4840315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horse 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0.10.10.8\Sparke\中小英事业部\小学英语素材库\新 素材库\002 小英图库\☆ 小英 四色图库（不断更新）\2 动物昆虫\哺乳类\马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46475" y="2566988"/>
            <a:ext cx="2051050" cy="172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417569" y="4532849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fork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\\10.10.10.8\Sparke\中小英事业部\小学英语素材库\新 素材库\002 小英图库\☆ 小英 四色图库（不断更新）\5 饮食相关\一日三餐\餐具\叉子新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59832" y="1772816"/>
            <a:ext cx="3538537" cy="207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b4e91c30-bfc2-4857-9b41-954fdfb786d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854</Words>
  <Application>WPS 演示</Application>
  <PresentationFormat>全屏显示(4:3)</PresentationFormat>
  <Paragraphs>126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Times New Roman</vt:lpstr>
      <vt:lpstr>Arial Unicode MS</vt:lpstr>
      <vt:lpstr>Gulim</vt:lpstr>
      <vt:lpstr>Malgun Gothic</vt:lpstr>
      <vt:lpstr>Comic Sans MS</vt:lpstr>
      <vt:lpstr>Arial</vt:lpstr>
      <vt:lpstr>Arial Unicode MS</vt:lpstr>
      <vt:lpstr>Arial Black</vt:lpstr>
      <vt:lpstr>黑体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2021-02-07T07:15:00Z</dcterms:created>
  <dcterms:modified xsi:type="dcterms:W3CDTF">2023-02-24T01:05:44Z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1255C72EE4784453B063A9DC2C19DA8D</vt:lpwstr>
  </property>
</Properties>
</file>