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6" r:id="rId22"/>
    <p:sldId id="287" r:id="rId23"/>
    <p:sldId id="288" r:id="rId24"/>
    <p:sldId id="289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1520" y="1700808"/>
            <a:ext cx="878497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36873"/>
            <a:ext cx="9144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4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the farm</a:t>
            </a:r>
            <a:endParaRPr lang="en-US" altLang="zh-CN" sz="60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66288" y="3140968"/>
            <a:ext cx="3389376" cy="2822448"/>
          </a:xfrm>
          <a:prstGeom prst="rect">
            <a:avLst/>
          </a:prstGeom>
        </p:spPr>
      </p:pic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827584" y="1124744"/>
            <a:ext cx="3924300" cy="936625"/>
          </a:xfrm>
          <a:prstGeom prst="wedgeRoundRectCallout">
            <a:avLst>
              <a:gd name="adj1" fmla="val 9603"/>
              <a:gd name="adj2" fmla="val 126372"/>
              <a:gd name="adj3" fmla="val 16667"/>
            </a:avLst>
          </a:prstGeom>
          <a:solidFill>
            <a:srgbClr val="FF99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Wow! You have a lot of 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animals! What are those?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6228184" y="3049675"/>
            <a:ext cx="1511300" cy="862013"/>
          </a:xfrm>
          <a:prstGeom prst="wedgeRoundRectCallout">
            <a:avLst>
              <a:gd name="adj1" fmla="val -49687"/>
              <a:gd name="adj2" fmla="val 89616"/>
              <a:gd name="adj3" fmla="val 16667"/>
            </a:avLst>
          </a:prstGeom>
          <a:solidFill>
            <a:srgbClr val="CCFF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horses.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66288" y="3140968"/>
            <a:ext cx="3389376" cy="2822448"/>
          </a:xfrm>
          <a:prstGeom prst="rect">
            <a:avLst/>
          </a:prstGeom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6012160" y="1412776"/>
            <a:ext cx="2686072" cy="952228"/>
          </a:xfrm>
          <a:prstGeom prst="wedgeRoundRectCallout">
            <a:avLst>
              <a:gd name="adj1" fmla="val -29400"/>
              <a:gd name="adj2" fmla="val 103164"/>
              <a:gd name="adj3" fmla="val 16667"/>
            </a:avLst>
          </a:prstGeom>
          <a:solidFill>
            <a:srgbClr val="CCFFCC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Mmm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 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Seventeen.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300038" y="908720"/>
            <a:ext cx="2975818" cy="1270804"/>
          </a:xfrm>
          <a:prstGeom prst="wedgeRoundRectCallout">
            <a:avLst>
              <a:gd name="adj1" fmla="val 47007"/>
              <a:gd name="adj2" fmla="val 107638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Cool! How many 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horses do you 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have?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91880" y="3213112"/>
            <a:ext cx="3438144" cy="2737104"/>
          </a:xfrm>
          <a:prstGeom prst="rect">
            <a:avLst/>
          </a:prstGeom>
        </p:spPr>
      </p:pic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1043062" y="2565177"/>
            <a:ext cx="2160587" cy="1295871"/>
          </a:xfrm>
          <a:prstGeom prst="wedgeRoundRectCallout">
            <a:avLst>
              <a:gd name="adj1" fmla="val 50890"/>
              <a:gd name="adj2" fmla="val 99479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about 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those? Are 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they hens?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6156176" y="908720"/>
            <a:ext cx="2555875" cy="1295400"/>
          </a:xfrm>
          <a:prstGeom prst="wedgeRoundRectCallout">
            <a:avLst>
              <a:gd name="adj1" fmla="val -45631"/>
              <a:gd name="adj2" fmla="val 118913"/>
              <a:gd name="adj3" fmla="val 16667"/>
            </a:avLst>
          </a:prstGeom>
          <a:solidFill>
            <a:srgbClr val="CCFF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No, they 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aren</a:t>
            </a:r>
            <a:r>
              <a:rPr lang="en-US" altLang="zh-CN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t. They</a:t>
            </a:r>
            <a:r>
              <a:rPr lang="en-US" altLang="zh-CN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ducks.</a:t>
            </a: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330820" y="1052736"/>
            <a:ext cx="69135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Answer the questions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27584" y="1886173"/>
            <a:ext cx="8127161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3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animals does Mike see?</a:t>
            </a:r>
            <a:endParaRPr lang="en-US" altLang="zh-CN" sz="3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3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animals does Sarah see?</a:t>
            </a:r>
            <a:endParaRPr lang="en-US" altLang="zh-CN" sz="3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How </a:t>
            </a:r>
            <a:r>
              <a:rPr lang="en-US" altLang="zh-CN" sz="3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many horses does the farmer have?</a:t>
            </a:r>
            <a:endParaRPr lang="en-US" altLang="zh-CN" sz="3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830884" y="2530698"/>
            <a:ext cx="1536511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Horses.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73759" y="3902298"/>
            <a:ext cx="1382110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Ducks.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688009" y="5197698"/>
            <a:ext cx="2152512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Seventeen.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询问可数事物数量的句型：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780928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936285" y="2060848"/>
            <a:ext cx="7244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many horses do you have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51520" y="3501008"/>
            <a:ext cx="88582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是由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many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引导的特殊疑问句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意为“多少”。后跟可数名词复数。句式“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many+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名词复数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+do you have? 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是询问对方拥有多少物品的数量，意为“你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（们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）有少</a:t>
            </a:r>
            <a:r>
              <a:rPr lang="en-US" altLang="zh-CN" sz="2400" b="1" dirty="0">
                <a:solidFill>
                  <a:srgbClr val="00B0F0"/>
                </a:solidFill>
                <a:latin typeface="+mj-ea"/>
                <a:ea typeface="+mj-ea"/>
              </a:rPr>
              <a:t>……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？”，其答语是：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I/We have+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意为“我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我们有</a:t>
            </a:r>
            <a:r>
              <a:rPr lang="en-US" altLang="zh-CN" sz="2400" b="1" dirty="0">
                <a:solidFill>
                  <a:srgbClr val="00B0F0"/>
                </a:solidFill>
                <a:latin typeface="+mj-ea"/>
                <a:ea typeface="+mj-ea"/>
              </a:rPr>
              <a:t>……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。也可直接回答数字。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99592" y="3024921"/>
            <a:ext cx="75596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此句型的物品是不可数名词，则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endParaRPr lang="en-US" altLang="zh-CN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换成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much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，并且也要根据实际情况作答。</a:t>
            </a:r>
            <a:endParaRPr lang="zh-CN" altLang="en-US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691680" y="1634634"/>
            <a:ext cx="72009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40000"/>
              </a:lnSpc>
            </a:pP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many books do you have?    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0000"/>
              </a:lnSpc>
            </a:pP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have 10</a:t>
            </a:r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books</a:t>
            </a:r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/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55576" y="4584610"/>
            <a:ext cx="8104911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30000"/>
              </a:lnSpc>
            </a:pPr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—How much</a:t>
            </a:r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money</a:t>
            </a:r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you have?</a:t>
            </a:r>
            <a:b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—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 yuan. 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询问多个事物的句型：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779566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059832" y="1916832"/>
            <a:ext cx="4618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they hens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20688" y="3553688"/>
            <a:ext cx="8316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是一个一般疑问句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。句式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they+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事物名称（复数形式）？”用于确认多个事物的名称，意为“它们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b="1" dirty="0" smtClean="0">
                <a:solidFill>
                  <a:srgbClr val="00B0F0"/>
                </a:solidFill>
                <a:latin typeface="+mj-ea"/>
                <a:ea typeface="+mj-ea"/>
                <a:cs typeface="Arial Unicode MS" panose="020B0604020202020204" pitchFamily="34" charset="-122"/>
              </a:rPr>
              <a:t>……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？”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they are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否定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No, they aren</a:t>
            </a:r>
            <a:r>
              <a:rPr lang="en-US" altLang="zh-CN" sz="2400" b="1" dirty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6545" y="764704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36468" y="2420888"/>
            <a:ext cx="3676391" cy="196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they horses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they are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2800" dirty="0" smtClean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No, they aren</a:t>
            </a:r>
            <a:r>
              <a:rPr lang="en-US" altLang="zh-CN" sz="2800" dirty="0">
                <a:solidFill>
                  <a:srgbClr val="FF33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026" y="1928559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询问可数事物数量的句型：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762236" y="2559911"/>
            <a:ext cx="724422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many horses do you have?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536" y="3502749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询问多个事物的句型：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683568" y="4221088"/>
            <a:ext cx="461870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they hens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6731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play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390650"/>
            <a:ext cx="6096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67544" y="1440723"/>
            <a:ext cx="3877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正确读出下列单词。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764704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9628" y="5364505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horse 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 descr="\\10.10.10.8\Sparke\中小英事业部\小学英语素材库\新 素材库\002 小英图库\☆ 小英 四色图库（不断更新）\2 动物昆虫\哺乳类\马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46475" y="2566988"/>
            <a:ext cx="2051050" cy="172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2137" y="2204864"/>
            <a:ext cx="7848872" cy="165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lesson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201521" y="991039"/>
            <a:ext cx="37508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一、看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图片，回答问题。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683568" y="2780358"/>
            <a:ext cx="29097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those?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3995936" y="2823319"/>
            <a:ext cx="2903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these?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3419872" y="4217067"/>
            <a:ext cx="53733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How many </a:t>
            </a:r>
            <a:r>
              <a:rPr lang="en-US" altLang="zh-CN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monkeys 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you see?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37"/>
          <p:cNvSpPr>
            <a:spLocks noChangeArrowheads="1"/>
          </p:cNvSpPr>
          <p:nvPr/>
        </p:nvSpPr>
        <p:spPr bwMode="auto">
          <a:xfrm>
            <a:off x="1043608" y="3126486"/>
            <a:ext cx="283109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 dogs.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38"/>
          <p:cNvSpPr>
            <a:spLocks noChangeArrowheads="1"/>
          </p:cNvSpPr>
          <p:nvPr/>
        </p:nvSpPr>
        <p:spPr bwMode="auto">
          <a:xfrm>
            <a:off x="4292815" y="3198494"/>
            <a:ext cx="356283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monkeys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4378176" y="4787990"/>
            <a:ext cx="1856598" cy="6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eight.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\\10.10.10.8\Sparke\中小英事业部\小学英语素材库\新 素材库\002 小英图库\☆ 小英 四色图库（不断更新）\2 动物昆虫\哺乳类\复数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7624" y="2060848"/>
            <a:ext cx="1430337" cy="3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10.10.10.8\Sparke\中小英事业部\小学英语素材库\新 素材库\002 小英图库\☆ 小英 四色图库（不断更新）\2 动物昆虫\哺乳类\三只猴子荡秋千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6346" y="1893433"/>
            <a:ext cx="1008112" cy="70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\\10.10.10.8\Sparke\中小英事业部\小学英语素材库\新 素材库\002 小英图库\☆ 小英 四色图库（不断更新）\2 动物昆虫\哺乳类\猴数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9374" y="4191315"/>
            <a:ext cx="2013918" cy="111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6" grpId="0"/>
      <p:bldP spid="17" grpId="0"/>
      <p:bldP spid="18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493086" y="1456444"/>
            <a:ext cx="62391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下列句子排序，使之成为一段对话。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95536" y="1916113"/>
            <a:ext cx="8121198" cy="386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many horses do you have?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Welcome to my farm!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Yes, they are.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farm is so big. Are these horses?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Sixteen.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827584" y="2781300"/>
            <a:ext cx="405880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68859" y="4365625"/>
            <a:ext cx="405880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868859" y="3573463"/>
            <a:ext cx="405880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868859" y="2060575"/>
            <a:ext cx="405880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868859" y="5084763"/>
            <a:ext cx="405880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880189"/>
            <a:ext cx="94553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Play roles with your classmates. Learn to ask the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number of the animals on the farm.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17569" y="4532849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fork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\\10.10.10.8\Sparke\中小英事业部\小学英语素材库\新 素材库\002 小英图库\☆ 小英 四色图库（不断更新）\5 饮食相关\一日三餐\餐具\叉子新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59832" y="1787773"/>
            <a:ext cx="3538537" cy="207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36329" y="4539460"/>
            <a:ext cx="3024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homework 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\\10.10.10.8\Sparke\中小英事业部\小学英语素材库\新 素材库\002 小英图库\☆ 小英 四色图库（不断更新）\1 人物\上课\做作业0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31840" y="2406297"/>
            <a:ext cx="1728192" cy="137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67544" y="775917"/>
            <a:ext cx="2525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</a:t>
            </a:r>
            <a:r>
              <a:rPr lang="en-US" altLang="zh-CN" sz="3200" b="1" dirty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chant!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3728" y="2276872"/>
            <a:ext cx="5380597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54090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23528" y="784132"/>
            <a:ext cx="33929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Review words</a:t>
            </a:r>
            <a:endParaRPr lang="zh-CN" altLang="en-US" sz="3600" b="1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305857" y="1988840"/>
            <a:ext cx="3600450" cy="412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tomato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西红柿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Potato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土豆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green beans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四季豆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carrots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胡萝卜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try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尝试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these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horse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784132"/>
            <a:ext cx="33929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Sentence</a:t>
            </a:r>
            <a:endParaRPr lang="zh-CN" altLang="en-US" sz="3600" b="1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2267744" y="2204145"/>
            <a:ext cx="4105275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—Are these carrots?</a:t>
            </a:r>
            <a:endParaRPr lang="en-US" altLang="zh-CN" sz="28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—Yes, they are.</a:t>
            </a:r>
            <a:endParaRPr lang="zh-CN" altLang="en-US" sz="27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2267744" y="3717032"/>
            <a:ext cx="4105275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35000"/>
              </a:lnSpc>
            </a:pPr>
            <a:r>
              <a:rPr lang="en-US" altLang="zh-CN" sz="28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—What are these?</a:t>
            </a:r>
            <a:endParaRPr lang="en-US" altLang="zh-CN" sz="280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—They are horses.</a:t>
            </a:r>
            <a:endParaRPr lang="zh-CN" altLang="en-US" sz="270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784132"/>
            <a:ext cx="33929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New words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971600" y="2098972"/>
            <a:ext cx="20161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animal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those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hen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698800" y="2145010"/>
            <a:ext cx="5976937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名词，兽；动物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代词，（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that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的复数形式）那些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名词，母鸡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1600" y="1916832"/>
            <a:ext cx="3389376" cy="28224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44008" y="2002176"/>
            <a:ext cx="3438144" cy="2737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f23534ed-73e9-439b-8dc9-d5e8a945ec8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1755</Words>
  <Application>WPS 演示</Application>
  <PresentationFormat>全屏显示(4:3)</PresentationFormat>
  <Paragraphs>168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Times New Roman</vt:lpstr>
      <vt:lpstr>Arial Unicode MS</vt:lpstr>
      <vt:lpstr>楷体_GB2312</vt:lpstr>
      <vt:lpstr>新宋体</vt:lpstr>
      <vt:lpstr>Arial Unicode MS</vt:lpstr>
      <vt:lpstr>Arial Black</vt:lpstr>
      <vt:lpstr>黑体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2021-02-07T07:15:00Z</dcterms:created>
  <dcterms:modified xsi:type="dcterms:W3CDTF">2023-02-24T01:07:23Z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AFB6132C991641ACA1F487854652011B</vt:lpwstr>
  </property>
</Properties>
</file>