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412" r:id="rId4"/>
    <p:sldId id="390" r:id="rId6"/>
    <p:sldId id="392" r:id="rId7"/>
    <p:sldId id="402" r:id="rId8"/>
    <p:sldId id="403" r:id="rId9"/>
    <p:sldId id="404" r:id="rId10"/>
    <p:sldId id="405" r:id="rId11"/>
    <p:sldId id="406" r:id="rId12"/>
    <p:sldId id="407" r:id="rId13"/>
    <p:sldId id="408" r:id="rId14"/>
    <p:sldId id="409" r:id="rId15"/>
    <p:sldId id="400" r:id="rId16"/>
    <p:sldId id="410" r:id="rId17"/>
    <p:sldId id="411" r:id="rId18"/>
    <p:sldId id="382" r:id="rId19"/>
  </p:sldIdLst>
  <p:sldSz cx="12601575" cy="7092950"/>
  <p:notesSz cx="6858000" cy="9144000"/>
  <p:custDataLst>
    <p:tags r:id="rId23"/>
  </p:custDataLst>
  <p:defaultTextStyle>
    <a:defPPr>
      <a:defRPr lang="zh-CN"/>
    </a:defPPr>
    <a:lvl1pPr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561975" indent="-10477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25855" indent="-21145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87830" indent="-316230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251075" indent="-42227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6D83"/>
    <a:srgbClr val="FF6600"/>
    <a:srgbClr val="4C7AAC"/>
    <a:srgbClr val="6D932D"/>
    <a:srgbClr val="B9F2E3"/>
    <a:srgbClr val="FFFFFF"/>
    <a:srgbClr val="A3C544"/>
    <a:srgbClr val="75AB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3302" autoAdjust="0"/>
  </p:normalViewPr>
  <p:slideViewPr>
    <p:cSldViewPr>
      <p:cViewPr varScale="1">
        <p:scale>
          <a:sx n="112" d="100"/>
          <a:sy n="112" d="100"/>
        </p:scale>
        <p:origin x="-330" y="-78"/>
      </p:cViewPr>
      <p:guideLst>
        <p:guide orient="horz" pos="223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125855" fontAlgn="auto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125855" fontAlgn="auto">
              <a:buFont typeface="Arial" panose="020B0604020202020204" pitchFamily="34" charset="0"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CD2F09E1-69B0-464F-9422-9C196D95C29E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125855" fontAlgn="auto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200FCB8-E342-4F31-8366-0F5FC574130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14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F17143-4E4E-4567-9770-81B7754AEB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59FFA-21C1-4A5D-8B2D-518766A61D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514FC-F1C6-4DCA-AC92-75DEAA6918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F17143-4E4E-4567-9770-81B7754AEB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1DBF1-891D-41B4-AEAE-916C60C3E9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65ADD-ABEC-4EC3-B82D-1CC8815DE7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B5087-A6BA-4701-99C7-C6A4D05A4B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1548A-C4A3-482B-A0EB-8106A1DAD3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8C30C-E579-479A-AB8D-9BA2EA01B4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3453C-F858-4B37-AD2A-1F3EC48951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68AF8-A8CA-45CB-90FE-075D443964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1DBF1-891D-41B4-AEAE-916C60C3E9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BFC28-A2B6-4727-8A87-ECBFC91421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59FFA-21C1-4A5D-8B2D-518766A61D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514FC-F1C6-4DCA-AC92-75DEAA6918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65ADD-ABEC-4EC3-B82D-1CC8815DE7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B5087-A6BA-4701-99C7-C6A4D05A4B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1548A-C4A3-482B-A0EB-8106A1DAD3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8C30C-E579-479A-AB8D-9BA2EA01B4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3453C-F858-4B37-AD2A-1F3EC48951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68AF8-A8CA-45CB-90FE-075D443964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8B73-8C8B-4872-AC0D-97070DE5F5F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BFC28-A2B6-4727-8A87-ECBFC91421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0238" y="284163"/>
            <a:ext cx="1134110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30238" y="1655763"/>
            <a:ext cx="113411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83A8B73-8C8B-4872-AC0D-97070DE5F5F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wrap="square" lIns="112535" tIns="56268" rIns="112535" bIns="56268" numCol="1" anchor="ctr" anchorCtr="0" compatLnSpc="1"/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41926ECD-8D1E-46C3-9FFF-2759F85DEB7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855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22275" indent="-42227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242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850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238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0238" y="284163"/>
            <a:ext cx="1134110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30238" y="1655763"/>
            <a:ext cx="113411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83A8B73-8C8B-4872-AC0D-97070DE5F5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wrap="square" lIns="112535" tIns="56268" rIns="112535" bIns="56268" numCol="1" anchor="ctr" anchorCtr="0" compatLnSpc="1"/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41926ECD-8D1E-46C3-9FFF-2759F85DEB7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125855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22275" indent="-42227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242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850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238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0" y="2250384"/>
            <a:ext cx="126015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Unit 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5  </a:t>
            </a:r>
            <a:r>
              <a:rPr lang="en-US" altLang="zh-CN" sz="6000" dirty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My 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clothes</a:t>
            </a:r>
            <a:endParaRPr lang="en-US" altLang="zh-CN" sz="6000" dirty="0" smtClean="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/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3</a:t>
            </a:r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课</a:t>
            </a:r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时</a:t>
            </a:r>
            <a:endParaRPr lang="zh-CN" altLang="en-US" sz="6000" dirty="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57350" y="1403350"/>
            <a:ext cx="5643563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What </a:t>
            </a:r>
            <a:r>
              <a:rPr lang="en-US" altLang="zh-CN" sz="2600" dirty="0" err="1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colour</a:t>
            </a: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 are they?</a:t>
            </a:r>
            <a:endParaRPr lang="en-US" altLang="zh-CN" sz="2600" dirty="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他们是什么颜色的？</a:t>
            </a:r>
            <a:endParaRPr lang="en-US" altLang="zh-CN" sz="2600" dirty="0">
              <a:solidFill>
                <a:srgbClr val="05778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这是一句以</a:t>
            </a: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what </a:t>
            </a:r>
            <a:r>
              <a:rPr lang="en-US" altLang="zh-CN" sz="2600" dirty="0" err="1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colour</a:t>
            </a: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引导的询问颜色的特殊疑问句。注意单复数形式。</a:t>
            </a:r>
            <a:endParaRPr lang="en-US" altLang="zh-CN" sz="2600" dirty="0">
              <a:solidFill>
                <a:srgbClr val="05778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2157413" y="1260475"/>
            <a:ext cx="6442075" cy="5033963"/>
            <a:chOff x="2157383" y="1260459"/>
            <a:chExt cx="6442076" cy="5033189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2157383" y="1260459"/>
              <a:ext cx="5286412" cy="3392868"/>
            </a:xfrm>
            <a:prstGeom prst="roundRect">
              <a:avLst>
                <a:gd name="adj" fmla="val 0"/>
              </a:avLst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8" name="矩形 5"/>
            <p:cNvSpPr>
              <a:spLocks noChangeArrowheads="1"/>
            </p:cNvSpPr>
            <p:nvPr/>
          </p:nvSpPr>
          <p:spPr bwMode="auto">
            <a:xfrm>
              <a:off x="2300259" y="4760921"/>
              <a:ext cx="6299200" cy="1532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rPr>
                <a:t>Where is my jacket?</a:t>
              </a:r>
              <a:endParaRPr lang="en-US" altLang="zh-CN" sz="260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60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rPr>
                <a:t>What colour is it?</a:t>
              </a:r>
              <a:endParaRPr lang="en-US" altLang="zh-CN" sz="260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600">
                  <a:solidFill>
                    <a:srgbClr val="0577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I</a:t>
              </a:r>
              <a:r>
                <a:rPr lang="en-US" altLang="zh-CN" sz="260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rPr>
                <a:t>t</a:t>
              </a:r>
              <a:r>
                <a:rPr lang="zh-CN" altLang="en-US" sz="260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rPr>
                <a:t> </a:t>
              </a:r>
              <a:r>
                <a:rPr lang="en-US" altLang="zh-CN" sz="260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rPr>
                <a:t>is ____.</a:t>
              </a:r>
              <a:endParaRPr lang="en-US" altLang="zh-CN" sz="260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Warm up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2157413" y="1546225"/>
            <a:ext cx="3429000" cy="3749675"/>
            <a:chOff x="1171545" y="1194492"/>
            <a:chExt cx="3429088" cy="3749480"/>
          </a:xfrm>
        </p:grpSpPr>
        <p:pic>
          <p:nvPicPr>
            <p:cNvPr id="25605" name="Picture 6" descr="\\Llisoft-197\d\PPT素材库2018年\卡通小人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71545" y="2337297"/>
              <a:ext cx="1385887" cy="260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606" name="组合 13"/>
            <p:cNvGrpSpPr/>
            <p:nvPr/>
          </p:nvGrpSpPr>
          <p:grpSpPr bwMode="auto">
            <a:xfrm>
              <a:off x="2059061" y="1194492"/>
              <a:ext cx="2541572" cy="911075"/>
              <a:chOff x="2059031" y="908723"/>
              <a:chExt cx="2541590" cy="911082"/>
            </a:xfrm>
          </p:grpSpPr>
          <p:sp>
            <p:nvSpPr>
              <p:cNvPr id="9" name="圆角矩形标注 8"/>
              <p:cNvSpPr/>
              <p:nvPr/>
            </p:nvSpPr>
            <p:spPr>
              <a:xfrm>
                <a:off x="2058950" y="908723"/>
                <a:ext cx="1898712" cy="911185"/>
              </a:xfrm>
              <a:prstGeom prst="wedgeRoundRectCallout">
                <a:avLst>
                  <a:gd name="adj1" fmla="val -38829"/>
                  <a:gd name="adj2" fmla="val 85997"/>
                  <a:gd name="adj3" fmla="val 16667"/>
                </a:avLst>
              </a:prstGeom>
              <a:noFill/>
              <a:ln w="28575">
                <a:solidFill>
                  <a:srgbClr val="076D83"/>
                </a:solidFill>
              </a:ln>
            </p:spPr>
            <p:txBody>
              <a:bodyPr>
                <a:prstTxWarp prst="textPlain">
                  <a:avLst/>
                </a:prstTxWarp>
                <a:spAutoFit/>
              </a:bodyPr>
              <a:lstStyle/>
              <a:p>
                <a:pPr algn="ctr" defTabSz="1125855">
                  <a:defRPr/>
                </a:pPr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608" name="TextBox 9"/>
              <p:cNvSpPr txBox="1">
                <a:spLocks noChangeArrowheads="1"/>
              </p:cNvSpPr>
              <p:nvPr/>
            </p:nvSpPr>
            <p:spPr bwMode="auto">
              <a:xfrm>
                <a:off x="2171730" y="1123001"/>
                <a:ext cx="2428891" cy="4923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600">
                    <a:solidFill>
                      <a:srgbClr val="057788"/>
                    </a:solidFill>
                    <a:latin typeface="Arial" panose="020B0604020202020204" pitchFamily="34" charset="0"/>
                    <a:ea typeface="思源黑体 CN Bold" pitchFamily="34" charset="-122"/>
                    <a:sym typeface="宋体" panose="02010600030101010101" pitchFamily="2" charset="-122"/>
                  </a:rPr>
                  <a:t>Let’s play.</a:t>
                </a:r>
                <a:endParaRPr lang="zh-CN" altLang="en-US" sz="260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371697" y="1260458"/>
            <a:ext cx="6346075" cy="4643470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43100" y="1260475"/>
            <a:ext cx="62992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What </a:t>
            </a:r>
            <a:r>
              <a:rPr lang="en-US" altLang="zh-CN" sz="2600" dirty="0" err="1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colour</a:t>
            </a: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 are they?</a:t>
            </a:r>
            <a:endParaRPr lang="en-US" altLang="zh-CN" sz="2600" dirty="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它们是什么颜色的？</a:t>
            </a:r>
            <a:endParaRPr lang="en-US" altLang="zh-CN" sz="2600" dirty="0">
              <a:solidFill>
                <a:srgbClr val="05778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They are white.</a:t>
            </a:r>
            <a:endParaRPr lang="en-US" altLang="zh-CN" sz="2600" dirty="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它们是白色的。</a:t>
            </a:r>
            <a:endParaRPr lang="en-US" altLang="zh-CN" sz="2600" dirty="0">
              <a:solidFill>
                <a:srgbClr val="05778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5"/>
          <p:cNvSpPr txBox="1">
            <a:spLocks noChangeArrowheads="1"/>
          </p:cNvSpPr>
          <p:nvPr/>
        </p:nvSpPr>
        <p:spPr bwMode="auto">
          <a:xfrm>
            <a:off x="2586038" y="2117725"/>
            <a:ext cx="63579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Thanks and see you </a:t>
            </a:r>
            <a:endParaRPr lang="en-US" altLang="zh-CN" sz="480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/>
            <a:r>
              <a:rPr lang="en-US" altLang="zh-CN" sz="480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next time!</a:t>
            </a:r>
            <a:endParaRPr lang="zh-CN" altLang="en-US" sz="480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Warm up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2157413" y="1546225"/>
            <a:ext cx="3387725" cy="3749675"/>
            <a:chOff x="1171545" y="1194492"/>
            <a:chExt cx="3388033" cy="3749480"/>
          </a:xfrm>
        </p:grpSpPr>
        <p:pic>
          <p:nvPicPr>
            <p:cNvPr id="5125" name="Picture 6" descr="\\Llisoft-197\d\PPT素材库2018年\卡通小人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71545" y="2337297"/>
              <a:ext cx="1385887" cy="260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126" name="组合 13"/>
            <p:cNvGrpSpPr/>
            <p:nvPr/>
          </p:nvGrpSpPr>
          <p:grpSpPr bwMode="auto">
            <a:xfrm>
              <a:off x="2059062" y="1194492"/>
              <a:ext cx="2500516" cy="911075"/>
              <a:chOff x="2059032" y="908723"/>
              <a:chExt cx="2500534" cy="911082"/>
            </a:xfrm>
          </p:grpSpPr>
          <p:sp>
            <p:nvSpPr>
              <p:cNvPr id="10" name="圆角矩形标注 9"/>
              <p:cNvSpPr/>
              <p:nvPr/>
            </p:nvSpPr>
            <p:spPr>
              <a:xfrm>
                <a:off x="2059008" y="908723"/>
                <a:ext cx="2500558" cy="911185"/>
              </a:xfrm>
              <a:prstGeom prst="wedgeRoundRectCallout">
                <a:avLst>
                  <a:gd name="adj1" fmla="val -38829"/>
                  <a:gd name="adj2" fmla="val 85997"/>
                  <a:gd name="adj3" fmla="val 16667"/>
                </a:avLst>
              </a:prstGeom>
              <a:noFill/>
              <a:ln w="28575">
                <a:solidFill>
                  <a:srgbClr val="076D83"/>
                </a:solidFill>
              </a:ln>
            </p:spPr>
            <p:txBody>
              <a:bodyPr>
                <a:prstTxWarp prst="textPlain">
                  <a:avLst/>
                </a:prstTxWarp>
                <a:spAutoFit/>
              </a:bodyPr>
              <a:lstStyle/>
              <a:p>
                <a:pPr algn="ctr" defTabSz="1125855">
                  <a:defRPr/>
                </a:pPr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128" name="TextBox 10"/>
              <p:cNvSpPr txBox="1">
                <a:spLocks noChangeArrowheads="1"/>
              </p:cNvSpPr>
              <p:nvPr/>
            </p:nvSpPr>
            <p:spPr bwMode="auto">
              <a:xfrm>
                <a:off x="2100286" y="908723"/>
                <a:ext cx="2428891" cy="89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600" dirty="0">
                    <a:solidFill>
                      <a:srgbClr val="057788"/>
                    </a:solidFill>
                    <a:latin typeface="Arial" panose="020B0604020202020204" pitchFamily="34" charset="0"/>
                    <a:ea typeface="思源黑体 CN Bold" pitchFamily="34" charset="-122"/>
                    <a:sym typeface="宋体" panose="02010600030101010101" pitchFamily="2" charset="-122"/>
                  </a:rPr>
                  <a:t>Let’s sing a song together!</a:t>
                </a:r>
                <a:endParaRPr lang="zh-CN" altLang="en-US" sz="2600" dirty="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728754" y="1403334"/>
            <a:ext cx="7825412" cy="4286280"/>
          </a:xfrm>
          <a:prstGeom prst="roundRect">
            <a:avLst>
              <a:gd name="adj" fmla="val 11023"/>
            </a:avLst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Warm up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2157413" y="1117600"/>
            <a:ext cx="3844925" cy="4178300"/>
            <a:chOff x="1171545" y="765941"/>
            <a:chExt cx="3845715" cy="4178031"/>
          </a:xfrm>
        </p:grpSpPr>
        <p:pic>
          <p:nvPicPr>
            <p:cNvPr id="9221" name="Picture 6" descr="\\Llisoft-197\d\PPT素材库2018年\卡通小人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71545" y="2337297"/>
              <a:ext cx="1385887" cy="260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22" name="组合 13"/>
            <p:cNvGrpSpPr/>
            <p:nvPr/>
          </p:nvGrpSpPr>
          <p:grpSpPr bwMode="auto">
            <a:xfrm>
              <a:off x="2189698" y="765941"/>
              <a:ext cx="2827562" cy="1339626"/>
              <a:chOff x="2189668" y="480169"/>
              <a:chExt cx="2827582" cy="1339638"/>
            </a:xfrm>
          </p:grpSpPr>
          <p:sp>
            <p:nvSpPr>
              <p:cNvPr id="10" name="圆角矩形标注 9"/>
              <p:cNvSpPr/>
              <p:nvPr/>
            </p:nvSpPr>
            <p:spPr>
              <a:xfrm>
                <a:off x="2189311" y="480169"/>
                <a:ext cx="2613581" cy="1339776"/>
              </a:xfrm>
              <a:prstGeom prst="wedgeRoundRectCallout">
                <a:avLst>
                  <a:gd name="adj1" fmla="val -38829"/>
                  <a:gd name="adj2" fmla="val 85997"/>
                  <a:gd name="adj3" fmla="val 16667"/>
                </a:avLst>
              </a:prstGeom>
              <a:noFill/>
              <a:ln w="28575">
                <a:solidFill>
                  <a:srgbClr val="076D83"/>
                </a:solidFill>
              </a:ln>
            </p:spPr>
            <p:txBody>
              <a:bodyPr>
                <a:prstTxWarp prst="textPlain">
                  <a:avLst/>
                </a:prstTxWarp>
                <a:spAutoFit/>
              </a:bodyPr>
              <a:lstStyle/>
              <a:p>
                <a:pPr algn="ctr" defTabSz="1125855">
                  <a:defRPr/>
                </a:pPr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224" name="TextBox 10"/>
              <p:cNvSpPr txBox="1">
                <a:spLocks noChangeArrowheads="1"/>
              </p:cNvSpPr>
              <p:nvPr/>
            </p:nvSpPr>
            <p:spPr bwMode="auto">
              <a:xfrm>
                <a:off x="2230922" y="508060"/>
                <a:ext cx="2786328" cy="12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600" dirty="0">
                    <a:solidFill>
                      <a:srgbClr val="057788"/>
                    </a:solidFill>
                    <a:latin typeface="Arial" panose="020B0604020202020204" pitchFamily="34" charset="0"/>
                    <a:ea typeface="思源黑体 CN Bold" pitchFamily="34" charset="-122"/>
                    <a:sym typeface="宋体" panose="02010600030101010101" pitchFamily="2" charset="-122"/>
                  </a:rPr>
                  <a:t>Let’s help Sarah and Mike pack their luggage.</a:t>
                </a:r>
                <a:endParaRPr lang="zh-CN" altLang="en-US" sz="2600" dirty="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871631" y="1117582"/>
            <a:ext cx="7286676" cy="3713696"/>
          </a:xfrm>
          <a:prstGeom prst="roundRect">
            <a:avLst>
              <a:gd name="adj" fmla="val 11023"/>
            </a:avLst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871631" y="1117582"/>
            <a:ext cx="7286676" cy="3713696"/>
          </a:xfrm>
          <a:prstGeom prst="roundRect">
            <a:avLst>
              <a:gd name="adj" fmla="val 11023"/>
            </a:avLst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00225" y="4903788"/>
            <a:ext cx="629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What about these shoes?</a:t>
            </a:r>
            <a:endParaRPr lang="en-US" altLang="zh-CN" sz="260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They are Sarah’s.</a:t>
            </a:r>
            <a:endParaRPr lang="zh-CN" altLang="en-US" sz="2600">
              <a:solidFill>
                <a:srgbClr val="FF6600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871631" y="1117582"/>
            <a:ext cx="7286676" cy="3713696"/>
          </a:xfrm>
          <a:prstGeom prst="roundRect">
            <a:avLst>
              <a:gd name="adj" fmla="val 11023"/>
            </a:avLst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00225" y="4903788"/>
            <a:ext cx="62992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I</a:t>
            </a:r>
            <a:r>
              <a:rPr lang="en-US" altLang="zh-CN" sz="260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s this dress Mike’s?</a:t>
            </a:r>
            <a:endParaRPr lang="en-US" altLang="zh-CN" sz="260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No, it isn’t. </a:t>
            </a:r>
            <a:r>
              <a:rPr lang="en-US" altLang="zh-CN" sz="260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I</a:t>
            </a:r>
            <a:r>
              <a:rPr lang="en-US" altLang="zh-CN" sz="260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t’s Sarah’s.</a:t>
            </a:r>
            <a:endParaRPr lang="zh-CN" altLang="en-US" sz="2600">
              <a:solidFill>
                <a:srgbClr val="FF6600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871631" y="1117582"/>
            <a:ext cx="7286676" cy="3713696"/>
          </a:xfrm>
          <a:prstGeom prst="roundRect">
            <a:avLst>
              <a:gd name="adj" fmla="val 11023"/>
            </a:avLst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00225" y="4903788"/>
            <a:ext cx="62992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How about this coat?</a:t>
            </a:r>
            <a:endParaRPr lang="en-US" altLang="zh-CN" sz="260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I</a:t>
            </a:r>
            <a:r>
              <a:rPr lang="en-US" altLang="zh-CN" sz="260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t‘s Mike’s.</a:t>
            </a:r>
            <a:endParaRPr lang="zh-CN" altLang="en-US" sz="260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157383" y="1260459"/>
            <a:ext cx="6233204" cy="4000528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5f2ac34e-96ec-44d4-a5a8-ccacf2c1268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483</Words>
  <Application>WPS 演示</Application>
  <PresentationFormat>自定义</PresentationFormat>
  <Paragraphs>60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Calibri</vt:lpstr>
      <vt:lpstr>思源黑体 CN Bold</vt:lpstr>
      <vt:lpstr>黑体</vt:lpstr>
      <vt:lpstr>微软雅黑</vt:lpstr>
      <vt:lpstr>Arial</vt:lpstr>
      <vt:lpstr>Arial Unicode MS</vt:lpstr>
      <vt:lpstr>第一PPT模板网-WWW.1PPT.COM​​</vt:lpstr>
      <vt:lpstr>第一PPT模板网-WWW.1PPT.COM 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389</cp:revision>
  <dcterms:created xsi:type="dcterms:W3CDTF">2016-05-16T11:51:00Z</dcterms:created>
  <dcterms:modified xsi:type="dcterms:W3CDTF">2023-02-24T01:10:51Z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13BBD05ADF7D40B09EA333D9816A13B6</vt:lpwstr>
  </property>
</Properties>
</file>