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15" r:id="rId4"/>
    <p:sldId id="390" r:id="rId6"/>
    <p:sldId id="389" r:id="rId7"/>
    <p:sldId id="407" r:id="rId8"/>
    <p:sldId id="408" r:id="rId9"/>
    <p:sldId id="409" r:id="rId10"/>
    <p:sldId id="399" r:id="rId11"/>
    <p:sldId id="404" r:id="rId12"/>
    <p:sldId id="405" r:id="rId13"/>
    <p:sldId id="410" r:id="rId14"/>
    <p:sldId id="411" r:id="rId15"/>
    <p:sldId id="412" r:id="rId16"/>
    <p:sldId id="406" r:id="rId17"/>
    <p:sldId id="413" r:id="rId18"/>
    <p:sldId id="400" r:id="rId19"/>
    <p:sldId id="401" r:id="rId20"/>
    <p:sldId id="414" r:id="rId21"/>
    <p:sldId id="382" r:id="rId22"/>
  </p:sldIdLst>
  <p:sldSz cx="12601575" cy="7092950"/>
  <p:notesSz cx="6858000" cy="9144000"/>
  <p:custDataLst>
    <p:tags r:id="rId26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76D83"/>
    <a:srgbClr val="4C7AAC"/>
    <a:srgbClr val="6D932D"/>
    <a:srgbClr val="B9F2E3"/>
    <a:srgbClr val="FFFFFF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 varScale="1">
        <p:scale>
          <a:sx n="112" d="100"/>
          <a:sy n="112" d="100"/>
        </p:scale>
        <p:origin x="-330" y="-7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25855" fontAlgn="auto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25855" fontAlgn="auto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89DEB5E-E200-4556-8CCF-513B876BF5C7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25855" fontAlgn="auto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E4846578-384A-4B09-BE9E-4B4318AFAD8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EBCE8-288B-4294-B1ED-9218E6C095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478B8-52EE-4ECF-BADD-392458BFB9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41C8B-4514-4782-AA09-300135B245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EBCE8-288B-4294-B1ED-9218E6C095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75098-EFAD-492B-A329-A543ADA24A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3D4C3-E32F-4964-941C-D85DF017D6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6C973-CA67-45BC-AC62-83777FF012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B1369-061C-4173-963C-A4CD2F9490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A1F28-E21A-4979-85CE-6C9AF315D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6AAF4-E045-4A9D-A58A-178454BC0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C1FC5-F19C-4B62-8FF7-A28912AA29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75098-EFAD-492B-A329-A543ADA24A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C267E-8430-4267-A32B-CF2B17B2E4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478B8-52EE-4ECF-BADD-392458BFB9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041C8B-4514-4782-AA09-300135B245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43D4C3-E32F-4964-941C-D85DF017D6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6C973-CA67-45BC-AC62-83777FF012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B1369-061C-4173-963C-A4CD2F9490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A1F28-E21A-4979-85CE-6C9AF315D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6AAF4-E045-4A9D-A58A-178454BC0A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FC1FC5-F19C-4B62-8FF7-A28912AA29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C267E-8430-4267-A32B-CF2B17B2E4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19A3E4-3C18-4037-95F1-6543127B0D0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3B9E64CD-2215-420A-A0D1-452786F959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19A3E4-3C18-4037-95F1-6543127B0D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buFont typeface="Arial" panose="020B0604020202020204" pitchFamily="34" charset="0"/>
              <a:buNone/>
              <a:defRPr sz="15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3B9E64CD-2215-420A-A0D1-452786F959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0" y="2250384"/>
            <a:ext cx="12601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Unit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5  </a:t>
            </a:r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My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clothes</a:t>
            </a:r>
            <a:endParaRPr lang="en-US" altLang="zh-CN" sz="6000" dirty="0" smtClean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4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6000" dirty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71725" y="1546225"/>
            <a:ext cx="2914650" cy="1214438"/>
            <a:chOff x="2528841" y="623020"/>
            <a:chExt cx="2913775" cy="1214479"/>
          </a:xfrm>
        </p:grpSpPr>
        <p:sp>
          <p:nvSpPr>
            <p:cNvPr id="8" name="圆角矩形标注 7"/>
            <p:cNvSpPr/>
            <p:nvPr/>
          </p:nvSpPr>
          <p:spPr>
            <a:xfrm>
              <a:off x="2528841" y="623020"/>
              <a:ext cx="2856642" cy="1214479"/>
            </a:xfrm>
            <a:prstGeom prst="wedgeRoundRectCallout">
              <a:avLst>
                <a:gd name="adj1" fmla="val -3380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510" name="TextBox 10"/>
            <p:cNvSpPr txBox="1">
              <a:spLocks noChangeArrowheads="1"/>
            </p:cNvSpPr>
            <p:nvPr/>
          </p:nvSpPr>
          <p:spPr bwMode="auto">
            <a:xfrm>
              <a:off x="2573181" y="837327"/>
              <a:ext cx="2869435" cy="892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This is my favorite storybook.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3203575"/>
            <a:ext cx="18542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189288"/>
            <a:ext cx="19907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8" y="4332288"/>
            <a:ext cx="22066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71725" y="1546225"/>
            <a:ext cx="2914650" cy="1214438"/>
            <a:chOff x="2528841" y="623020"/>
            <a:chExt cx="2913775" cy="1214479"/>
          </a:xfrm>
        </p:grpSpPr>
        <p:sp>
          <p:nvSpPr>
            <p:cNvPr id="8" name="圆角矩形标注 7"/>
            <p:cNvSpPr/>
            <p:nvPr/>
          </p:nvSpPr>
          <p:spPr>
            <a:xfrm>
              <a:off x="2528841" y="623020"/>
              <a:ext cx="1999650" cy="1214479"/>
            </a:xfrm>
            <a:prstGeom prst="wedgeRoundRectCallout">
              <a:avLst>
                <a:gd name="adj1" fmla="val -3380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558" name="TextBox 10"/>
            <p:cNvSpPr txBox="1">
              <a:spLocks noChangeArrowheads="1"/>
            </p:cNvSpPr>
            <p:nvPr/>
          </p:nvSpPr>
          <p:spPr bwMode="auto">
            <a:xfrm>
              <a:off x="2573181" y="980208"/>
              <a:ext cx="2869435" cy="492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it isn’t.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3559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3203575"/>
            <a:ext cx="18542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189288"/>
            <a:ext cx="19907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4117975"/>
            <a:ext cx="1716088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6086475" y="1546225"/>
            <a:ext cx="2500313" cy="1214438"/>
            <a:chOff x="2528841" y="623020"/>
            <a:chExt cx="2499981" cy="1214479"/>
          </a:xfrm>
        </p:grpSpPr>
        <p:sp>
          <p:nvSpPr>
            <p:cNvPr id="11" name="圆角矩形标注 10"/>
            <p:cNvSpPr/>
            <p:nvPr/>
          </p:nvSpPr>
          <p:spPr>
            <a:xfrm>
              <a:off x="2528841" y="623020"/>
              <a:ext cx="2142840" cy="1214479"/>
            </a:xfrm>
            <a:prstGeom prst="wedgeRoundRectCallout">
              <a:avLst>
                <a:gd name="adj1" fmla="val 24170"/>
                <a:gd name="adj2" fmla="val 79502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3564" name="TextBox 10"/>
            <p:cNvSpPr txBox="1">
              <a:spLocks noChangeArrowheads="1"/>
            </p:cNvSpPr>
            <p:nvPr/>
          </p:nvSpPr>
          <p:spPr bwMode="auto">
            <a:xfrm>
              <a:off x="2573181" y="837327"/>
              <a:ext cx="2455641" cy="892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s this yours, Mike?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71725" y="1546225"/>
            <a:ext cx="2914650" cy="1214438"/>
            <a:chOff x="2528841" y="623020"/>
            <a:chExt cx="2913775" cy="1214479"/>
          </a:xfrm>
        </p:grpSpPr>
        <p:sp>
          <p:nvSpPr>
            <p:cNvPr id="8" name="圆角矩形标注 7"/>
            <p:cNvSpPr/>
            <p:nvPr/>
          </p:nvSpPr>
          <p:spPr>
            <a:xfrm>
              <a:off x="2528841" y="623020"/>
              <a:ext cx="2213898" cy="1214479"/>
            </a:xfrm>
            <a:prstGeom prst="wedgeRoundRectCallout">
              <a:avLst>
                <a:gd name="adj1" fmla="val -33809"/>
                <a:gd name="adj2" fmla="val 80716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606" name="TextBox 10"/>
            <p:cNvSpPr txBox="1">
              <a:spLocks noChangeArrowheads="1"/>
            </p:cNvSpPr>
            <p:nvPr/>
          </p:nvSpPr>
          <p:spPr bwMode="auto">
            <a:xfrm>
              <a:off x="2573181" y="980208"/>
              <a:ext cx="2869435" cy="492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__ this yours?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6086475" y="1501775"/>
            <a:ext cx="2571750" cy="1323975"/>
            <a:chOff x="2528841" y="578759"/>
            <a:chExt cx="2571409" cy="1323484"/>
          </a:xfrm>
        </p:grpSpPr>
        <p:sp>
          <p:nvSpPr>
            <p:cNvPr id="9" name="圆角矩形标注 8"/>
            <p:cNvSpPr/>
            <p:nvPr/>
          </p:nvSpPr>
          <p:spPr>
            <a:xfrm>
              <a:off x="2528841" y="623193"/>
              <a:ext cx="2428553" cy="1213988"/>
            </a:xfrm>
            <a:prstGeom prst="wedgeRoundRectCallout">
              <a:avLst>
                <a:gd name="adj1" fmla="val 24170"/>
                <a:gd name="adj2" fmla="val 79502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609" name="TextBox 10"/>
            <p:cNvSpPr txBox="1">
              <a:spLocks noChangeArrowheads="1"/>
            </p:cNvSpPr>
            <p:nvPr/>
          </p:nvSpPr>
          <p:spPr bwMode="auto">
            <a:xfrm>
              <a:off x="2573181" y="578759"/>
              <a:ext cx="2527069" cy="1323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it is not my bag. </a:t>
              </a:r>
              <a:r>
                <a:rPr lang="en-US" altLang="zh-CN" sz="260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t’s Wanwan’s.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3203575"/>
            <a:ext cx="1736725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117850"/>
            <a:ext cx="19907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800" y="3979863"/>
            <a:ext cx="1955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71725" y="1546225"/>
            <a:ext cx="2071688" cy="1214438"/>
            <a:chOff x="2528952" y="623020"/>
            <a:chExt cx="2071295" cy="1214396"/>
          </a:xfrm>
        </p:grpSpPr>
        <p:sp>
          <p:nvSpPr>
            <p:cNvPr id="8" name="圆角矩形标注 7"/>
            <p:cNvSpPr/>
            <p:nvPr/>
          </p:nvSpPr>
          <p:spPr>
            <a:xfrm>
              <a:off x="2528952" y="623020"/>
              <a:ext cx="1999871" cy="1214396"/>
            </a:xfrm>
            <a:prstGeom prst="wedgeRoundRectCallout">
              <a:avLst>
                <a:gd name="adj1" fmla="val -18325"/>
                <a:gd name="adj2" fmla="val 77073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54" name="TextBox 10"/>
            <p:cNvSpPr txBox="1">
              <a:spLocks noChangeArrowheads="1"/>
            </p:cNvSpPr>
            <p:nvPr/>
          </p:nvSpPr>
          <p:spPr bwMode="auto">
            <a:xfrm>
              <a:off x="2587927" y="780639"/>
              <a:ext cx="2012320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Are</a:t>
              </a:r>
              <a:r>
                <a:rPr lang="zh-CN" altLang="en-US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 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_____ John’s?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5657850" y="1546225"/>
            <a:ext cx="2581275" cy="1214438"/>
            <a:chOff x="2528951" y="623661"/>
            <a:chExt cx="2582162" cy="1213316"/>
          </a:xfrm>
        </p:grpSpPr>
        <p:sp>
          <p:nvSpPr>
            <p:cNvPr id="11" name="圆角矩形标注 10"/>
            <p:cNvSpPr/>
            <p:nvPr/>
          </p:nvSpPr>
          <p:spPr>
            <a:xfrm>
              <a:off x="2528951" y="623661"/>
              <a:ext cx="2501172" cy="1213316"/>
            </a:xfrm>
            <a:prstGeom prst="wedgeRoundRectCallout">
              <a:avLst>
                <a:gd name="adj1" fmla="val 17509"/>
                <a:gd name="adj2" fmla="val 7585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7657" name="TextBox 10"/>
            <p:cNvSpPr txBox="1">
              <a:spLocks noChangeArrowheads="1"/>
            </p:cNvSpPr>
            <p:nvPr/>
          </p:nvSpPr>
          <p:spPr bwMode="auto">
            <a:xfrm>
              <a:off x="2556148" y="909135"/>
              <a:ext cx="2554965" cy="49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Yes, _____ are.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4343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3046413"/>
            <a:ext cx="2544762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173413"/>
            <a:ext cx="1452563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959154" y="3961355"/>
            <a:ext cx="2400625" cy="1799698"/>
          </a:xfrm>
          <a:prstGeom prst="roundRect">
            <a:avLst>
              <a:gd name="adj" fmla="val 10237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371725" y="1546225"/>
            <a:ext cx="2071688" cy="1214438"/>
            <a:chOff x="2528952" y="623020"/>
            <a:chExt cx="2071295" cy="1214396"/>
          </a:xfrm>
        </p:grpSpPr>
        <p:sp>
          <p:nvSpPr>
            <p:cNvPr id="8" name="圆角矩形标注 7"/>
            <p:cNvSpPr/>
            <p:nvPr/>
          </p:nvSpPr>
          <p:spPr>
            <a:xfrm>
              <a:off x="2528952" y="623020"/>
              <a:ext cx="1999871" cy="1214396"/>
            </a:xfrm>
            <a:prstGeom prst="wedgeRoundRectCallout">
              <a:avLst>
                <a:gd name="adj1" fmla="val -18325"/>
                <a:gd name="adj2" fmla="val 77073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702" name="TextBox 10"/>
            <p:cNvSpPr txBox="1">
              <a:spLocks noChangeArrowheads="1"/>
            </p:cNvSpPr>
            <p:nvPr/>
          </p:nvSpPr>
          <p:spPr bwMode="auto">
            <a:xfrm>
              <a:off x="2587927" y="780639"/>
              <a:ext cx="2012320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____ those hers?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5657850" y="1487488"/>
            <a:ext cx="2581275" cy="1292225"/>
            <a:chOff x="2528951" y="564711"/>
            <a:chExt cx="2582162" cy="1291467"/>
          </a:xfrm>
        </p:grpSpPr>
        <p:sp>
          <p:nvSpPr>
            <p:cNvPr id="11" name="圆角矩形标注 10"/>
            <p:cNvSpPr/>
            <p:nvPr/>
          </p:nvSpPr>
          <p:spPr>
            <a:xfrm>
              <a:off x="2528951" y="623414"/>
              <a:ext cx="2501172" cy="1213726"/>
            </a:xfrm>
            <a:prstGeom prst="wedgeRoundRectCallout">
              <a:avLst>
                <a:gd name="adj1" fmla="val 17509"/>
                <a:gd name="adj2" fmla="val 7585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705" name="TextBox 10"/>
            <p:cNvSpPr txBox="1">
              <a:spLocks noChangeArrowheads="1"/>
            </p:cNvSpPr>
            <p:nvPr/>
          </p:nvSpPr>
          <p:spPr bwMode="auto">
            <a:xfrm>
              <a:off x="2556148" y="564711"/>
              <a:ext cx="2554965" cy="1291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they ____.</a:t>
              </a:r>
              <a:r>
                <a:rPr lang="zh-CN" altLang="en-US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 </a:t>
              </a:r>
              <a:r>
                <a:rPr lang="en-US" altLang="zh-CN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They are ____ (Mike).</a:t>
              </a:r>
              <a:endPara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4343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3189288"/>
            <a:ext cx="1719263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3117850"/>
            <a:ext cx="189547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086209" y="4046541"/>
            <a:ext cx="1986902" cy="1883582"/>
          </a:xfrm>
          <a:prstGeom prst="roundRect">
            <a:avLst>
              <a:gd name="adj" fmla="val 10237"/>
            </a:avLst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371725" y="1117600"/>
            <a:ext cx="4000500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mine 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我的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yours  </a:t>
            </a:r>
            <a:r>
              <a:rPr lang="zh-CN" altLang="en-US" sz="26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你的</a:t>
            </a:r>
            <a:r>
              <a:rPr lang="en-US" altLang="zh-CN" sz="26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/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你们的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hers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她的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his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他的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its 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它的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ours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我们的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theirs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他们的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403350"/>
            <a:ext cx="63579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s this your bag?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这是你的包吗？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Are these yours?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这些是你的吗？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403350"/>
            <a:ext cx="63579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Yes, it is/they are.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是的，它们是。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No, it isn’t/they aren’t.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不，不是</a:t>
            </a:r>
            <a:r>
              <a:rPr lang="en-US" altLang="zh-CN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/</a:t>
            </a:r>
            <a:r>
              <a:rPr lang="zh-CN" altLang="en-US" sz="26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它们不是。</a:t>
            </a:r>
            <a:endParaRPr lang="en-US" altLang="zh-CN" sz="26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5"/>
          <p:cNvSpPr txBox="1">
            <a:spLocks noChangeArrowheads="1"/>
          </p:cNvSpPr>
          <p:nvPr/>
        </p:nvSpPr>
        <p:spPr bwMode="auto">
          <a:xfrm>
            <a:off x="2943225" y="2260600"/>
            <a:ext cx="62515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Thanks and see you </a:t>
            </a:r>
            <a:endParaRPr lang="en-US" altLang="zh-CN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next time!</a:t>
            </a:r>
            <a:endParaRPr lang="zh-CN" altLang="en-US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Warm up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871663" y="1546225"/>
            <a:ext cx="3929062" cy="3463925"/>
            <a:chOff x="1100101" y="908791"/>
            <a:chExt cx="3929412" cy="3463778"/>
          </a:xfrm>
        </p:grpSpPr>
        <p:pic>
          <p:nvPicPr>
            <p:cNvPr id="5125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101" y="1765894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126" name="组合 13"/>
            <p:cNvGrpSpPr/>
            <p:nvPr/>
          </p:nvGrpSpPr>
          <p:grpSpPr bwMode="auto">
            <a:xfrm>
              <a:off x="2528978" y="908791"/>
              <a:ext cx="2500535" cy="1214386"/>
              <a:chOff x="2528951" y="623020"/>
              <a:chExt cx="2500553" cy="1214395"/>
            </a:xfrm>
          </p:grpSpPr>
          <p:sp>
            <p:nvSpPr>
              <p:cNvPr id="8" name="圆角矩形标注 7"/>
              <p:cNvSpPr/>
              <p:nvPr/>
            </p:nvSpPr>
            <p:spPr>
              <a:xfrm>
                <a:off x="2528951" y="623020"/>
                <a:ext cx="2500553" cy="1214395"/>
              </a:xfrm>
              <a:prstGeom prst="wedgeRoundRectCallout">
                <a:avLst>
                  <a:gd name="adj1" fmla="val -47966"/>
                  <a:gd name="adj2" fmla="val 71001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28" name="TextBox 10"/>
              <p:cNvSpPr txBox="1">
                <a:spLocks noChangeArrowheads="1"/>
              </p:cNvSpPr>
              <p:nvPr/>
            </p:nvSpPr>
            <p:spPr bwMode="auto">
              <a:xfrm>
                <a:off x="2600374" y="765877"/>
                <a:ext cx="2428892" cy="8925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Have you ever lost your keys?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43530" y="2403467"/>
            <a:ext cx="3028772" cy="2994058"/>
          </a:xfrm>
          <a:prstGeom prst="roundRect">
            <a:avLst>
              <a:gd name="adj" fmla="val 11249"/>
            </a:avLst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2"/>
          <p:cNvGrpSpPr/>
          <p:nvPr/>
        </p:nvGrpSpPr>
        <p:grpSpPr bwMode="auto">
          <a:xfrm>
            <a:off x="2371725" y="1474788"/>
            <a:ext cx="2628900" cy="4786312"/>
            <a:chOff x="2528937" y="837341"/>
            <a:chExt cx="2628423" cy="4786234"/>
          </a:xfrm>
        </p:grpSpPr>
        <p:pic>
          <p:nvPicPr>
            <p:cNvPr id="7174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00348" y="2224127"/>
              <a:ext cx="1473145" cy="3399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5" name="组合 13"/>
            <p:cNvGrpSpPr/>
            <p:nvPr/>
          </p:nvGrpSpPr>
          <p:grpSpPr bwMode="auto">
            <a:xfrm>
              <a:off x="2528937" y="837341"/>
              <a:ext cx="2628423" cy="1292632"/>
              <a:chOff x="2528910" y="551570"/>
              <a:chExt cx="2628443" cy="1292642"/>
            </a:xfrm>
          </p:grpSpPr>
          <p:sp>
            <p:nvSpPr>
              <p:cNvPr id="11" name="圆角矩形标注 10"/>
              <p:cNvSpPr/>
              <p:nvPr/>
            </p:nvSpPr>
            <p:spPr>
              <a:xfrm>
                <a:off x="2528910" y="623006"/>
                <a:ext cx="2499878" cy="1214428"/>
              </a:xfrm>
              <a:prstGeom prst="wedgeRoundRectCallout">
                <a:avLst>
                  <a:gd name="adj1" fmla="val 2173"/>
                  <a:gd name="adj2" fmla="val 85574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77" name="TextBox 10"/>
              <p:cNvSpPr txBox="1">
                <a:spLocks noChangeArrowheads="1"/>
              </p:cNvSpPr>
              <p:nvPr/>
            </p:nvSpPr>
            <p:spPr bwMode="auto">
              <a:xfrm>
                <a:off x="2585574" y="551570"/>
                <a:ext cx="2571779" cy="1292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OK. 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I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t’s four o’clock. 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I</a:t>
                </a:r>
                <a:r>
                  <a:rPr lang="en-US" altLang="zh-CN" sz="2600" dirty="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t’s time to go home!</a:t>
                </a:r>
                <a:endParaRPr lang="zh-CN" altLang="en-US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586275" y="4117979"/>
            <a:ext cx="1542832" cy="1720850"/>
          </a:xfrm>
          <a:prstGeom prst="roundRect">
            <a:avLst>
              <a:gd name="adj" fmla="val 11249"/>
            </a:avLst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2371725" y="1546225"/>
            <a:ext cx="2500313" cy="1214438"/>
            <a:chOff x="2528909" y="623023"/>
            <a:chExt cx="2500359" cy="1214418"/>
          </a:xfrm>
        </p:grpSpPr>
        <p:sp>
          <p:nvSpPr>
            <p:cNvPr id="11" name="圆角矩形标注 10"/>
            <p:cNvSpPr/>
            <p:nvPr/>
          </p:nvSpPr>
          <p:spPr>
            <a:xfrm>
              <a:off x="2528909" y="623023"/>
              <a:ext cx="2500359" cy="1214418"/>
            </a:xfrm>
            <a:prstGeom prst="wedgeRoundRectCallout">
              <a:avLst>
                <a:gd name="adj1" fmla="val 2173"/>
                <a:gd name="adj2" fmla="val 85574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3" name="TextBox 10"/>
            <p:cNvSpPr txBox="1">
              <a:spLocks noChangeArrowheads="1"/>
            </p:cNvSpPr>
            <p:nvPr/>
          </p:nvSpPr>
          <p:spPr bwMode="auto">
            <a:xfrm>
              <a:off x="2688813" y="713797"/>
              <a:ext cx="2300807" cy="89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Amy, is this bag yours?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9224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2862263"/>
            <a:ext cx="147320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5657850" y="1546225"/>
            <a:ext cx="2500313" cy="1214438"/>
            <a:chOff x="2528951" y="623021"/>
            <a:chExt cx="2500553" cy="1214396"/>
          </a:xfrm>
        </p:grpSpPr>
        <p:sp>
          <p:nvSpPr>
            <p:cNvPr id="13" name="圆角矩形标注 12"/>
            <p:cNvSpPr/>
            <p:nvPr/>
          </p:nvSpPr>
          <p:spPr>
            <a:xfrm>
              <a:off x="2528951" y="623021"/>
              <a:ext cx="2500553" cy="1214396"/>
            </a:xfrm>
            <a:prstGeom prst="wedgeRoundRectCallout">
              <a:avLst>
                <a:gd name="adj1" fmla="val 17509"/>
                <a:gd name="adj2" fmla="val 75858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27" name="TextBox 10"/>
            <p:cNvSpPr txBox="1">
              <a:spLocks noChangeArrowheads="1"/>
            </p:cNvSpPr>
            <p:nvPr/>
          </p:nvSpPr>
          <p:spPr bwMode="auto">
            <a:xfrm>
              <a:off x="2629890" y="778324"/>
              <a:ext cx="2286236" cy="8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it isn’t. My bag is black.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5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2974975"/>
            <a:ext cx="145256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29085" y="4332293"/>
            <a:ext cx="2004096" cy="1565298"/>
          </a:xfrm>
          <a:prstGeom prst="roundRect">
            <a:avLst>
              <a:gd name="adj" fmla="val 11249"/>
            </a:avLst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2371725" y="1546225"/>
            <a:ext cx="2500313" cy="1214438"/>
            <a:chOff x="2528909" y="623023"/>
            <a:chExt cx="2500359" cy="1214418"/>
          </a:xfrm>
        </p:grpSpPr>
        <p:sp>
          <p:nvSpPr>
            <p:cNvPr id="11" name="圆角矩形标注 10"/>
            <p:cNvSpPr/>
            <p:nvPr/>
          </p:nvSpPr>
          <p:spPr>
            <a:xfrm>
              <a:off x="2528909" y="623023"/>
              <a:ext cx="2500359" cy="1214418"/>
            </a:xfrm>
            <a:prstGeom prst="wedgeRoundRectCallout">
              <a:avLst>
                <a:gd name="adj1" fmla="val 2173"/>
                <a:gd name="adj2" fmla="val 85574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271" name="TextBox 10"/>
            <p:cNvSpPr txBox="1">
              <a:spLocks noChangeArrowheads="1"/>
            </p:cNvSpPr>
            <p:nvPr/>
          </p:nvSpPr>
          <p:spPr bwMode="auto">
            <a:xfrm>
              <a:off x="2743200" y="765882"/>
              <a:ext cx="2286059" cy="892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Are these yours?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272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2862263"/>
            <a:ext cx="147320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5657850" y="1546225"/>
            <a:ext cx="3298825" cy="1357313"/>
            <a:chOff x="2528951" y="623021"/>
            <a:chExt cx="3298907" cy="1357260"/>
          </a:xfrm>
        </p:grpSpPr>
        <p:sp>
          <p:nvSpPr>
            <p:cNvPr id="13" name="圆角矩形标注 12"/>
            <p:cNvSpPr/>
            <p:nvPr/>
          </p:nvSpPr>
          <p:spPr>
            <a:xfrm>
              <a:off x="2528951" y="623021"/>
              <a:ext cx="3286207" cy="1357260"/>
            </a:xfrm>
            <a:prstGeom prst="wedgeRoundRectCallout">
              <a:avLst>
                <a:gd name="adj1" fmla="val 8982"/>
                <a:gd name="adj2" fmla="val 71512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275" name="TextBox 10"/>
            <p:cNvSpPr txBox="1">
              <a:spLocks noChangeArrowheads="1"/>
            </p:cNvSpPr>
            <p:nvPr/>
          </p:nvSpPr>
          <p:spPr bwMode="auto">
            <a:xfrm>
              <a:off x="2570892" y="652502"/>
              <a:ext cx="3256966" cy="1292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they aren’t. My shoes are green. They are Chen </a:t>
              </a:r>
              <a:r>
                <a:rPr lang="en-US" altLang="zh-CN" sz="2600" dirty="0" err="1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Jie’s</a:t>
              </a:r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.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276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2974975"/>
            <a:ext cx="145256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29085" y="4379593"/>
            <a:ext cx="2004096" cy="1470698"/>
          </a:xfrm>
          <a:prstGeom prst="roundRect">
            <a:avLst>
              <a:gd name="adj" fmla="val 11249"/>
            </a:avLst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2371725" y="1516063"/>
            <a:ext cx="2541588" cy="1293812"/>
            <a:chOff x="2528909" y="593512"/>
            <a:chExt cx="2542293" cy="1292641"/>
          </a:xfrm>
        </p:grpSpPr>
        <p:sp>
          <p:nvSpPr>
            <p:cNvPr id="11" name="圆角矩形标注 10"/>
            <p:cNvSpPr/>
            <p:nvPr/>
          </p:nvSpPr>
          <p:spPr>
            <a:xfrm>
              <a:off x="2528909" y="623647"/>
              <a:ext cx="2501007" cy="1213339"/>
            </a:xfrm>
            <a:prstGeom prst="wedgeRoundRectCallout">
              <a:avLst>
                <a:gd name="adj1" fmla="val 2173"/>
                <a:gd name="adj2" fmla="val 85574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319" name="TextBox 10"/>
            <p:cNvSpPr txBox="1">
              <a:spLocks noChangeArrowheads="1"/>
            </p:cNvSpPr>
            <p:nvPr/>
          </p:nvSpPr>
          <p:spPr bwMode="auto">
            <a:xfrm>
              <a:off x="2570825" y="593512"/>
              <a:ext cx="2500377" cy="1292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What about this hat? </a:t>
              </a:r>
              <a:r>
                <a:rPr lang="en-US" altLang="zh-CN" sz="2600" dirty="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s this John’s?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3320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3" y="2862263"/>
            <a:ext cx="1473200" cy="339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13"/>
          <p:cNvGrpSpPr/>
          <p:nvPr/>
        </p:nvGrpSpPr>
        <p:grpSpPr bwMode="auto">
          <a:xfrm>
            <a:off x="5657850" y="1571625"/>
            <a:ext cx="2928938" cy="1214438"/>
            <a:chOff x="2528951" y="647902"/>
            <a:chExt cx="2929236" cy="1214403"/>
          </a:xfrm>
        </p:grpSpPr>
        <p:sp>
          <p:nvSpPr>
            <p:cNvPr id="13" name="圆角矩形标注 12"/>
            <p:cNvSpPr/>
            <p:nvPr/>
          </p:nvSpPr>
          <p:spPr>
            <a:xfrm>
              <a:off x="2528951" y="647902"/>
              <a:ext cx="2286233" cy="1214403"/>
            </a:xfrm>
            <a:prstGeom prst="wedgeRoundRectCallout">
              <a:avLst>
                <a:gd name="adj1" fmla="val 12853"/>
                <a:gd name="adj2" fmla="val 77584"/>
                <a:gd name="adj3" fmla="val 16667"/>
              </a:avLst>
            </a:prstGeom>
            <a:noFill/>
            <a:ln w="28575">
              <a:solidFill>
                <a:srgbClr val="076D83"/>
              </a:solidFill>
            </a:ln>
          </p:spPr>
          <p:txBody>
            <a:bodyPr>
              <a:prstTxWarp prst="textPlain">
                <a:avLst/>
              </a:prstTxWarp>
              <a:spAutoFit/>
            </a:bodyPr>
            <a:lstStyle/>
            <a:p>
              <a:pPr algn="ctr" defTabSz="1125855">
                <a:defRPr/>
              </a:pPr>
              <a:endParaRPr lang="zh-CN" altLang="en-US" sz="6000" b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323" name="TextBox 10"/>
            <p:cNvSpPr txBox="1">
              <a:spLocks noChangeArrowheads="1"/>
            </p:cNvSpPr>
            <p:nvPr/>
          </p:nvSpPr>
          <p:spPr bwMode="auto">
            <a:xfrm>
              <a:off x="2570892" y="819068"/>
              <a:ext cx="2887295" cy="892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No, it isn’t. </a:t>
              </a:r>
              <a:r>
                <a:rPr lang="en-US" altLang="zh-CN" sz="2600" dirty="0">
                  <a:solidFill>
                    <a:srgbClr val="076D8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I</a:t>
              </a:r>
              <a:r>
                <a:rPr lang="en-US" altLang="zh-CN" sz="26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rPr>
                <a:t>t’s Mike’s.</a:t>
              </a:r>
              <a:endPara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3324" name="Picture 6" descr="\\Llisoft-197\d\PPT素材库2018年\卡通小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975" y="2974975"/>
            <a:ext cx="1452563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117600"/>
            <a:ext cx="62865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s this your bag?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这是你的包吗？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一般疑问句，将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be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动词提前。注意单复数形式。答句为：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Yes, it is.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No, it isn’t.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其陈述语序为：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This is my bag. /This is not my bag.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1943100" y="1028700"/>
            <a:ext cx="6858000" cy="533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Are these yours?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这些是你的吗？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在这个语境下，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these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代表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these shoes.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如果上文提到过或者图片中有表示可以省略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shoes, 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直接用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these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代替。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yours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为名词性物主代词，在这个语境下表示</a:t>
            </a: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your shoes.</a:t>
            </a: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所以这句话可以扩充为：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Are these shoes yours?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Are these your shoes?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答句注意单复数形式与问句一致。</a:t>
            </a:r>
            <a:endParaRPr lang="en-US" altLang="zh-CN" sz="26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未标题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871663" y="1546225"/>
            <a:ext cx="3929062" cy="3463925"/>
            <a:chOff x="1100101" y="908791"/>
            <a:chExt cx="3929412" cy="3463778"/>
          </a:xfrm>
        </p:grpSpPr>
        <p:pic>
          <p:nvPicPr>
            <p:cNvPr id="19461" name="Picture 6" descr="\\Llisoft-197\d\PPT素材库2018年\卡通小人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101" y="1765894"/>
              <a:ext cx="1385887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62" name="组合 13"/>
            <p:cNvGrpSpPr/>
            <p:nvPr/>
          </p:nvGrpSpPr>
          <p:grpSpPr bwMode="auto">
            <a:xfrm>
              <a:off x="2528978" y="908791"/>
              <a:ext cx="2500535" cy="1214386"/>
              <a:chOff x="2528951" y="623020"/>
              <a:chExt cx="2500553" cy="1214395"/>
            </a:xfrm>
          </p:grpSpPr>
          <p:sp>
            <p:nvSpPr>
              <p:cNvPr id="13" name="圆角矩形标注 12"/>
              <p:cNvSpPr/>
              <p:nvPr/>
            </p:nvSpPr>
            <p:spPr>
              <a:xfrm>
                <a:off x="2528951" y="623020"/>
                <a:ext cx="2500553" cy="1214395"/>
              </a:xfrm>
              <a:prstGeom prst="wedgeRoundRectCallout">
                <a:avLst>
                  <a:gd name="adj1" fmla="val -47966"/>
                  <a:gd name="adj2" fmla="val 71001"/>
                  <a:gd name="adj3" fmla="val 16667"/>
                </a:avLst>
              </a:prstGeom>
              <a:noFill/>
              <a:ln w="28575">
                <a:solidFill>
                  <a:srgbClr val="076D83"/>
                </a:solidFill>
              </a:ln>
            </p:spPr>
            <p:txBody>
              <a:bodyPr>
                <a:prstTxWarp prst="textPlain">
                  <a:avLst/>
                </a:prstTxWarp>
                <a:spAutoFit/>
              </a:bodyPr>
              <a:lstStyle/>
              <a:p>
                <a:pPr algn="ctr" defTabSz="1125855">
                  <a:defRPr/>
                </a:pPr>
                <a:endParaRPr lang="zh-CN" altLang="en-US" sz="6000" b="1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464" name="TextBox 10"/>
              <p:cNvSpPr txBox="1">
                <a:spLocks noChangeArrowheads="1"/>
              </p:cNvSpPr>
              <p:nvPr/>
            </p:nvSpPr>
            <p:spPr bwMode="auto">
              <a:xfrm>
                <a:off x="2600374" y="980183"/>
                <a:ext cx="2428892" cy="492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600">
                    <a:solidFill>
                      <a:srgbClr val="076D83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宋体" panose="02010600030101010101" pitchFamily="2" charset="-122"/>
                  </a:rPr>
                  <a:t>Let’s practice. </a:t>
                </a:r>
                <a:endParaRPr lang="zh-CN" altLang="en-US" sz="260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bcadc10-470c-43b9-9892-be00788a0d9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Application>WPS 演示</Application>
  <PresentationFormat>自定义</PresentationFormat>
  <Paragraphs>108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微软雅黑</vt:lpstr>
      <vt:lpstr>Arial</vt:lpstr>
      <vt:lpstr>Arial Unicode MS</vt:lpstr>
      <vt:lpstr>第一PPT模板网-WWW.1PPT.COM​</vt:lpstr>
      <vt:lpstr>第一PPT模板网-WWW.1PPT.COM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413</cp:revision>
  <dcterms:created xsi:type="dcterms:W3CDTF">2016-05-16T11:51:00Z</dcterms:created>
  <dcterms:modified xsi:type="dcterms:W3CDTF">2023-02-24T01:11:44Z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F4DBF8A8712E4D66B0D510D74E633023</vt:lpwstr>
  </property>
</Properties>
</file>