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64" r:id="rId4"/>
    <p:sldId id="265" r:id="rId5"/>
    <p:sldId id="266" r:id="rId6"/>
    <p:sldId id="267" r:id="rId7"/>
    <p:sldId id="268" r:id="rId8"/>
    <p:sldId id="270" r:id="rId9"/>
    <p:sldId id="271" r:id="rId10"/>
    <p:sldId id="272" r:id="rId11"/>
    <p:sldId id="273" r:id="rId12"/>
    <p:sldId id="274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6" r:id="rId22"/>
    <p:sldId id="287" r:id="rId23"/>
    <p:sldId id="288" r:id="rId24"/>
    <p:sldId id="289" r:id="rId25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0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660"/>
  </p:normalViewPr>
  <p:slideViewPr>
    <p:cSldViewPr>
      <p:cViewPr varScale="1">
        <p:scale>
          <a:sx n="109" d="100"/>
          <a:sy n="109" d="100"/>
        </p:scale>
        <p:origin x="-7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22962"/>
            <a:ext cx="6858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825625"/>
            <a:ext cx="7886700" cy="4351338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751117"/>
            <a:ext cx="5491163" cy="811357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610028"/>
            <a:ext cx="5491163" cy="64755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66219"/>
            <a:ext cx="7886700" cy="1325563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127000"/>
            <a:ext cx="3123900" cy="160020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766354"/>
            <a:ext cx="4363031" cy="50944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2057400"/>
            <a:ext cx="31239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>
            <a:off x="557213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tiff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tiff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194" y="1052736"/>
            <a:ext cx="9144000" cy="364715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Unit 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endParaRPr lang="en-US" altLang="zh-CN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Shopping</a:t>
            </a:r>
            <a:endParaRPr lang="en-US" altLang="zh-CN" sz="5400" b="1" dirty="0" smtClean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Part A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课时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6"/>
          <p:cNvSpPr>
            <a:spLocks noChangeArrowheads="1"/>
          </p:cNvSpPr>
          <p:nvPr/>
        </p:nvSpPr>
        <p:spPr bwMode="auto">
          <a:xfrm>
            <a:off x="718989" y="1520255"/>
            <a:ext cx="1657350" cy="935037"/>
          </a:xfrm>
          <a:prstGeom prst="wedgeRoundRectCallout">
            <a:avLst>
              <a:gd name="adj1" fmla="val 77614"/>
              <a:gd name="adj2" fmla="val 93496"/>
              <a:gd name="adj3" fmla="val 16667"/>
            </a:avLst>
          </a:prstGeom>
          <a:solidFill>
            <a:srgbClr val="FF99CC"/>
          </a:solidFill>
          <a:ln w="19050">
            <a:solidFill>
              <a:srgbClr val="0000FF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John, are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they OK?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17"/>
          <p:cNvSpPr>
            <a:spLocks noChangeArrowheads="1"/>
          </p:cNvSpPr>
          <p:nvPr/>
        </p:nvSpPr>
        <p:spPr bwMode="auto">
          <a:xfrm>
            <a:off x="3275856" y="1052736"/>
            <a:ext cx="2319288" cy="935038"/>
          </a:xfrm>
          <a:prstGeom prst="wedgeRoundRectCallout">
            <a:avLst>
              <a:gd name="adj1" fmla="val 43741"/>
              <a:gd name="adj2" fmla="val 63360"/>
              <a:gd name="adj3" fmla="val 16667"/>
            </a:avLst>
          </a:prstGeom>
          <a:solidFill>
            <a:srgbClr val="CCFFFF"/>
          </a:solidFill>
          <a:ln w="19050">
            <a:solidFill>
              <a:srgbClr val="0000FF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No. They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too small.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18"/>
          <p:cNvSpPr>
            <a:spLocks noChangeArrowheads="1"/>
          </p:cNvSpPr>
          <p:nvPr/>
        </p:nvSpPr>
        <p:spPr bwMode="auto">
          <a:xfrm>
            <a:off x="1547664" y="4869947"/>
            <a:ext cx="2592387" cy="935037"/>
          </a:xfrm>
          <a:prstGeom prst="wedgeRoundRectCallout">
            <a:avLst>
              <a:gd name="adj1" fmla="val -8017"/>
              <a:gd name="adj2" fmla="val -88774"/>
              <a:gd name="adj3" fmla="val 16667"/>
            </a:avLst>
          </a:prstGeom>
          <a:solidFill>
            <a:srgbClr val="FF99CC"/>
          </a:solidFill>
          <a:ln w="19050">
            <a:solidFill>
              <a:srgbClr val="0000FF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Hmm. OK. Let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try size 7.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132856"/>
            <a:ext cx="3523488" cy="2633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14"/>
          <p:cNvSpPr>
            <a:spLocks noChangeArrowheads="1"/>
          </p:cNvSpPr>
          <p:nvPr/>
        </p:nvSpPr>
        <p:spPr bwMode="auto">
          <a:xfrm>
            <a:off x="792312" y="1196752"/>
            <a:ext cx="2195512" cy="936625"/>
          </a:xfrm>
          <a:prstGeom prst="wedgeRoundRectCallout">
            <a:avLst>
              <a:gd name="adj1" fmla="val 37046"/>
              <a:gd name="adj2" fmla="val 87029"/>
              <a:gd name="adj3" fmla="val 16667"/>
            </a:avLst>
          </a:prstGeom>
          <a:solidFill>
            <a:srgbClr val="FFCC99"/>
          </a:solidFill>
          <a:ln w="190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They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 just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right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!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19"/>
          <p:cNvSpPr>
            <a:spLocks noChangeArrowheads="1"/>
          </p:cNvSpPr>
          <p:nvPr/>
        </p:nvSpPr>
        <p:spPr bwMode="auto">
          <a:xfrm>
            <a:off x="6588224" y="5085184"/>
            <a:ext cx="1511300" cy="574675"/>
          </a:xfrm>
          <a:prstGeom prst="wedgeRoundRectCallout">
            <a:avLst>
              <a:gd name="adj1" fmla="val -71107"/>
              <a:gd name="adj2" fmla="val -98801"/>
              <a:gd name="adj3" fmla="val 16667"/>
            </a:avLst>
          </a:prstGeom>
          <a:solidFill>
            <a:srgbClr val="FF99CC"/>
          </a:solidFill>
          <a:ln w="19050">
            <a:solidFill>
              <a:srgbClr val="0000FF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Good!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852936"/>
            <a:ext cx="2956560" cy="2462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1547664" y="931367"/>
            <a:ext cx="698559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Answer the questions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619672" y="1670397"/>
            <a:ext cx="6068328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What </a:t>
            </a: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are they doing?</a:t>
            </a:r>
            <a:endParaRPr lang="en-US" altLang="zh-CN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_____________________________</a:t>
            </a:r>
            <a:endParaRPr lang="en-US" altLang="zh-CN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What </a:t>
            </a: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does John want to buy?</a:t>
            </a:r>
            <a:endParaRPr lang="en-US" altLang="zh-CN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_____________________________</a:t>
            </a:r>
            <a:endParaRPr lang="en-US" altLang="zh-CN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What </a:t>
            </a: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John</a:t>
            </a:r>
            <a:r>
              <a:rPr lang="en-US" altLang="zh-CN" sz="3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size?</a:t>
            </a:r>
            <a:endParaRPr lang="en-US" altLang="zh-CN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_____________________________</a:t>
            </a:r>
            <a:endParaRPr lang="en-US" altLang="zh-CN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980034" y="2314922"/>
            <a:ext cx="3640612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They are shopping.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2157834" y="3686522"/>
            <a:ext cx="1358064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Shoes.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2122909" y="4981922"/>
            <a:ext cx="1330814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Size 7.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3407567" y="78821"/>
            <a:ext cx="2905262" cy="6206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句型公式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4026" y="1196752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购物时提供帮助的句型：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4194512" y="2851574"/>
            <a:ext cx="484632" cy="721442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275856" y="1990581"/>
            <a:ext cx="53093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Can I help you</a:t>
            </a: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323528" y="3861048"/>
            <a:ext cx="8785225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是一个由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can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引导的一般疑问句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。是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店员对顾客的礼貌用语，用来询问对方是否需要帮助。常用于商店、餐馆等场合。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同义</a:t>
            </a:r>
            <a:endParaRPr lang="en-US" altLang="zh-CN" sz="24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句有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can 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do for you?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May I help you?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547664" y="2852936"/>
            <a:ext cx="5865170" cy="2514595"/>
            <a:chOff x="1415306" y="739912"/>
            <a:chExt cx="5865170" cy="2514595"/>
          </a:xfrm>
        </p:grpSpPr>
        <p:sp>
          <p:nvSpPr>
            <p:cNvPr id="13" name="KSO_Shape"/>
            <p:cNvSpPr/>
            <p:nvPr/>
          </p:nvSpPr>
          <p:spPr>
            <a:xfrm flipH="1">
              <a:off x="2185069" y="2177835"/>
              <a:ext cx="4547171" cy="1076672"/>
            </a:xfrm>
            <a:custGeom>
              <a:avLst/>
              <a:gdLst>
                <a:gd name="connsiteX0" fmla="*/ 153754 w 935330"/>
                <a:gd name="connsiteY0" fmla="*/ 0 h 460000"/>
                <a:gd name="connsiteX1" fmla="*/ 781576 w 935330"/>
                <a:gd name="connsiteY1" fmla="*/ 0 h 460000"/>
                <a:gd name="connsiteX2" fmla="*/ 935330 w 935330"/>
                <a:gd name="connsiteY2" fmla="*/ 153754 h 460000"/>
                <a:gd name="connsiteX3" fmla="*/ 781576 w 935330"/>
                <a:gd name="connsiteY3" fmla="*/ 307508 h 460000"/>
                <a:gd name="connsiteX4" fmla="*/ 295997 w 935330"/>
                <a:gd name="connsiteY4" fmla="*/ 307508 h 460000"/>
                <a:gd name="connsiteX5" fmla="*/ 99282 w 935330"/>
                <a:gd name="connsiteY5" fmla="*/ 460000 h 460000"/>
                <a:gd name="connsiteX6" fmla="*/ 209707 w 935330"/>
                <a:gd name="connsiteY6" fmla="*/ 307508 h 460000"/>
                <a:gd name="connsiteX7" fmla="*/ 153754 w 935330"/>
                <a:gd name="connsiteY7" fmla="*/ 307508 h 460000"/>
                <a:gd name="connsiteX8" fmla="*/ 0 w 935330"/>
                <a:gd name="connsiteY8" fmla="*/ 153754 h 460000"/>
                <a:gd name="connsiteX9" fmla="*/ 153754 w 935330"/>
                <a:gd name="connsiteY9" fmla="*/ 0 h 4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5330" h="460000">
                  <a:moveTo>
                    <a:pt x="153754" y="0"/>
                  </a:moveTo>
                  <a:lnTo>
                    <a:pt x="781576" y="0"/>
                  </a:lnTo>
                  <a:cubicBezTo>
                    <a:pt x="866492" y="0"/>
                    <a:pt x="935330" y="68838"/>
                    <a:pt x="935330" y="153754"/>
                  </a:cubicBezTo>
                  <a:cubicBezTo>
                    <a:pt x="935330" y="238670"/>
                    <a:pt x="866492" y="307508"/>
                    <a:pt x="781576" y="307508"/>
                  </a:cubicBezTo>
                  <a:lnTo>
                    <a:pt x="295997" y="307508"/>
                  </a:lnTo>
                  <a:lnTo>
                    <a:pt x="99282" y="460000"/>
                  </a:lnTo>
                  <a:lnTo>
                    <a:pt x="209707" y="307508"/>
                  </a:lnTo>
                  <a:lnTo>
                    <a:pt x="153754" y="307508"/>
                  </a:lnTo>
                  <a:cubicBezTo>
                    <a:pt x="68838" y="307508"/>
                    <a:pt x="0" y="238670"/>
                    <a:pt x="0" y="153754"/>
                  </a:cubicBezTo>
                  <a:cubicBezTo>
                    <a:pt x="0" y="68838"/>
                    <a:pt x="68838" y="0"/>
                    <a:pt x="153754" y="0"/>
                  </a:cubicBezTo>
                  <a:close/>
                </a:path>
              </a:pathLst>
            </a:custGeom>
            <a:noFill/>
            <a:ln w="19050">
              <a:solidFill>
                <a:srgbClr val="00B0F0"/>
              </a:solidFill>
            </a:ln>
          </p:spPr>
          <p:txBody>
            <a:bodyPr lIns="0" tIns="0" rIns="0" bIns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185069" y="2276872"/>
              <a:ext cx="48012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Yes, I want some apples.</a:t>
              </a:r>
              <a:endPara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415306" y="739912"/>
              <a:ext cx="5865170" cy="1171789"/>
              <a:chOff x="1118394" y="1257778"/>
              <a:chExt cx="5865170" cy="1171789"/>
            </a:xfrm>
          </p:grpSpPr>
          <p:sp>
            <p:nvSpPr>
              <p:cNvPr id="11" name="KSO_Shape"/>
              <p:cNvSpPr/>
              <p:nvPr/>
            </p:nvSpPr>
            <p:spPr>
              <a:xfrm>
                <a:off x="1118394" y="1257778"/>
                <a:ext cx="5865170" cy="1171789"/>
              </a:xfrm>
              <a:custGeom>
                <a:avLst/>
                <a:gdLst>
                  <a:gd name="connsiteX0" fmla="*/ 153754 w 935330"/>
                  <a:gd name="connsiteY0" fmla="*/ 0 h 460000"/>
                  <a:gd name="connsiteX1" fmla="*/ 781576 w 935330"/>
                  <a:gd name="connsiteY1" fmla="*/ 0 h 460000"/>
                  <a:gd name="connsiteX2" fmla="*/ 935330 w 935330"/>
                  <a:gd name="connsiteY2" fmla="*/ 153754 h 460000"/>
                  <a:gd name="connsiteX3" fmla="*/ 781576 w 935330"/>
                  <a:gd name="connsiteY3" fmla="*/ 307508 h 460000"/>
                  <a:gd name="connsiteX4" fmla="*/ 295997 w 935330"/>
                  <a:gd name="connsiteY4" fmla="*/ 307508 h 460000"/>
                  <a:gd name="connsiteX5" fmla="*/ 99282 w 935330"/>
                  <a:gd name="connsiteY5" fmla="*/ 460000 h 460000"/>
                  <a:gd name="connsiteX6" fmla="*/ 209707 w 935330"/>
                  <a:gd name="connsiteY6" fmla="*/ 307508 h 460000"/>
                  <a:gd name="connsiteX7" fmla="*/ 153754 w 935330"/>
                  <a:gd name="connsiteY7" fmla="*/ 307508 h 460000"/>
                  <a:gd name="connsiteX8" fmla="*/ 0 w 935330"/>
                  <a:gd name="connsiteY8" fmla="*/ 153754 h 460000"/>
                  <a:gd name="connsiteX9" fmla="*/ 153754 w 935330"/>
                  <a:gd name="connsiteY9" fmla="*/ 0 h 4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5330" h="460000">
                    <a:moveTo>
                      <a:pt x="153754" y="0"/>
                    </a:moveTo>
                    <a:lnTo>
                      <a:pt x="781576" y="0"/>
                    </a:lnTo>
                    <a:cubicBezTo>
                      <a:pt x="866492" y="0"/>
                      <a:pt x="935330" y="68838"/>
                      <a:pt x="935330" y="153754"/>
                    </a:cubicBezTo>
                    <a:cubicBezTo>
                      <a:pt x="935330" y="238670"/>
                      <a:pt x="866492" y="307508"/>
                      <a:pt x="781576" y="307508"/>
                    </a:cubicBezTo>
                    <a:lnTo>
                      <a:pt x="295997" y="307508"/>
                    </a:lnTo>
                    <a:lnTo>
                      <a:pt x="99282" y="460000"/>
                    </a:lnTo>
                    <a:lnTo>
                      <a:pt x="209707" y="307508"/>
                    </a:lnTo>
                    <a:lnTo>
                      <a:pt x="153754" y="307508"/>
                    </a:lnTo>
                    <a:cubicBezTo>
                      <a:pt x="68838" y="307508"/>
                      <a:pt x="0" y="238670"/>
                      <a:pt x="0" y="153754"/>
                    </a:cubicBezTo>
                    <a:cubicBezTo>
                      <a:pt x="0" y="68838"/>
                      <a:pt x="68838" y="0"/>
                      <a:pt x="153754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00B0F0"/>
                </a:solidFill>
              </a:ln>
            </p:spPr>
            <p:txBody>
              <a:bodyPr lIns="0" tIns="0" rIns="0" bIns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190402" y="1384107"/>
                <a:ext cx="564914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Can I help you? </a:t>
                </a:r>
                <a:endPara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8" name="TextBox 27"/>
          <p:cNvSpPr txBox="1"/>
          <p:nvPr/>
        </p:nvSpPr>
        <p:spPr>
          <a:xfrm>
            <a:off x="323528" y="784132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81274" y="2761370"/>
            <a:ext cx="2077809" cy="3115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44604" y="2924944"/>
            <a:ext cx="166518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\\192.168.0.80\Spark\小学英语素材库\1 小英图库\☆ 小英 四色图库（不断更新）\☆ 课文图\巅峰三年级 2017\苹果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55976" y="1107297"/>
            <a:ext cx="1872208" cy="138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3407567" y="78821"/>
            <a:ext cx="2905262" cy="6206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句型公式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4194512" y="2563542"/>
            <a:ext cx="484632" cy="721442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4026" y="1196752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描述物品性质特征的句型：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785480" y="1911839"/>
            <a:ext cx="560294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These shoes are nice</a:t>
            </a: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251520" y="3140968"/>
            <a:ext cx="878522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是一句描述衣物特征的陈述句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。句式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“衣物名称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+are/is+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描述衣物的形容词”常用来描述或评价衣物是什么样的。表示衣物的词可以是名词，也可以是代词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they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。表示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衣物的名词或代词是单数时，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动词要用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；反之是复数时，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动词就用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are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，描述衣物特征的词可包括衣服的大、小、长、短、颜色、外观特征等类词。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3407567" y="78821"/>
            <a:ext cx="2905262" cy="6206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句型公式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4194512" y="2563542"/>
            <a:ext cx="484632" cy="721442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4026" y="1196752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请求许可的句型：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843808" y="1846565"/>
            <a:ext cx="58099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Can I try them on</a:t>
            </a: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51520" y="3302982"/>
            <a:ext cx="86409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是一个由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can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引导的一般疑问句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。句式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Can I try … on?”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是顾客在购买衣物时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，询问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售货员是否可以试试的一句常用语。意为“我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试试</a:t>
            </a:r>
            <a:r>
              <a:rPr lang="en-US" altLang="zh-CN" sz="2400" b="1" dirty="0">
                <a:solidFill>
                  <a:srgbClr val="00B0F0"/>
                </a:solidFill>
                <a:latin typeface="+mj-ea"/>
                <a:ea typeface="+mj-ea"/>
              </a:rPr>
              <a:t>……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吗？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”答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语通常为：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Sure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当然）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 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course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（当然）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.Here you are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（给你）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等；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如果不能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让别人试穿，售货员要回答：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Sorry, you can't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对不起，您不能）。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835696" y="3893132"/>
            <a:ext cx="5649146" cy="1908684"/>
            <a:chOff x="1487314" y="806235"/>
            <a:chExt cx="5649146" cy="1908684"/>
          </a:xfrm>
        </p:grpSpPr>
        <p:sp>
          <p:nvSpPr>
            <p:cNvPr id="13" name="KSO_Shape"/>
            <p:cNvSpPr/>
            <p:nvPr/>
          </p:nvSpPr>
          <p:spPr>
            <a:xfrm flipH="1">
              <a:off x="2185069" y="1638247"/>
              <a:ext cx="4547171" cy="1076672"/>
            </a:xfrm>
            <a:custGeom>
              <a:avLst/>
              <a:gdLst>
                <a:gd name="connsiteX0" fmla="*/ 153754 w 935330"/>
                <a:gd name="connsiteY0" fmla="*/ 0 h 460000"/>
                <a:gd name="connsiteX1" fmla="*/ 781576 w 935330"/>
                <a:gd name="connsiteY1" fmla="*/ 0 h 460000"/>
                <a:gd name="connsiteX2" fmla="*/ 935330 w 935330"/>
                <a:gd name="connsiteY2" fmla="*/ 153754 h 460000"/>
                <a:gd name="connsiteX3" fmla="*/ 781576 w 935330"/>
                <a:gd name="connsiteY3" fmla="*/ 307508 h 460000"/>
                <a:gd name="connsiteX4" fmla="*/ 295997 w 935330"/>
                <a:gd name="connsiteY4" fmla="*/ 307508 h 460000"/>
                <a:gd name="connsiteX5" fmla="*/ 99282 w 935330"/>
                <a:gd name="connsiteY5" fmla="*/ 460000 h 460000"/>
                <a:gd name="connsiteX6" fmla="*/ 209707 w 935330"/>
                <a:gd name="connsiteY6" fmla="*/ 307508 h 460000"/>
                <a:gd name="connsiteX7" fmla="*/ 153754 w 935330"/>
                <a:gd name="connsiteY7" fmla="*/ 307508 h 460000"/>
                <a:gd name="connsiteX8" fmla="*/ 0 w 935330"/>
                <a:gd name="connsiteY8" fmla="*/ 153754 h 460000"/>
                <a:gd name="connsiteX9" fmla="*/ 153754 w 935330"/>
                <a:gd name="connsiteY9" fmla="*/ 0 h 4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5330" h="460000">
                  <a:moveTo>
                    <a:pt x="153754" y="0"/>
                  </a:moveTo>
                  <a:lnTo>
                    <a:pt x="781576" y="0"/>
                  </a:lnTo>
                  <a:cubicBezTo>
                    <a:pt x="866492" y="0"/>
                    <a:pt x="935330" y="68838"/>
                    <a:pt x="935330" y="153754"/>
                  </a:cubicBezTo>
                  <a:cubicBezTo>
                    <a:pt x="935330" y="238670"/>
                    <a:pt x="866492" y="307508"/>
                    <a:pt x="781576" y="307508"/>
                  </a:cubicBezTo>
                  <a:lnTo>
                    <a:pt x="295997" y="307508"/>
                  </a:lnTo>
                  <a:lnTo>
                    <a:pt x="99282" y="460000"/>
                  </a:lnTo>
                  <a:lnTo>
                    <a:pt x="209707" y="307508"/>
                  </a:lnTo>
                  <a:lnTo>
                    <a:pt x="153754" y="307508"/>
                  </a:lnTo>
                  <a:cubicBezTo>
                    <a:pt x="68838" y="307508"/>
                    <a:pt x="0" y="238670"/>
                    <a:pt x="0" y="153754"/>
                  </a:cubicBezTo>
                  <a:cubicBezTo>
                    <a:pt x="0" y="68838"/>
                    <a:pt x="68838" y="0"/>
                    <a:pt x="153754" y="0"/>
                  </a:cubicBezTo>
                  <a:close/>
                </a:path>
              </a:pathLst>
            </a:custGeom>
            <a:noFill/>
            <a:ln w="19050">
              <a:solidFill>
                <a:srgbClr val="00B0F0"/>
              </a:solidFill>
            </a:ln>
          </p:spPr>
          <p:txBody>
            <a:bodyPr lIns="0" tIns="0" rIns="0" bIns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991370" y="1759651"/>
              <a:ext cx="48012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Sure!</a:t>
              </a:r>
              <a:endPara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487314" y="806235"/>
              <a:ext cx="5649146" cy="930419"/>
              <a:chOff x="1190402" y="1324101"/>
              <a:chExt cx="5649146" cy="930419"/>
            </a:xfrm>
          </p:grpSpPr>
          <p:sp>
            <p:nvSpPr>
              <p:cNvPr id="11" name="KSO_Shape"/>
              <p:cNvSpPr/>
              <p:nvPr/>
            </p:nvSpPr>
            <p:spPr>
              <a:xfrm>
                <a:off x="1550442" y="1324101"/>
                <a:ext cx="4735367" cy="930419"/>
              </a:xfrm>
              <a:custGeom>
                <a:avLst/>
                <a:gdLst>
                  <a:gd name="connsiteX0" fmla="*/ 153754 w 935330"/>
                  <a:gd name="connsiteY0" fmla="*/ 0 h 460000"/>
                  <a:gd name="connsiteX1" fmla="*/ 781576 w 935330"/>
                  <a:gd name="connsiteY1" fmla="*/ 0 h 460000"/>
                  <a:gd name="connsiteX2" fmla="*/ 935330 w 935330"/>
                  <a:gd name="connsiteY2" fmla="*/ 153754 h 460000"/>
                  <a:gd name="connsiteX3" fmla="*/ 781576 w 935330"/>
                  <a:gd name="connsiteY3" fmla="*/ 307508 h 460000"/>
                  <a:gd name="connsiteX4" fmla="*/ 295997 w 935330"/>
                  <a:gd name="connsiteY4" fmla="*/ 307508 h 460000"/>
                  <a:gd name="connsiteX5" fmla="*/ 99282 w 935330"/>
                  <a:gd name="connsiteY5" fmla="*/ 460000 h 460000"/>
                  <a:gd name="connsiteX6" fmla="*/ 209707 w 935330"/>
                  <a:gd name="connsiteY6" fmla="*/ 307508 h 460000"/>
                  <a:gd name="connsiteX7" fmla="*/ 153754 w 935330"/>
                  <a:gd name="connsiteY7" fmla="*/ 307508 h 460000"/>
                  <a:gd name="connsiteX8" fmla="*/ 0 w 935330"/>
                  <a:gd name="connsiteY8" fmla="*/ 153754 h 460000"/>
                  <a:gd name="connsiteX9" fmla="*/ 153754 w 935330"/>
                  <a:gd name="connsiteY9" fmla="*/ 0 h 4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5330" h="460000">
                    <a:moveTo>
                      <a:pt x="153754" y="0"/>
                    </a:moveTo>
                    <a:lnTo>
                      <a:pt x="781576" y="0"/>
                    </a:lnTo>
                    <a:cubicBezTo>
                      <a:pt x="866492" y="0"/>
                      <a:pt x="935330" y="68838"/>
                      <a:pt x="935330" y="153754"/>
                    </a:cubicBezTo>
                    <a:cubicBezTo>
                      <a:pt x="935330" y="238670"/>
                      <a:pt x="866492" y="307508"/>
                      <a:pt x="781576" y="307508"/>
                    </a:cubicBezTo>
                    <a:lnTo>
                      <a:pt x="295997" y="307508"/>
                    </a:lnTo>
                    <a:lnTo>
                      <a:pt x="99282" y="460000"/>
                    </a:lnTo>
                    <a:lnTo>
                      <a:pt x="209707" y="307508"/>
                    </a:lnTo>
                    <a:lnTo>
                      <a:pt x="153754" y="307508"/>
                    </a:lnTo>
                    <a:cubicBezTo>
                      <a:pt x="68838" y="307508"/>
                      <a:pt x="0" y="238670"/>
                      <a:pt x="0" y="153754"/>
                    </a:cubicBezTo>
                    <a:cubicBezTo>
                      <a:pt x="0" y="68838"/>
                      <a:pt x="68838" y="0"/>
                      <a:pt x="153754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00B0F0"/>
                </a:solidFill>
              </a:ln>
            </p:spPr>
            <p:txBody>
              <a:bodyPr lIns="0" tIns="0" rIns="0" bIns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190402" y="1384107"/>
                <a:ext cx="564914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Can I try it on?</a:t>
                </a:r>
                <a:endPara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8" name="TextBox 27"/>
          <p:cNvSpPr txBox="1"/>
          <p:nvPr/>
        </p:nvSpPr>
        <p:spPr>
          <a:xfrm>
            <a:off x="323528" y="784132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81274" y="2063916"/>
            <a:ext cx="2077809" cy="3115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44604" y="2515522"/>
            <a:ext cx="166518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\\192.168.0.80\Spark\小学英语素材库\1 小英图库\☆ 小英 四色图库（不断更新）\4 物品\服装市场\衣服&amp;箱包\帽子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8008" y="980728"/>
            <a:ext cx="1564744" cy="1148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1835696" y="2401724"/>
            <a:ext cx="5923238" cy="1551414"/>
            <a:chOff x="1487314" y="686724"/>
            <a:chExt cx="5649146" cy="1815916"/>
          </a:xfrm>
        </p:grpSpPr>
        <p:sp>
          <p:nvSpPr>
            <p:cNvPr id="16" name="KSO_Shape"/>
            <p:cNvSpPr/>
            <p:nvPr/>
          </p:nvSpPr>
          <p:spPr>
            <a:xfrm flipH="1">
              <a:off x="2185069" y="1425968"/>
              <a:ext cx="4547171" cy="1076672"/>
            </a:xfrm>
            <a:custGeom>
              <a:avLst/>
              <a:gdLst>
                <a:gd name="connsiteX0" fmla="*/ 153754 w 935330"/>
                <a:gd name="connsiteY0" fmla="*/ 0 h 460000"/>
                <a:gd name="connsiteX1" fmla="*/ 781576 w 935330"/>
                <a:gd name="connsiteY1" fmla="*/ 0 h 460000"/>
                <a:gd name="connsiteX2" fmla="*/ 935330 w 935330"/>
                <a:gd name="connsiteY2" fmla="*/ 153754 h 460000"/>
                <a:gd name="connsiteX3" fmla="*/ 781576 w 935330"/>
                <a:gd name="connsiteY3" fmla="*/ 307508 h 460000"/>
                <a:gd name="connsiteX4" fmla="*/ 295997 w 935330"/>
                <a:gd name="connsiteY4" fmla="*/ 307508 h 460000"/>
                <a:gd name="connsiteX5" fmla="*/ 99282 w 935330"/>
                <a:gd name="connsiteY5" fmla="*/ 460000 h 460000"/>
                <a:gd name="connsiteX6" fmla="*/ 209707 w 935330"/>
                <a:gd name="connsiteY6" fmla="*/ 307508 h 460000"/>
                <a:gd name="connsiteX7" fmla="*/ 153754 w 935330"/>
                <a:gd name="connsiteY7" fmla="*/ 307508 h 460000"/>
                <a:gd name="connsiteX8" fmla="*/ 0 w 935330"/>
                <a:gd name="connsiteY8" fmla="*/ 153754 h 460000"/>
                <a:gd name="connsiteX9" fmla="*/ 153754 w 935330"/>
                <a:gd name="connsiteY9" fmla="*/ 0 h 4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5330" h="460000">
                  <a:moveTo>
                    <a:pt x="153754" y="0"/>
                  </a:moveTo>
                  <a:lnTo>
                    <a:pt x="781576" y="0"/>
                  </a:lnTo>
                  <a:cubicBezTo>
                    <a:pt x="866492" y="0"/>
                    <a:pt x="935330" y="68838"/>
                    <a:pt x="935330" y="153754"/>
                  </a:cubicBezTo>
                  <a:cubicBezTo>
                    <a:pt x="935330" y="238670"/>
                    <a:pt x="866492" y="307508"/>
                    <a:pt x="781576" y="307508"/>
                  </a:cubicBezTo>
                  <a:lnTo>
                    <a:pt x="295997" y="307508"/>
                  </a:lnTo>
                  <a:lnTo>
                    <a:pt x="99282" y="460000"/>
                  </a:lnTo>
                  <a:lnTo>
                    <a:pt x="209707" y="307508"/>
                  </a:lnTo>
                  <a:lnTo>
                    <a:pt x="153754" y="307508"/>
                  </a:lnTo>
                  <a:cubicBezTo>
                    <a:pt x="68838" y="307508"/>
                    <a:pt x="0" y="238670"/>
                    <a:pt x="0" y="153754"/>
                  </a:cubicBezTo>
                  <a:cubicBezTo>
                    <a:pt x="0" y="68838"/>
                    <a:pt x="68838" y="0"/>
                    <a:pt x="153754" y="0"/>
                  </a:cubicBezTo>
                  <a:close/>
                </a:path>
              </a:pathLst>
            </a:custGeom>
            <a:noFill/>
            <a:ln w="19050">
              <a:solidFill>
                <a:srgbClr val="00B0F0"/>
              </a:solidFill>
            </a:ln>
          </p:spPr>
          <p:txBody>
            <a:bodyPr lIns="0" tIns="0" rIns="0" bIns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814408" y="1467718"/>
              <a:ext cx="48012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Thank you!</a:t>
              </a:r>
              <a:endPara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487314" y="686724"/>
              <a:ext cx="5649146" cy="811252"/>
              <a:chOff x="1190402" y="1204590"/>
              <a:chExt cx="5649146" cy="811252"/>
            </a:xfrm>
          </p:grpSpPr>
          <p:sp>
            <p:nvSpPr>
              <p:cNvPr id="21" name="KSO_Shape"/>
              <p:cNvSpPr/>
              <p:nvPr/>
            </p:nvSpPr>
            <p:spPr>
              <a:xfrm>
                <a:off x="1550442" y="1223754"/>
                <a:ext cx="4735367" cy="792088"/>
              </a:xfrm>
              <a:custGeom>
                <a:avLst/>
                <a:gdLst>
                  <a:gd name="connsiteX0" fmla="*/ 153754 w 935330"/>
                  <a:gd name="connsiteY0" fmla="*/ 0 h 460000"/>
                  <a:gd name="connsiteX1" fmla="*/ 781576 w 935330"/>
                  <a:gd name="connsiteY1" fmla="*/ 0 h 460000"/>
                  <a:gd name="connsiteX2" fmla="*/ 935330 w 935330"/>
                  <a:gd name="connsiteY2" fmla="*/ 153754 h 460000"/>
                  <a:gd name="connsiteX3" fmla="*/ 781576 w 935330"/>
                  <a:gd name="connsiteY3" fmla="*/ 307508 h 460000"/>
                  <a:gd name="connsiteX4" fmla="*/ 295997 w 935330"/>
                  <a:gd name="connsiteY4" fmla="*/ 307508 h 460000"/>
                  <a:gd name="connsiteX5" fmla="*/ 99282 w 935330"/>
                  <a:gd name="connsiteY5" fmla="*/ 460000 h 460000"/>
                  <a:gd name="connsiteX6" fmla="*/ 209707 w 935330"/>
                  <a:gd name="connsiteY6" fmla="*/ 307508 h 460000"/>
                  <a:gd name="connsiteX7" fmla="*/ 153754 w 935330"/>
                  <a:gd name="connsiteY7" fmla="*/ 307508 h 460000"/>
                  <a:gd name="connsiteX8" fmla="*/ 0 w 935330"/>
                  <a:gd name="connsiteY8" fmla="*/ 153754 h 460000"/>
                  <a:gd name="connsiteX9" fmla="*/ 153754 w 935330"/>
                  <a:gd name="connsiteY9" fmla="*/ 0 h 4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5330" h="460000">
                    <a:moveTo>
                      <a:pt x="153754" y="0"/>
                    </a:moveTo>
                    <a:lnTo>
                      <a:pt x="781576" y="0"/>
                    </a:lnTo>
                    <a:cubicBezTo>
                      <a:pt x="866492" y="0"/>
                      <a:pt x="935330" y="68838"/>
                      <a:pt x="935330" y="153754"/>
                    </a:cubicBezTo>
                    <a:cubicBezTo>
                      <a:pt x="935330" y="238670"/>
                      <a:pt x="866492" y="307508"/>
                      <a:pt x="781576" y="307508"/>
                    </a:cubicBezTo>
                    <a:lnTo>
                      <a:pt x="295997" y="307508"/>
                    </a:lnTo>
                    <a:lnTo>
                      <a:pt x="99282" y="460000"/>
                    </a:lnTo>
                    <a:lnTo>
                      <a:pt x="209707" y="307508"/>
                    </a:lnTo>
                    <a:lnTo>
                      <a:pt x="153754" y="307508"/>
                    </a:lnTo>
                    <a:cubicBezTo>
                      <a:pt x="68838" y="307508"/>
                      <a:pt x="0" y="238670"/>
                      <a:pt x="0" y="153754"/>
                    </a:cubicBezTo>
                    <a:cubicBezTo>
                      <a:pt x="0" y="68838"/>
                      <a:pt x="68838" y="0"/>
                      <a:pt x="153754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00B0F0"/>
                </a:solidFill>
              </a:ln>
            </p:spPr>
            <p:txBody>
              <a:bodyPr lIns="0" tIns="0" rIns="0" bIns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190402" y="1204590"/>
                <a:ext cx="564914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Your hat is nice!</a:t>
                </a:r>
                <a:endPara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83671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Summary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4026" y="3135975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描述物品性质特征的句型：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683568" y="3712039"/>
            <a:ext cx="560294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These shoes are nice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4026" y="1628800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购物时提供帮助的句型：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702821" y="2204864"/>
            <a:ext cx="5309339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Can I help you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4026" y="4509120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请求许可的句型：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706228" y="5158933"/>
            <a:ext cx="5809988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Can I try them on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1820" y="39171"/>
            <a:ext cx="3240360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444274" y="166663"/>
              <a:ext cx="267314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</a:t>
              </a:r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play 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3050" y="1843088"/>
            <a:ext cx="6057900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311081" y="683309"/>
            <a:ext cx="21082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Revision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40764" y="4869160"/>
            <a:ext cx="14605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glove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840" y="2542032"/>
            <a:ext cx="1798320" cy="17739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2137" y="2204864"/>
            <a:ext cx="7848872" cy="1656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Tx/>
              <a:buNone/>
              <a:defRPr/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Talk about what you have gained from this 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lesson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！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5853" y="763454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416797" y="1431536"/>
            <a:ext cx="37318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一、英汉对照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。连线题。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Rectangle 21"/>
          <p:cNvSpPr>
            <a:spLocks noChangeArrowheads="1"/>
          </p:cNvSpPr>
          <p:nvPr/>
        </p:nvSpPr>
        <p:spPr bwMode="auto">
          <a:xfrm>
            <a:off x="1907704" y="2306662"/>
            <a:ext cx="2330253" cy="3861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8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too small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try on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 course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 you are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right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26"/>
          <p:cNvSpPr>
            <a:spLocks noChangeArrowheads="1"/>
          </p:cNvSpPr>
          <p:nvPr/>
        </p:nvSpPr>
        <p:spPr bwMode="auto">
          <a:xfrm>
            <a:off x="6084417" y="2303487"/>
            <a:ext cx="1010213" cy="3861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8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给你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试穿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刚好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太小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Line 27"/>
          <p:cNvSpPr>
            <a:spLocks noChangeShapeType="1"/>
          </p:cNvSpPr>
          <p:nvPr/>
        </p:nvSpPr>
        <p:spPr bwMode="auto">
          <a:xfrm>
            <a:off x="3492029" y="3024212"/>
            <a:ext cx="2592388" cy="2808288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Line 29"/>
          <p:cNvSpPr>
            <a:spLocks noChangeShapeType="1"/>
          </p:cNvSpPr>
          <p:nvPr/>
        </p:nvSpPr>
        <p:spPr bwMode="auto">
          <a:xfrm>
            <a:off x="3060229" y="3671912"/>
            <a:ext cx="3097213" cy="720725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Line 30"/>
          <p:cNvSpPr>
            <a:spLocks noChangeShapeType="1"/>
          </p:cNvSpPr>
          <p:nvPr/>
        </p:nvSpPr>
        <p:spPr bwMode="auto">
          <a:xfrm flipV="1">
            <a:off x="3636492" y="2879750"/>
            <a:ext cx="2592387" cy="1512887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Line 31"/>
          <p:cNvSpPr>
            <a:spLocks noChangeShapeType="1"/>
          </p:cNvSpPr>
          <p:nvPr/>
        </p:nvSpPr>
        <p:spPr bwMode="auto">
          <a:xfrm flipV="1">
            <a:off x="4141317" y="3744937"/>
            <a:ext cx="2016125" cy="1439863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Line 32"/>
          <p:cNvSpPr>
            <a:spLocks noChangeShapeType="1"/>
          </p:cNvSpPr>
          <p:nvPr/>
        </p:nvSpPr>
        <p:spPr bwMode="auto">
          <a:xfrm flipV="1">
            <a:off x="3636492" y="5184800"/>
            <a:ext cx="2520950" cy="719137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 animBg="1"/>
      <p:bldP spid="13" grpId="0" animBg="1"/>
      <p:bldP spid="14" grpId="0" animBg="1"/>
      <p:bldP spid="15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5853" y="763454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467544" y="1412776"/>
            <a:ext cx="2304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二、情景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交际。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539552" y="2316936"/>
            <a:ext cx="7220246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) 1.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你走进商场后，售货员通常会说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Can I help you?         B. How are you?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Is this yours?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) 2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你想试穿鞋时，应该这样问售货员：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What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it?               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B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Here you are.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Can I try them on?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714544" y="2463279"/>
            <a:ext cx="4154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725766" y="4119463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1880189"/>
            <a:ext cx="945533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Play roles with your classmates. Learn to buy things 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 the shop.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662815" y="4581128"/>
            <a:ext cx="13125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scarf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\\10.10.10.8\Sparke\中小英事业部\小学英语素材库\新 素材库\002 小英图库\☆ 小英 四色图库（不断更新）\4 物品\服装市场\scarf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75856" y="2204864"/>
            <a:ext cx="1793225" cy="161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28787" y="4221088"/>
            <a:ext cx="22470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umbrella</a:t>
            </a:r>
            <a:endParaRPr lang="zh-CN" altLang="en-US" sz="3600" b="1" dirty="0"/>
          </a:p>
        </p:txBody>
      </p:sp>
      <p:pic>
        <p:nvPicPr>
          <p:cNvPr id="5" name="Picture 2" descr="\\10.10.10.8\Sparke\中小英事业部\小学英语素材库\新 素材库\002 小英图库\☆ 小英 四色图库（不断更新）\4 物品\大润发\伞-1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19872" y="1484784"/>
            <a:ext cx="2231951" cy="2231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23466" y="4438853"/>
            <a:ext cx="26725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sunglasses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\\10.10.10.8\Sparke\中小英事业部\小学英语素材库\新 素材库\002 小英图库\☆ 小英 四色图库（不断更新）\4 物品\服装市场\衣服&amp;箱包\眼镜 (2)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07904" y="2420888"/>
            <a:ext cx="2909045" cy="1060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682625" y="1412776"/>
            <a:ext cx="8497887" cy="420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There is a big clothes shop. </a:t>
            </a:r>
            <a:endParaRPr lang="en-US" altLang="zh-CN" sz="3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What do you want to wear?</a:t>
            </a:r>
            <a:endParaRPr lang="en-US" altLang="zh-CN" sz="3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Pants, hats, dress, skirt, coat, sweater, </a:t>
            </a:r>
            <a:endParaRPr lang="en-US" altLang="zh-CN" sz="3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socks, shorts, jacket, jeans and shirt.</a:t>
            </a:r>
            <a:endParaRPr lang="en-US" altLang="zh-CN" sz="3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Whose hat is this?</a:t>
            </a:r>
            <a:endParaRPr lang="en-US" altLang="zh-CN" sz="3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Whose are these?</a:t>
            </a:r>
            <a:endParaRPr lang="en-US" altLang="zh-CN" sz="3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1820" y="39171"/>
            <a:ext cx="3240360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444274" y="166663"/>
              <a:ext cx="254090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</a:t>
              </a:r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talk 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1835696" y="1465263"/>
            <a:ext cx="2736850" cy="423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7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try on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7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size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7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 course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7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too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7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4067721" y="1497013"/>
            <a:ext cx="2374900" cy="423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7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试穿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7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尺码；号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7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当然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7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太；过于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7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正好；恰好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5853" y="838453"/>
            <a:ext cx="28582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New words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936" y="1124744"/>
            <a:ext cx="3310128" cy="21153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861048"/>
            <a:ext cx="3523488" cy="26334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3761657"/>
            <a:ext cx="2956560" cy="2462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786" y="2708920"/>
            <a:ext cx="3310128" cy="2115312"/>
          </a:xfrm>
          <a:prstGeom prst="rect">
            <a:avLst/>
          </a:prstGeom>
        </p:spPr>
      </p:pic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1187624" y="1124744"/>
            <a:ext cx="2879725" cy="576262"/>
          </a:xfrm>
          <a:prstGeom prst="wedgeRoundRectCallout">
            <a:avLst>
              <a:gd name="adj1" fmla="val -19084"/>
              <a:gd name="adj2" fmla="val 93895"/>
              <a:gd name="adj3" fmla="val 16667"/>
            </a:avLst>
          </a:prstGeom>
          <a:solidFill>
            <a:srgbClr val="CCFFCC"/>
          </a:solidFill>
          <a:ln w="19050">
            <a:solidFill>
              <a:srgbClr val="80008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Can I help you?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4891087" y="764877"/>
            <a:ext cx="3851275" cy="1223963"/>
          </a:xfrm>
          <a:prstGeom prst="wedgeRoundRectCallout">
            <a:avLst>
              <a:gd name="adj1" fmla="val -58562"/>
              <a:gd name="adj2" fmla="val 101550"/>
              <a:gd name="adj3" fmla="val 16667"/>
            </a:avLst>
          </a:prstGeom>
          <a:solidFill>
            <a:srgbClr val="FFCC99"/>
          </a:solidFill>
          <a:ln w="190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Yes. These shoes are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nice. Can I try them on?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Size 6, please.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15"/>
          <p:cNvSpPr>
            <a:spLocks noChangeArrowheads="1"/>
          </p:cNvSpPr>
          <p:nvPr/>
        </p:nvSpPr>
        <p:spPr bwMode="auto">
          <a:xfrm>
            <a:off x="1019175" y="5157192"/>
            <a:ext cx="2520950" cy="935038"/>
          </a:xfrm>
          <a:prstGeom prst="wedgeRoundRectCallout">
            <a:avLst>
              <a:gd name="adj1" fmla="val -21852"/>
              <a:gd name="adj2" fmla="val -84463"/>
              <a:gd name="adj3" fmla="val 16667"/>
            </a:avLst>
          </a:prstGeom>
          <a:solidFill>
            <a:srgbClr val="FFFF99"/>
          </a:solidFill>
          <a:ln w="19050">
            <a:solidFill>
              <a:srgbClr val="0080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 course.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 you are.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PP_MARK_KEY" val="168d3799-6759-480a-a5a0-74cb24431e8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1844</Words>
  <Application>WPS 演示</Application>
  <PresentationFormat>全屏显示(4:3)</PresentationFormat>
  <Paragraphs>169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Times New Roman</vt:lpstr>
      <vt:lpstr>微软雅黑</vt:lpstr>
      <vt:lpstr>Gulim</vt:lpstr>
      <vt:lpstr>Malgun Gothic</vt:lpstr>
      <vt:lpstr>Arial Unicode MS</vt:lpstr>
      <vt:lpstr>Arial Unicode MS</vt:lpstr>
      <vt:lpstr>Arial Black</vt:lpstr>
      <vt:lpstr>黑体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dcterms:created xsi:type="dcterms:W3CDTF">2021-02-07T09:06:00Z</dcterms:created>
  <dcterms:modified xsi:type="dcterms:W3CDTF">2023-02-24T01:16:00Z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D82123A10E114B0599EB35A7E05E60BE</vt:lpwstr>
  </property>
</Properties>
</file>