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7" r:id="rId24"/>
    <p:sldId id="288" r:id="rId25"/>
    <p:sldId id="290" r:id="rId26"/>
    <p:sldId id="291" r:id="rId27"/>
    <p:sldId id="292" r:id="rId28"/>
    <p:sldId id="293" r:id="rId29"/>
  </p:sldIdLst>
  <p:sldSz cx="9144000" cy="6858000" type="screen4x3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0A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17" autoAdjust="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22962"/>
            <a:ext cx="6858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45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3"/>
            <a:ext cx="78867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825625"/>
            <a:ext cx="7886700" cy="4351338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3751117"/>
            <a:ext cx="5491163" cy="811357"/>
          </a:xfrm>
        </p:spPr>
        <p:txBody>
          <a:bodyPr anchor="b">
            <a:normAutofit/>
          </a:bodyPr>
          <a:lstStyle>
            <a:lvl1pPr>
              <a:defRPr sz="3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610028"/>
            <a:ext cx="5491163" cy="647555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744961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615609"/>
            <a:ext cx="3868340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66219"/>
            <a:ext cx="7886700" cy="1325563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127000"/>
            <a:ext cx="3123900" cy="1600200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766354"/>
            <a:ext cx="4363031" cy="509444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2057400"/>
            <a:ext cx="31239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/>
        </p:nvCxnSpPr>
        <p:spPr>
          <a:xfrm>
            <a:off x="557213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tif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tif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tif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tif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194" y="1052736"/>
            <a:ext cx="9144000" cy="364715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Unit </a:t>
            </a: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endParaRPr lang="en-US" altLang="zh-CN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5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Shopping</a:t>
            </a:r>
            <a:endParaRPr lang="en-US" altLang="zh-CN" sz="5400" b="1" dirty="0" smtClean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Part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课</a:t>
            </a:r>
            <a:r>
              <a:rPr lang="zh-C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时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4"/>
          <p:cNvSpPr>
            <a:spLocks noChangeArrowheads="1"/>
          </p:cNvSpPr>
          <p:nvPr/>
        </p:nvSpPr>
        <p:spPr bwMode="auto">
          <a:xfrm>
            <a:off x="838228" y="1123900"/>
            <a:ext cx="2447925" cy="1296988"/>
          </a:xfrm>
          <a:prstGeom prst="wedgeRoundRectCallout">
            <a:avLst>
              <a:gd name="adj1" fmla="val 45835"/>
              <a:gd name="adj2" fmla="val 77620"/>
              <a:gd name="adj3" fmla="val 16667"/>
            </a:avLst>
          </a:prstGeom>
          <a:solidFill>
            <a:srgbClr val="FF99CC"/>
          </a:solidFill>
          <a:ln w="19050">
            <a:solidFill>
              <a:srgbClr val="80008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Sarah, how do you like this 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latinLnBrk="1" hangingPunct="1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skirt?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3635896" y="4941168"/>
            <a:ext cx="1584325" cy="863600"/>
          </a:xfrm>
          <a:prstGeom prst="wedgeRoundRectCallout">
            <a:avLst>
              <a:gd name="adj1" fmla="val 79159"/>
              <a:gd name="adj2" fmla="val -73262"/>
              <a:gd name="adj3" fmla="val 16667"/>
            </a:avLst>
          </a:prstGeom>
          <a:solidFill>
            <a:srgbClr val="CCFFCC"/>
          </a:solidFill>
          <a:ln w="19050">
            <a:solidFill>
              <a:srgbClr val="80008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very pretty.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3" descr="\\10.10.10.8\Sparke\中小英事业部\小学英语素材库\新 素材库\002 小英图库\☆ 小英 四色图库（不断更新）\☆ 课文图\人教 四下 2016\p61-1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51920" y="1700808"/>
            <a:ext cx="3024336" cy="2865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2537271" y="5013176"/>
            <a:ext cx="1836737" cy="576263"/>
          </a:xfrm>
          <a:prstGeom prst="wedgeRoundRectCallout">
            <a:avLst>
              <a:gd name="adj1" fmla="val 18458"/>
              <a:gd name="adj2" fmla="val -179513"/>
              <a:gd name="adj3" fmla="val 16667"/>
            </a:avLst>
          </a:prstGeom>
          <a:solidFill>
            <a:srgbClr val="CCFFCC"/>
          </a:solidFill>
          <a:ln w="190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$89.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AutoShape 10"/>
          <p:cNvSpPr>
            <a:spLocks noChangeArrowheads="1"/>
          </p:cNvSpPr>
          <p:nvPr/>
        </p:nvSpPr>
        <p:spPr bwMode="auto">
          <a:xfrm>
            <a:off x="2123728" y="1182688"/>
            <a:ext cx="2663825" cy="603250"/>
          </a:xfrm>
          <a:prstGeom prst="wedgeRoundRectCallout">
            <a:avLst>
              <a:gd name="adj1" fmla="val -496"/>
              <a:gd name="adj2" fmla="val 167171"/>
              <a:gd name="adj3" fmla="val 16667"/>
            </a:avLst>
          </a:prstGeom>
          <a:solidFill>
            <a:srgbClr val="FFCC99"/>
          </a:solidFill>
          <a:ln w="190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Can I help you?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AutoShape 18"/>
          <p:cNvSpPr>
            <a:spLocks noChangeArrowheads="1"/>
          </p:cNvSpPr>
          <p:nvPr/>
        </p:nvSpPr>
        <p:spPr bwMode="auto">
          <a:xfrm>
            <a:off x="5868144" y="1195090"/>
            <a:ext cx="2232025" cy="793750"/>
          </a:xfrm>
          <a:prstGeom prst="wedgeRoundRectCallout">
            <a:avLst>
              <a:gd name="adj1" fmla="val -44183"/>
              <a:gd name="adj2" fmla="val 70620"/>
              <a:gd name="adj3" fmla="val 16667"/>
            </a:avLst>
          </a:prstGeom>
          <a:solidFill>
            <a:srgbClr val="FF99CC"/>
          </a:solidFill>
          <a:ln w="19050">
            <a:solidFill>
              <a:srgbClr val="80008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How much is 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latinLnBrk="1" hangingPunct="1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this skirt?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4" descr="\\10.10.10.8\Sparke\中小英事业部\小学英语素材库\新 素材库\002 小英图库\☆ 小英 四色图库（不断更新）\☆ 课文图\人教 四下 2016\p61-2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55640" y="2348880"/>
            <a:ext cx="3060228" cy="16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11"/>
          <p:cNvSpPr>
            <a:spLocks noChangeArrowheads="1"/>
          </p:cNvSpPr>
          <p:nvPr/>
        </p:nvSpPr>
        <p:spPr bwMode="auto">
          <a:xfrm>
            <a:off x="4860032" y="980728"/>
            <a:ext cx="2159000" cy="863600"/>
          </a:xfrm>
          <a:prstGeom prst="wedgeRoundRectCallout">
            <a:avLst>
              <a:gd name="adj1" fmla="val -76575"/>
              <a:gd name="adj2" fmla="val 53860"/>
              <a:gd name="adj3" fmla="val 16667"/>
            </a:avLst>
          </a:prstGeom>
          <a:solidFill>
            <a:srgbClr val="CCFFCC"/>
          </a:solidFill>
          <a:ln w="19050">
            <a:solidFill>
              <a:srgbClr val="80008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Oh, that</a:t>
            </a:r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latinLnBrk="1" hangingPunct="1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expensive!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utoShape 14"/>
          <p:cNvSpPr>
            <a:spLocks noChangeArrowheads="1"/>
          </p:cNvSpPr>
          <p:nvPr/>
        </p:nvSpPr>
        <p:spPr bwMode="auto">
          <a:xfrm>
            <a:off x="4772148" y="4942417"/>
            <a:ext cx="2447925" cy="576262"/>
          </a:xfrm>
          <a:prstGeom prst="wedgeRoundRectCallout">
            <a:avLst>
              <a:gd name="adj1" fmla="val -36550"/>
              <a:gd name="adj2" fmla="val -170112"/>
              <a:gd name="adj3" fmla="val 16667"/>
            </a:avLst>
          </a:prstGeom>
          <a:solidFill>
            <a:srgbClr val="CCFFCC"/>
          </a:solidFill>
          <a:ln w="190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 like it, mum!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AutoShape 20"/>
          <p:cNvSpPr>
            <a:spLocks noChangeArrowheads="1"/>
          </p:cNvSpPr>
          <p:nvPr/>
        </p:nvSpPr>
        <p:spPr bwMode="auto">
          <a:xfrm>
            <a:off x="1403648" y="4858015"/>
            <a:ext cx="2808287" cy="1223962"/>
          </a:xfrm>
          <a:prstGeom prst="wedgeRoundRectCallout">
            <a:avLst>
              <a:gd name="adj1" fmla="val 20431"/>
              <a:gd name="adj2" fmla="val -91375"/>
              <a:gd name="adj3" fmla="val 16667"/>
            </a:avLst>
          </a:prstGeom>
          <a:solidFill>
            <a:srgbClr val="FF99CC"/>
          </a:solidFill>
          <a:ln w="19050">
            <a:solidFill>
              <a:srgbClr val="80008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Sorry, Sarah. 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latinLnBrk="1" hangingPunct="1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too 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latinLnBrk="1" hangingPunct="1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expensive.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icture 2" descr="\\10.10.10.8\Sparke\中小英事业部\小学英语素材库\新 素材库\002 小英图库\☆ 小英 四色图库（不断更新）\☆ 课文图\人教 四下 2016\p61-3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23728" y="2204864"/>
            <a:ext cx="3168352" cy="1889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1115616" y="1052736"/>
            <a:ext cx="691358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/>
            <a:r>
              <a:rPr lang="en-US" altLang="zh-CN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Answer the questions</a:t>
            </a:r>
            <a:endParaRPr lang="zh-CN" altLang="en-US" sz="4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115616" y="1670397"/>
            <a:ext cx="6230232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3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What </a:t>
            </a:r>
            <a:r>
              <a:rPr lang="en-US" altLang="zh-CN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are they doing?</a:t>
            </a:r>
            <a:endParaRPr lang="en-US" altLang="zh-CN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_____________________________</a:t>
            </a:r>
            <a:endParaRPr lang="en-US" altLang="zh-CN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What </a:t>
            </a:r>
            <a:r>
              <a:rPr lang="en-US" altLang="zh-CN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does Sarah want to buy?</a:t>
            </a:r>
            <a:endParaRPr lang="en-US" altLang="zh-CN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_____________________________</a:t>
            </a:r>
            <a:endParaRPr lang="en-US" altLang="zh-CN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3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How </a:t>
            </a:r>
            <a:r>
              <a:rPr lang="en-US" altLang="zh-CN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much is the skirt?</a:t>
            </a:r>
            <a:endParaRPr lang="en-US" altLang="zh-CN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_____________________________</a:t>
            </a:r>
            <a:endParaRPr lang="en-US" altLang="zh-CN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618853" y="2314922"/>
            <a:ext cx="3640612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They are shopping.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691878" y="3686522"/>
            <a:ext cx="1474891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skirt.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1763316" y="4981922"/>
            <a:ext cx="158569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2800" b="1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$89.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3407567" y="78821"/>
            <a:ext cx="2905262" cy="6206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句型公式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4026" y="1196752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询问对方对某物看法的句型：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下箭头 10"/>
          <p:cNvSpPr/>
          <p:nvPr/>
        </p:nvSpPr>
        <p:spPr>
          <a:xfrm>
            <a:off x="4194512" y="2780928"/>
            <a:ext cx="484632" cy="721442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336904" y="1916331"/>
            <a:ext cx="6627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How do you like this skirt</a:t>
            </a:r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395536" y="3429000"/>
            <a:ext cx="885825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是一个由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how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引导的特殊疑问句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。句式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How do you </a:t>
            </a:r>
            <a:endParaRPr lang="en-US" altLang="zh-CN" sz="24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like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表示地点或物品的名词或代词？”主要用来询问对方对某物的看法，意为“你觉得</a:t>
            </a:r>
            <a:r>
              <a:rPr lang="en-US" altLang="zh-CN" sz="2400" b="1" dirty="0">
                <a:solidFill>
                  <a:srgbClr val="00B0F0"/>
                </a:solidFill>
                <a:latin typeface="+mj-ea"/>
                <a:ea typeface="+mj-ea"/>
              </a:rPr>
              <a:t>……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怎么样？”。其答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2400" b="1" dirty="0" smtClean="0">
                <a:solidFill>
                  <a:srgbClr val="00B0F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s/</a:t>
            </a:r>
            <a:endParaRPr lang="en-US" altLang="zh-CN" sz="24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They</a:t>
            </a:r>
            <a:r>
              <a:rPr lang="en-US" altLang="zh-CN" sz="2400" b="1" dirty="0" smtClean="0">
                <a:solidFill>
                  <a:srgbClr val="00B0F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形容词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：答语中用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还是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they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，要取决于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问句</a:t>
            </a:r>
            <a:endParaRPr lang="en-US" altLang="zh-CN" sz="24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like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词语的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单复数。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77117" y="1732597"/>
            <a:ext cx="8649932" cy="3208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>
              <a:lnSpc>
                <a:spcPct val="135000"/>
              </a:lnSpc>
            </a:pPr>
            <a:r>
              <a:rPr lang="en-US" altLang="zh-CN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How do you like…?</a:t>
            </a:r>
            <a:endParaRPr lang="en-US" altLang="zh-CN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35000"/>
              </a:lnSpc>
            </a:pPr>
            <a:r>
              <a:rPr lang="zh-CN" altLang="en-US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句型的同义句是：</a:t>
            </a:r>
            <a:r>
              <a:rPr lang="en-US" altLang="zh-CN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What do you think of …?</a:t>
            </a:r>
            <a:endParaRPr lang="en-US" altLang="zh-CN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35000"/>
              </a:lnSpc>
            </a:pPr>
            <a:r>
              <a:rPr lang="zh-CN" altLang="en-US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如原句可转换为</a:t>
            </a:r>
            <a:r>
              <a:rPr lang="en-US" altLang="zh-CN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What do you think of this skirt?</a:t>
            </a:r>
            <a:endParaRPr lang="en-US" altLang="zh-CN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35000"/>
              </a:lnSpc>
            </a:pPr>
            <a:r>
              <a:rPr lang="zh-CN" altLang="en-US" sz="3000" b="1" dirty="0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zh-CN" altLang="en-US" sz="30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30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do you think of this scarf?</a:t>
            </a:r>
            <a:endParaRPr lang="en-US" altLang="zh-CN" sz="3000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35000"/>
              </a:lnSpc>
            </a:pPr>
            <a:r>
              <a:rPr lang="zh-CN" altLang="en-US" sz="30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等同于</a:t>
            </a:r>
            <a:r>
              <a:rPr lang="en-US" altLang="zh-CN" sz="30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How do you like this scarf</a:t>
            </a:r>
            <a:r>
              <a:rPr lang="en-US" altLang="zh-CN" sz="3000" dirty="0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3000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95536" y="980728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Example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123728" y="4149080"/>
            <a:ext cx="5235857" cy="1341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>
              <a:lnSpc>
                <a:spcPct val="145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—How do you like this pen?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45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—It</a:t>
            </a:r>
            <a:r>
              <a:rPr lang="en-US" altLang="zh-CN" sz="28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very nice.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2" name="Picture 2" descr="\\192.168.0.80\Spark\小学英语素材库\1 小英图库\☆ 小英 四色图库（不断更新）\1 人物\动作\有钢笔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75856" y="1679407"/>
            <a:ext cx="2448272" cy="2109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3407567" y="78821"/>
            <a:ext cx="2905262" cy="6206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句型公式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4026" y="1196752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询问价格的句型：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下箭头 10"/>
          <p:cNvSpPr/>
          <p:nvPr/>
        </p:nvSpPr>
        <p:spPr>
          <a:xfrm>
            <a:off x="4194512" y="2564904"/>
            <a:ext cx="484632" cy="721442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497844" y="1916832"/>
            <a:ext cx="63226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How much is this skirt</a:t>
            </a:r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225871" y="3181032"/>
            <a:ext cx="891812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）这是一个由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how much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引导的特殊疑问句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。句式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How much is+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表示单个物的名词或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代词（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是询问某件物品的价格，意为“</a:t>
            </a:r>
            <a:r>
              <a:rPr lang="en-US" altLang="zh-CN" sz="2400" b="1" dirty="0">
                <a:solidFill>
                  <a:srgbClr val="00B0F0"/>
                </a:solidFill>
                <a:latin typeface="+mj-ea"/>
                <a:ea typeface="+mj-ea"/>
              </a:rPr>
              <a:t>……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多钱？”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。答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语是“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2400" b="1" dirty="0" smtClean="0">
                <a:solidFill>
                  <a:srgbClr val="00B0F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数字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货币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”。 </a:t>
            </a:r>
            <a:endParaRPr lang="en-US" altLang="zh-CN" sz="24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询问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多个物品的价格时，用句式“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How much are+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表示多个物品的名词复数或代词（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they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其答语是“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They</a:t>
            </a:r>
            <a:r>
              <a:rPr lang="en-US" altLang="zh-CN" sz="2400" b="1" dirty="0" smtClean="0">
                <a:solidFill>
                  <a:srgbClr val="00B0F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数字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货币单位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3407567" y="78821"/>
            <a:ext cx="2905262" cy="6206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句型公式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251520" y="980728"/>
            <a:ext cx="8783638" cy="4912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>
              <a:lnSpc>
                <a:spcPct val="145000"/>
              </a:lnSpc>
            </a:pPr>
            <a:r>
              <a:rPr lang="zh-CN" altLang="en-US" sz="27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7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7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7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how much</a:t>
            </a:r>
            <a:r>
              <a:rPr lang="zh-CN" altLang="en-US" sz="27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“多少钱；多少”。作多少讲的时候注意区别</a:t>
            </a:r>
            <a:r>
              <a:rPr lang="en-US" altLang="zh-CN" sz="27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How much</a:t>
            </a:r>
            <a:r>
              <a:rPr lang="zh-CN" altLang="en-US" sz="27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7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how many</a:t>
            </a:r>
            <a:r>
              <a:rPr lang="zh-CN" altLang="en-US" sz="27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7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45000"/>
              </a:lnSpc>
            </a:pPr>
            <a:r>
              <a:rPr lang="zh-CN" altLang="en-US" sz="27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辨析</a:t>
            </a:r>
            <a:r>
              <a:rPr lang="en-US" altLang="zh-CN" sz="27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how much</a:t>
            </a:r>
            <a:r>
              <a:rPr lang="zh-CN" altLang="en-US" sz="27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7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how many</a:t>
            </a:r>
            <a:endParaRPr lang="en-US" altLang="zh-CN" sz="27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45000"/>
              </a:lnSpc>
            </a:pPr>
            <a:r>
              <a:rPr lang="en-US" altLang="zh-CN" sz="27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en-US" altLang="zh-CN" sz="27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how much</a:t>
            </a:r>
            <a:r>
              <a:rPr lang="zh-CN" altLang="en-US" sz="27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意为“多少钱；多少</a:t>
            </a:r>
            <a:r>
              <a:rPr lang="en-US" altLang="zh-CN" sz="27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……”</a:t>
            </a:r>
            <a:r>
              <a:rPr lang="zh-CN" altLang="en-US" sz="27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，后跟</a:t>
            </a:r>
            <a:r>
              <a:rPr lang="zh-CN" altLang="en-US" sz="27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不可数</a:t>
            </a:r>
            <a:endParaRPr lang="en-US" altLang="zh-CN" sz="27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45000"/>
              </a:lnSpc>
            </a:pPr>
            <a:r>
              <a:rPr lang="en-US" altLang="zh-CN" sz="27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7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名词</a:t>
            </a:r>
            <a:r>
              <a:rPr lang="zh-CN" altLang="en-US" sz="27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7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45000"/>
              </a:lnSpc>
            </a:pPr>
            <a:r>
              <a:rPr lang="en-US" altLang="zh-CN" sz="27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en-US" altLang="zh-CN" sz="27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how many</a:t>
            </a:r>
            <a:r>
              <a:rPr lang="zh-CN" altLang="en-US" sz="27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意为“多少”，后跟可数名词复数。</a:t>
            </a:r>
            <a:endParaRPr lang="zh-CN" altLang="en-US" sz="27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45000"/>
              </a:lnSpc>
            </a:pPr>
            <a:r>
              <a:rPr lang="zh-CN" altLang="en-US" sz="27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例：</a:t>
            </a:r>
            <a:r>
              <a:rPr lang="en-US" altLang="zh-CN" sz="27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How much water do you have? </a:t>
            </a:r>
            <a:r>
              <a:rPr lang="zh-CN" altLang="en-US" sz="27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你有多少水？</a:t>
            </a:r>
            <a:endParaRPr lang="zh-CN" altLang="en-US" sz="27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45000"/>
              </a:lnSpc>
            </a:pPr>
            <a:r>
              <a:rPr lang="en-US" altLang="zh-CN" sz="27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How many birds do you see? </a:t>
            </a:r>
            <a:r>
              <a:rPr lang="zh-CN" altLang="en-US" sz="27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你看见多少只鸟？</a:t>
            </a:r>
            <a:endParaRPr lang="zh-CN" altLang="en-US" sz="27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95536" y="980728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Example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123728" y="4149080"/>
            <a:ext cx="5814990" cy="1341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>
              <a:lnSpc>
                <a:spcPct val="145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—How much is this schoolbag?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45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—It</a:t>
            </a:r>
            <a:r>
              <a:rPr lang="en-US" altLang="zh-CN" sz="28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20 yuan.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Picture 2" descr="\\192.168.0.80\Spark\小学英语素材库\1 小英图库\☆ 小英 四色图库（不断更新）\☆ 课文图\冀教 四下 2016\蓝书包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347864" y="1627059"/>
            <a:ext cx="2448272" cy="2041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6"/>
          <p:cNvSpPr txBox="1">
            <a:spLocks noChangeArrowheads="1"/>
          </p:cNvSpPr>
          <p:nvPr/>
        </p:nvSpPr>
        <p:spPr bwMode="auto">
          <a:xfrm>
            <a:off x="311081" y="764704"/>
            <a:ext cx="210826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Revision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7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47664" y="1437685"/>
            <a:ext cx="6048672" cy="5015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83671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Summary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026" y="1628800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询问对方对某物看法的句型：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755576" y="2284736"/>
            <a:ext cx="662758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How do you like this skirt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3430741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询问价格的句型：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783522" y="4150821"/>
            <a:ext cx="6322628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How much is this skirt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1820" y="39171"/>
            <a:ext cx="3240361" cy="936631"/>
            <a:chOff x="2555776" y="52291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333367" y="166663"/>
              <a:ext cx="219260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</a:t>
              </a:r>
              <a:r>
                <a:rPr lang="en-US" altLang="zh-CN" sz="4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act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3988" y="1576388"/>
            <a:ext cx="6296025" cy="370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3407567" y="78821"/>
            <a:ext cx="2905262" cy="6206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句子精讲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下箭头 10"/>
          <p:cNvSpPr/>
          <p:nvPr/>
        </p:nvSpPr>
        <p:spPr>
          <a:xfrm>
            <a:off x="4194512" y="2564904"/>
            <a:ext cx="484632" cy="721442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3491880" y="1591578"/>
            <a:ext cx="3254417" cy="582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ll take it</a:t>
            </a:r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1228202" y="3330212"/>
            <a:ext cx="766427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是一句含有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will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的将来时态的句子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。这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句话是购物时的常用语。顾客选好一件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商品并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决定购买时，会用到这句话，意为“我买了”，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买卖双方“成交”。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400" b="1" dirty="0" smtClean="0">
                <a:solidFill>
                  <a:srgbClr val="00B0F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ll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will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的缩写形式。另外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，如果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决定购买的物品是复数，要用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I'll take them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95536" y="980728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Example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123728" y="4149080"/>
            <a:ext cx="5027082" cy="647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>
              <a:lnSpc>
                <a:spcPct val="145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coat is nice. I</a:t>
            </a:r>
            <a:r>
              <a:rPr lang="en-US" altLang="zh-CN" sz="28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ll take it!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2" name="Picture 2" descr="\\192.168.0.80\Spark\小学英语素材库\1 小英图库\☆ 小英 四色图库（不断更新）\4 物品\服装市场\衣服&amp;箱包\外套2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707904" y="1988840"/>
            <a:ext cx="2571072" cy="172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2137" y="2204864"/>
            <a:ext cx="784887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Tx/>
              <a:buNone/>
              <a:defRPr/>
            </a:pPr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Talk about what you have gained from this </a:t>
            </a:r>
            <a:r>
              <a:rPr lang="en-US" altLang="zh-CN" sz="4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lesson</a:t>
            </a:r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！</a:t>
            </a:r>
            <a:r>
              <a:rPr lang="en-US" altLang="zh-CN" sz="4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en-US" altLang="zh-CN" sz="40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5853" y="763454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430029" y="1482179"/>
            <a:ext cx="36379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一、选出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不同类的选项。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Rectangle 30"/>
          <p:cNvSpPr>
            <a:spLocks noChangeArrowheads="1"/>
          </p:cNvSpPr>
          <p:nvPr/>
        </p:nvSpPr>
        <p:spPr bwMode="auto">
          <a:xfrm>
            <a:off x="899592" y="2088604"/>
            <a:ext cx="908223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>
              <a:lnSpc>
                <a:spcPct val="180000"/>
              </a:lnSpc>
              <a:buFont typeface="Arial" panose="020B0604020202020204" pitchFamily="34" charset="0"/>
              <a:buAutoNum type="arabicPeriod"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pretty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B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expensive          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thirty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  <a:buFont typeface="Arial" panose="020B0604020202020204" pitchFamily="34" charset="0"/>
              <a:buAutoNum type="arabicPeriod"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cold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B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cute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	C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cool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  <a:buFont typeface="Arial" panose="020B0604020202020204" pitchFamily="34" charset="0"/>
              <a:buAutoNum type="arabicPeriod"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scarf         B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love 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	C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glove          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  <a:buFont typeface="Arial" panose="020B0604020202020204" pitchFamily="34" charset="0"/>
              <a:buAutoNum type="arabicPeriod"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fifteen       B. yuan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C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dollar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  <a:buFont typeface="Arial" panose="020B0604020202020204" pitchFamily="34" charset="0"/>
              <a:buAutoNum type="arabicPeriod"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many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B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much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C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how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Oval 45"/>
          <p:cNvSpPr>
            <a:spLocks noChangeArrowheads="1"/>
          </p:cNvSpPr>
          <p:nvPr/>
        </p:nvSpPr>
        <p:spPr bwMode="auto">
          <a:xfrm>
            <a:off x="7020247" y="2205360"/>
            <a:ext cx="1800225" cy="863600"/>
          </a:xfrm>
          <a:prstGeom prst="ellipse">
            <a:avLst/>
          </a:prstGeom>
          <a:noFill/>
          <a:ln w="317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Oval 46"/>
          <p:cNvSpPr>
            <a:spLocks noChangeArrowheads="1"/>
          </p:cNvSpPr>
          <p:nvPr/>
        </p:nvSpPr>
        <p:spPr bwMode="auto">
          <a:xfrm>
            <a:off x="3418954" y="2925216"/>
            <a:ext cx="1800225" cy="863600"/>
          </a:xfrm>
          <a:prstGeom prst="ellipse">
            <a:avLst/>
          </a:prstGeom>
          <a:noFill/>
          <a:ln w="317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Oval 47"/>
          <p:cNvSpPr>
            <a:spLocks noChangeArrowheads="1"/>
          </p:cNvSpPr>
          <p:nvPr/>
        </p:nvSpPr>
        <p:spPr bwMode="auto">
          <a:xfrm>
            <a:off x="3418954" y="3790404"/>
            <a:ext cx="1800225" cy="863600"/>
          </a:xfrm>
          <a:prstGeom prst="ellipse">
            <a:avLst/>
          </a:prstGeom>
          <a:noFill/>
          <a:ln w="317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Oval 48"/>
          <p:cNvSpPr>
            <a:spLocks noChangeArrowheads="1"/>
          </p:cNvSpPr>
          <p:nvPr/>
        </p:nvSpPr>
        <p:spPr bwMode="auto">
          <a:xfrm>
            <a:off x="1258367" y="4509541"/>
            <a:ext cx="1800225" cy="863600"/>
          </a:xfrm>
          <a:prstGeom prst="ellipse">
            <a:avLst/>
          </a:prstGeom>
          <a:noFill/>
          <a:ln w="317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Oval 49"/>
          <p:cNvSpPr>
            <a:spLocks noChangeArrowheads="1"/>
          </p:cNvSpPr>
          <p:nvPr/>
        </p:nvSpPr>
        <p:spPr bwMode="auto">
          <a:xfrm>
            <a:off x="6948239" y="5301704"/>
            <a:ext cx="1800225" cy="863600"/>
          </a:xfrm>
          <a:prstGeom prst="ellipse">
            <a:avLst/>
          </a:prstGeom>
          <a:noFill/>
          <a:ln w="317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539551" y="1340768"/>
            <a:ext cx="29162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二、英汉对照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连线。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425975" y="2660104"/>
            <a:ext cx="4063100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>
              <a:lnSpc>
                <a:spcPct val="20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too expensive.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20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How do you like this skirt?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20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How much is this skirt?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20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ll take it!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5466288" y="2588667"/>
            <a:ext cx="3570208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>
              <a:lnSpc>
                <a:spcPct val="20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我买了！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20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这条裙子多少钱？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20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你觉得这条裙子怎么样？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20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它太贵了！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Line 24"/>
          <p:cNvSpPr>
            <a:spLocks noChangeShapeType="1"/>
          </p:cNvSpPr>
          <p:nvPr/>
        </p:nvSpPr>
        <p:spPr bwMode="auto">
          <a:xfrm>
            <a:off x="3062056" y="3187729"/>
            <a:ext cx="2302032" cy="211347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Line 25"/>
          <p:cNvSpPr>
            <a:spLocks noChangeShapeType="1"/>
          </p:cNvSpPr>
          <p:nvPr/>
        </p:nvSpPr>
        <p:spPr bwMode="auto">
          <a:xfrm>
            <a:off x="4338880" y="3884428"/>
            <a:ext cx="900907" cy="72008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Line 26"/>
          <p:cNvSpPr>
            <a:spLocks noChangeShapeType="1"/>
          </p:cNvSpPr>
          <p:nvPr/>
        </p:nvSpPr>
        <p:spPr bwMode="auto">
          <a:xfrm flipV="1">
            <a:off x="4213072" y="3861122"/>
            <a:ext cx="1152525" cy="863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Line 27"/>
          <p:cNvSpPr>
            <a:spLocks noChangeShapeType="1"/>
          </p:cNvSpPr>
          <p:nvPr/>
        </p:nvSpPr>
        <p:spPr bwMode="auto">
          <a:xfrm flipV="1">
            <a:off x="2485794" y="3068960"/>
            <a:ext cx="3095625" cy="24479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536" y="1880189"/>
            <a:ext cx="945533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Play roles with your classmates. Learn to ask the information about the clothes.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251520" y="1196752"/>
            <a:ext cx="849694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Read these words aloud three times.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683444" y="2164507"/>
            <a:ext cx="8569076" cy="256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80000"/>
              </a:lnSpc>
            </a:pPr>
            <a:r>
              <a:rPr lang="en-US" altLang="zh-CN" sz="3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computer      dinner      girl     </a:t>
            </a:r>
            <a:r>
              <a:rPr lang="en-US" altLang="zh-CN" sz="30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wall</a:t>
            </a:r>
            <a:endParaRPr lang="en-US" altLang="zh-CN" sz="3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en-US" altLang="zh-CN" sz="30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homework     </a:t>
            </a:r>
            <a:r>
              <a:rPr lang="en-US" altLang="zh-CN" sz="3000" b="1" dirty="0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nurse      </a:t>
            </a:r>
            <a:r>
              <a:rPr lang="en-US" altLang="zh-CN" sz="30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card</a:t>
            </a:r>
            <a:endParaRPr lang="en-US" altLang="zh-CN" sz="3000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en-US" altLang="zh-CN" sz="30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little           </a:t>
            </a:r>
            <a:r>
              <a:rPr lang="en-US" altLang="zh-CN" sz="3000" b="1" dirty="0" smtClean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people     world</a:t>
            </a:r>
            <a:endParaRPr lang="en-US" altLang="zh-CN" sz="3000" b="1" dirty="0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899592" y="2859766"/>
            <a:ext cx="6840537" cy="2153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80000"/>
              </a:lnSpc>
            </a:pPr>
            <a:r>
              <a:rPr lang="en-US" altLang="zh-CN" sz="4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       sir         turn</a:t>
            </a:r>
            <a:endParaRPr lang="en-US" altLang="zh-CN" sz="4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en-US" altLang="zh-CN" sz="4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circle       park       mall</a:t>
            </a:r>
            <a:endParaRPr lang="en-US" altLang="zh-CN" sz="4000" b="1" dirty="0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898723" y="1995785"/>
            <a:ext cx="77057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Read these words aloud.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683568" y="1310357"/>
            <a:ext cx="7523163" cy="420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80000"/>
              </a:lnSpc>
            </a:pPr>
            <a:r>
              <a:rPr lang="en-US" altLang="zh-CN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Two little birds are sitting on a wall.</a:t>
            </a:r>
            <a:endParaRPr lang="en-US" altLang="zh-CN" sz="3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en-US" altLang="zh-CN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One is big and the other is small.</a:t>
            </a:r>
            <a:endParaRPr lang="en-US" altLang="zh-CN" sz="3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en-US" altLang="zh-CN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 cute little girl is playing with a ball.</a:t>
            </a:r>
            <a:br>
              <a:rPr lang="en-US" altLang="zh-CN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Be careful, little </a:t>
            </a:r>
            <a:r>
              <a:rPr lang="en-US" altLang="zh-CN" sz="3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girl</a:t>
            </a:r>
            <a:r>
              <a:rPr lang="en-US" altLang="zh-CN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en-US" altLang="zh-CN" sz="3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en-US" altLang="zh-CN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Don</a:t>
            </a:r>
            <a:r>
              <a:rPr lang="en-US" altLang="zh-CN" sz="30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 knock them off the wall!</a:t>
            </a:r>
            <a:endParaRPr lang="en-US" altLang="zh-CN" sz="3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1820" y="39171"/>
            <a:ext cx="3240360" cy="936631"/>
            <a:chOff x="2555776" y="52291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444274" y="166663"/>
              <a:ext cx="254090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</a:t>
              </a:r>
              <a:r>
                <a:rPr lang="en-US" altLang="zh-CN" sz="4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talk 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323528" y="982469"/>
            <a:ext cx="33929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Review words</a:t>
            </a:r>
            <a:endParaRPr lang="zh-CN" altLang="en-US" sz="3600" b="1" dirty="0">
              <a:solidFill>
                <a:srgbClr val="00B0F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2627734" y="1484784"/>
            <a:ext cx="3600450" cy="469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>
              <a:lnSpc>
                <a:spcPct val="12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try on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试穿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2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size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尺码；号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2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of course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2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too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太；过于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2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just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正好；恰好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2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glove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手套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2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scarf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围巾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2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umbrella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雨伞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2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sunglasses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太阳镜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23528" y="784132"/>
            <a:ext cx="33929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Sentence</a:t>
            </a:r>
            <a:endParaRPr lang="zh-CN" altLang="en-US" sz="3600" b="1" dirty="0">
              <a:solidFill>
                <a:srgbClr val="00B0F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020014" y="1844824"/>
            <a:ext cx="5184775" cy="265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—Can I help you?</a:t>
            </a:r>
            <a:endParaRPr lang="en-US" altLang="zh-CN" sz="2800" b="1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—Yes. These shoes are nice.</a:t>
            </a:r>
            <a:endParaRPr lang="en-US" altLang="zh-CN" sz="2800" b="1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b="1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Can </a:t>
            </a:r>
            <a:r>
              <a:rPr lang="en-US" altLang="zh-CN" sz="2800" b="1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try them on?</a:t>
            </a:r>
            <a:endParaRPr lang="en-US" altLang="zh-CN" sz="2800" b="1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—Of course.</a:t>
            </a:r>
            <a:endParaRPr lang="zh-CN" altLang="en-US" sz="2700" b="1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619845" y="1985665"/>
            <a:ext cx="2592388" cy="3249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>
              <a:lnSpc>
                <a:spcPct val="200000"/>
              </a:lnSpc>
            </a:pP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how much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200000"/>
              </a:lnSpc>
            </a:pP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eighty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200000"/>
              </a:lnSpc>
            </a:pP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dollar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859933" y="1988840"/>
            <a:ext cx="2592387" cy="3249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latinLnBrk="1" hangingPunct="1">
              <a:lnSpc>
                <a:spcPct val="200000"/>
              </a:lnSpc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多少钱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200000"/>
              </a:lnSpc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八十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200000"/>
              </a:lnSpc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美元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982469"/>
            <a:ext cx="33929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New words</a:t>
            </a:r>
            <a:endParaRPr lang="zh-CN" altLang="en-US" sz="3600" b="1" dirty="0">
              <a:solidFill>
                <a:srgbClr val="00B0F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10.10.10.8\Sparke\中小英事业部\小学英语素材库\新 素材库\002 小英图库\☆ 小英 四色图库（不断更新）\☆ 课文图\人教 四下 2016\p61-3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19872" y="4357905"/>
            <a:ext cx="2159000" cy="1287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\\10.10.10.8\Sparke\中小英事业部\小学英语素材库\新 素材库\002 小英图库\☆ 小英 四色图库（不断更新）\☆ 课文图\人教 四下 2016\p61-1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5576" y="1232743"/>
            <a:ext cx="1900237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\\10.10.10.8\Sparke\中小英事业部\小学英语素材库\新 素材库\002 小英图库\☆ 小英 四色图库（不断更新）\☆ 课文图\人教 四下 2016\p61-2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55976" y="2444799"/>
            <a:ext cx="2127250" cy="1176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80962635-fc73-439b-b2f6-98908df0f44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2710</Words>
  <Application>WPS 演示</Application>
  <PresentationFormat>全屏显示(4:3)</PresentationFormat>
  <Paragraphs>186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3" baseType="lpstr">
      <vt:lpstr>Arial</vt:lpstr>
      <vt:lpstr>宋体</vt:lpstr>
      <vt:lpstr>Wingdings</vt:lpstr>
      <vt:lpstr>Times New Roman</vt:lpstr>
      <vt:lpstr>微软雅黑</vt:lpstr>
      <vt:lpstr>Gulim</vt:lpstr>
      <vt:lpstr>Malgun Gothic</vt:lpstr>
      <vt:lpstr>Arial Unicode MS</vt:lpstr>
      <vt:lpstr>楷体_GB2312</vt:lpstr>
      <vt:lpstr>新宋体</vt:lpstr>
      <vt:lpstr>Arial Unicode MS</vt:lpstr>
      <vt:lpstr>Arial Black</vt:lpstr>
      <vt:lpstr>黑体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dcterms:created xsi:type="dcterms:W3CDTF">2021-02-07T09:06:00Z</dcterms:created>
  <dcterms:modified xsi:type="dcterms:W3CDTF">2023-02-24T01:17:39Z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A0C10B189A8342B49ED209FDA9493225</vt:lpwstr>
  </property>
</Properties>
</file>