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59" r:id="rId4"/>
    <p:sldId id="260" r:id="rId6"/>
    <p:sldId id="261" r:id="rId7"/>
    <p:sldId id="262" r:id="rId8"/>
    <p:sldId id="263" r:id="rId9"/>
    <p:sldId id="264" r:id="rId10"/>
    <p:sldId id="278" r:id="rId11"/>
    <p:sldId id="279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91" r:id="rId24"/>
    <p:sldId id="292" r:id="rId25"/>
    <p:sldId id="293" r:id="rId26"/>
    <p:sldId id="294" r:id="rId27"/>
  </p:sldIdLst>
  <p:sldSz cx="11880850" cy="6840220"/>
  <p:notesSz cx="6858000" cy="9144000"/>
  <p:custDataLst>
    <p:tags r:id="rId31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1pPr>
    <a:lvl2pPr marL="448945" indent="825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2pPr>
    <a:lvl3pPr marL="898525" indent="1587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3pPr>
    <a:lvl4pPr marL="1348105" indent="2349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4pPr>
    <a:lvl5pPr marL="1797050" indent="3175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7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>
      <p:cViewPr>
        <p:scale>
          <a:sx n="100" d="100"/>
          <a:sy n="100" d="100"/>
        </p:scale>
        <p:origin x="-1038" y="-438"/>
      </p:cViewPr>
      <p:guideLst>
        <p:guide orient="horz" pos="2154"/>
        <p:guide pos="37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1" Type="http://schemas.openxmlformats.org/officeDocument/2006/relationships/tags" Target="tags/tag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en-US"/>
            </a:defPPr>
            <a:lvl1pPr marL="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273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0546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5819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1092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6365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1638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6911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2184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fontAlgn="base"/>
            <a:endParaRPr lang="zh-CN" altLang="en-US" sz="1200"/>
          </a:p>
        </p:txBody>
      </p:sp>
      <p:sp>
        <p:nvSpPr>
          <p:cNvPr id="25603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+mn-lt"/>
                <a:ea typeface="+mn-ea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 defTabSz="914400" fontAlgn="base"/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749300" y="1143000"/>
            <a:ext cx="5359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5605" name="备注占位符 4"/>
          <p:cNvSpPr>
            <a:spLocks noGrp="1" noChangeArrowheads="1"/>
          </p:cNvSpPr>
          <p:nvPr>
            <p:ph type="body" sz="quarter" idx="2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numCol="1" anchor="t" anchorCtr="0" compatLnSpc="1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4894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9852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4810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79705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48945" lvl="1" indent="0" defTabSz="914400"/>
            <a:r>
              <a:t>第二级</a:t>
            </a:r>
          </a:p>
          <a:p>
            <a:pPr marL="898525" lvl="2" indent="0" defTabSz="914400"/>
            <a:r>
              <a:t>第三级</a:t>
            </a:r>
          </a:p>
          <a:p>
            <a:pPr marL="1348105" lvl="3" indent="0" defTabSz="914400"/>
            <a:r>
              <a:t>第四级</a:t>
            </a:r>
          </a:p>
          <a:p>
            <a:pPr marL="1797050" lvl="4" indent="0" defTabSz="914400"/>
            <a:r>
              <a:t>第五级</a:t>
            </a:r>
          </a:p>
        </p:txBody>
      </p:sp>
      <p:sp>
        <p:nvSpPr>
          <p:cNvPr id="25606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 fontAlgn="base"/>
            <a:endParaRPr lang="zh-CN" altLang="en-US" sz="1200"/>
          </a:p>
        </p:txBody>
      </p:sp>
      <p:sp>
        <p:nvSpPr>
          <p:cNvPr id="25607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246C69E2-32F4-48BE-99F8-03B682FEEF24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749300" y="1143000"/>
            <a:ext cx="5359400" cy="30861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28674" name="文本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4894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9852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4810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79705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8" descr="1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7363" y="346075"/>
            <a:ext cx="1541462" cy="509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15" name="图片 27" descr="1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4738" y="1068388"/>
            <a:ext cx="1725612" cy="5699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06 3.33333E-06 L -1.36197 -0.00232" ptsTypes="">
                                      <p:cBhvr>
                                        <p:cTn id="6" dur="17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06 7.40741E-07 L -1.1743 7.40741E-07" ptsTypes="">
                                      <p:cBhvr>
                                        <p:cTn id="8" dur="16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23930" y="275522"/>
            <a:ext cx="2675253" cy="5576939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94043" y="275522"/>
            <a:ext cx="7831873" cy="5576939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3568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69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2D251786-B170-4F4D-B5A5-7BEDA6B707C4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70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043" y="275522"/>
            <a:ext cx="10692765" cy="775894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6419" y="1338022"/>
            <a:ext cx="5247375" cy="45144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51808" y="1338022"/>
            <a:ext cx="5247375" cy="45144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4592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593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43778BFE-1F30-4540-B8EA-C2679E2F868E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594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8505" y="4395679"/>
            <a:ext cx="10098723" cy="1358607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8505" y="2899312"/>
            <a:ext cx="10098723" cy="14963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49580" indent="0">
              <a:buNone/>
              <a:defRPr sz="1800"/>
            </a:lvl2pPr>
            <a:lvl3pPr marL="898525" indent="0">
              <a:buNone/>
              <a:defRPr sz="1600"/>
            </a:lvl3pPr>
            <a:lvl4pPr marL="1348105" indent="0">
              <a:buNone/>
              <a:defRPr sz="1400"/>
            </a:lvl4pPr>
            <a:lvl5pPr marL="1797050" indent="0">
              <a:buNone/>
              <a:defRPr sz="1400"/>
            </a:lvl5pPr>
            <a:lvl6pPr marL="2246630" indent="0">
              <a:buNone/>
              <a:defRPr sz="1400"/>
            </a:lvl6pPr>
            <a:lvl7pPr marL="2695575" indent="0">
              <a:buNone/>
              <a:defRPr sz="1400"/>
            </a:lvl7pPr>
            <a:lvl8pPr marL="3145155" indent="0">
              <a:buNone/>
              <a:defRPr sz="1400"/>
            </a:lvl8pPr>
            <a:lvl9pPr marL="35941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5376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377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E93B82AC-5136-4D25-96E8-66F47DA3509C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378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6419" y="1338022"/>
            <a:ext cx="5247375" cy="4514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51808" y="1338022"/>
            <a:ext cx="5247375" cy="4514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6400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401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2A172C4F-3E02-49A1-B07B-9369D837AA2C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402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043" y="273939"/>
            <a:ext cx="10692765" cy="114009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3" y="1531204"/>
            <a:ext cx="5249438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9580" indent="0">
              <a:buNone/>
              <a:defRPr sz="2000" b="1"/>
            </a:lvl2pPr>
            <a:lvl3pPr marL="898525" indent="0">
              <a:buNone/>
              <a:defRPr sz="1800" b="1"/>
            </a:lvl3pPr>
            <a:lvl4pPr marL="1348105" indent="0">
              <a:buNone/>
              <a:defRPr sz="1600" b="1"/>
            </a:lvl4pPr>
            <a:lvl5pPr marL="1797050" indent="0">
              <a:buNone/>
              <a:defRPr sz="1600" b="1"/>
            </a:lvl5pPr>
            <a:lvl6pPr marL="2246630" indent="0">
              <a:buNone/>
              <a:defRPr sz="1600" b="1"/>
            </a:lvl6pPr>
            <a:lvl7pPr marL="2695575" indent="0">
              <a:buNone/>
              <a:defRPr sz="1600" b="1"/>
            </a:lvl7pPr>
            <a:lvl8pPr marL="3145155" indent="0">
              <a:buNone/>
              <a:defRPr sz="1600" b="1"/>
            </a:lvl8pPr>
            <a:lvl9pPr marL="35941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4043" y="2169337"/>
            <a:ext cx="5249438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35308" y="1531204"/>
            <a:ext cx="5251500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9580" indent="0">
              <a:buNone/>
              <a:defRPr sz="2000" b="1"/>
            </a:lvl2pPr>
            <a:lvl3pPr marL="898525" indent="0">
              <a:buNone/>
              <a:defRPr sz="1800" b="1"/>
            </a:lvl3pPr>
            <a:lvl4pPr marL="1348105" indent="0">
              <a:buNone/>
              <a:defRPr sz="1600" b="1"/>
            </a:lvl4pPr>
            <a:lvl5pPr marL="1797050" indent="0">
              <a:buNone/>
              <a:defRPr sz="1600" b="1"/>
            </a:lvl5pPr>
            <a:lvl6pPr marL="2246630" indent="0">
              <a:buNone/>
              <a:defRPr sz="1600" b="1"/>
            </a:lvl6pPr>
            <a:lvl7pPr marL="2695575" indent="0">
              <a:buNone/>
              <a:defRPr sz="1600" b="1"/>
            </a:lvl7pPr>
            <a:lvl8pPr marL="3145155" indent="0">
              <a:buNone/>
              <a:defRPr sz="1600" b="1"/>
            </a:lvl8pPr>
            <a:lvl9pPr marL="35941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35308" y="2169337"/>
            <a:ext cx="5251500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7424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25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E5BF8D0B-FF3B-4DD7-82BB-05BF2E922B97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26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8448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49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2DDF0628-B515-480A-9EF5-C8CAC1EDE4DF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50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73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F5A2571B-175D-44DE-B5EF-149832DC4680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74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042" y="272355"/>
            <a:ext cx="3908718" cy="1159091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45083" y="272355"/>
            <a:ext cx="6641725" cy="5838210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94042" y="1431446"/>
            <a:ext cx="3908718" cy="4679119"/>
          </a:xfrm>
        </p:spPr>
        <p:txBody>
          <a:bodyPr/>
          <a:lstStyle>
            <a:lvl1pPr marL="0" indent="0">
              <a:buNone/>
              <a:defRPr sz="1400"/>
            </a:lvl1pPr>
            <a:lvl2pPr marL="449580" indent="0">
              <a:buNone/>
              <a:defRPr sz="1200"/>
            </a:lvl2pPr>
            <a:lvl3pPr marL="898525" indent="0">
              <a:buNone/>
              <a:defRPr sz="1000"/>
            </a:lvl3pPr>
            <a:lvl4pPr marL="1348105" indent="0">
              <a:buNone/>
              <a:defRPr sz="900"/>
            </a:lvl4pPr>
            <a:lvl5pPr marL="1797050" indent="0">
              <a:buNone/>
              <a:defRPr sz="900"/>
            </a:lvl5pPr>
            <a:lvl6pPr marL="2246630" indent="0">
              <a:buNone/>
              <a:defRPr sz="900"/>
            </a:lvl6pPr>
            <a:lvl7pPr marL="2695575" indent="0">
              <a:buNone/>
              <a:defRPr sz="900"/>
            </a:lvl7pPr>
            <a:lvl8pPr marL="3145155" indent="0">
              <a:buNone/>
              <a:defRPr sz="900"/>
            </a:lvl8pPr>
            <a:lvl9pPr marL="35941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0496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97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0B309F30-8D3A-4244-A145-5662F0EB8055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98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28729" y="4788377"/>
            <a:ext cx="7128510" cy="565295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28729" y="611215"/>
            <a:ext cx="7128510" cy="4104323"/>
          </a:xfrm>
        </p:spPr>
        <p:txBody>
          <a:bodyPr vert="horz" wrap="square" lIns="89858" tIns="44929" rIns="89858" bIns="44929" numCol="1" anchor="t" anchorCtr="0" compatLnSpc="1"/>
          <a:lstStyle>
            <a:lvl1pPr marL="0" indent="0">
              <a:buNone/>
              <a:defRPr sz="3100"/>
            </a:lvl1pPr>
            <a:lvl2pPr marL="449580" indent="0">
              <a:buNone/>
              <a:defRPr sz="2800"/>
            </a:lvl2pPr>
            <a:lvl3pPr marL="898525" indent="0">
              <a:buNone/>
              <a:defRPr sz="2400"/>
            </a:lvl3pPr>
            <a:lvl4pPr marL="1348105" indent="0">
              <a:buNone/>
              <a:defRPr sz="2000"/>
            </a:lvl4pPr>
            <a:lvl5pPr marL="1797050" indent="0">
              <a:buNone/>
              <a:defRPr sz="2000"/>
            </a:lvl5pPr>
            <a:lvl6pPr marL="2246630" indent="0">
              <a:buNone/>
              <a:defRPr sz="2000"/>
            </a:lvl6pPr>
            <a:lvl7pPr marL="2695575" indent="0">
              <a:buNone/>
              <a:defRPr sz="2000"/>
            </a:lvl7pPr>
            <a:lvl8pPr marL="3145155" indent="0">
              <a:buNone/>
              <a:defRPr sz="2000"/>
            </a:lvl8pPr>
            <a:lvl9pPr marL="35941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28729" y="5353671"/>
            <a:ext cx="7128510" cy="802813"/>
          </a:xfrm>
        </p:spPr>
        <p:txBody>
          <a:bodyPr/>
          <a:lstStyle>
            <a:lvl1pPr marL="0" indent="0">
              <a:buNone/>
              <a:defRPr sz="1400"/>
            </a:lvl1pPr>
            <a:lvl2pPr marL="449580" indent="0">
              <a:buNone/>
              <a:defRPr sz="1200"/>
            </a:lvl2pPr>
            <a:lvl3pPr marL="898525" indent="0">
              <a:buNone/>
              <a:defRPr sz="1000"/>
            </a:lvl3pPr>
            <a:lvl4pPr marL="1348105" indent="0">
              <a:buNone/>
              <a:defRPr sz="900"/>
            </a:lvl4pPr>
            <a:lvl5pPr marL="1797050" indent="0">
              <a:buNone/>
              <a:defRPr sz="900"/>
            </a:lvl5pPr>
            <a:lvl6pPr marL="2246630" indent="0">
              <a:buNone/>
              <a:defRPr sz="900"/>
            </a:lvl6pPr>
            <a:lvl7pPr marL="2695575" indent="0">
              <a:buNone/>
              <a:defRPr sz="900"/>
            </a:lvl7pPr>
            <a:lvl8pPr marL="3145155" indent="0">
              <a:buNone/>
              <a:defRPr sz="900"/>
            </a:lvl8pPr>
            <a:lvl9pPr marL="35941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1520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21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9B7F5700-B19E-4A6E-9C63-80826319B79E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22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2544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45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44A66F6F-2881-46C7-BAF9-4C1008A7E892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46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2" name="Rectangle 14"/>
          <p:cNvSpPr>
            <a:spLocks noGrp="1"/>
          </p:cNvSpPr>
          <p:nvPr>
            <p:ph type="title" idx="4294967295"/>
          </p:nvPr>
        </p:nvSpPr>
        <p:spPr>
          <a:xfrm>
            <a:off x="593725" y="276225"/>
            <a:ext cx="10693400" cy="774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63" name="Rectangle 15"/>
          <p:cNvSpPr>
            <a:spLocks noGrp="1"/>
          </p:cNvSpPr>
          <p:nvPr>
            <p:ph type="body" idx="9"/>
          </p:nvPr>
        </p:nvSpPr>
        <p:spPr>
          <a:xfrm>
            <a:off x="606425" y="1338263"/>
            <a:ext cx="10693400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36550" lvl="0" indent="-336550"/>
            <a:r>
              <a:t>单击此处编辑母版文本样式</a:t>
            </a:r>
          </a:p>
          <a:p>
            <a:pPr marL="728345" lvl="1" indent="-279400"/>
            <a:r>
              <a:t>第二级</a:t>
            </a:r>
          </a:p>
          <a:p>
            <a:pPr marL="1122045" lvl="2" indent="-224155"/>
            <a:r>
              <a:t>第三级</a:t>
            </a:r>
          </a:p>
          <a:p>
            <a:pPr marL="1571625" lvl="3" indent="-224155"/>
            <a:r>
              <a:t>第四级</a:t>
            </a:r>
          </a:p>
          <a:p>
            <a:pPr marL="2021205" lvl="4" indent="-224155"/>
            <a:r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3900">
          <a:solidFill>
            <a:schemeClr val="tx1"/>
          </a:solidFill>
          <a:latin typeface="Calibri" panose="020F0502020204030204" pitchFamily="34" charset="0"/>
          <a:ea typeface="黑体" panose="02010609060101010101" pitchFamily="49" charset="-122"/>
          <a:cs typeface="+mj-cs"/>
        </a:defRPr>
      </a:lvl1pPr>
    </p:titleStyle>
    <p:bodyStyle>
      <a:lvl1pPr marL="336550" indent="-3365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28980" indent="-2794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22680" indent="-22415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71625" indent="-22415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21205" indent="-22415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470785" indent="-22479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20365" indent="-22479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369945" indent="-22479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18890" indent="-22479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4958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98525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48105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9705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663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95575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45155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9410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4"/>
          <p:cNvSpPr/>
          <p:nvPr/>
        </p:nvSpPr>
        <p:spPr>
          <a:xfrm>
            <a:off x="0" y="1548061"/>
            <a:ext cx="11880850" cy="224676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>
              <a:lnSpc>
                <a:spcPct val="125000"/>
              </a:lnSpc>
            </a:pPr>
            <a:r>
              <a:rPr lang="en-US" altLang="zh-CN" sz="72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Unit 1  My day</a:t>
            </a:r>
            <a:endParaRPr lang="en-US" altLang="zh-CN" sz="72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endParaRPr lang="en-US" altLang="zh-CN" sz="40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>
          <a:xfrm>
            <a:off x="663575" y="490538"/>
            <a:ext cx="10691813" cy="898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/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（3）Make a survey.(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作息时间小调查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)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6" name="文本框 2"/>
          <p:cNvSpPr/>
          <p:nvPr/>
        </p:nvSpPr>
        <p:spPr>
          <a:xfrm>
            <a:off x="555625" y="1389063"/>
            <a:ext cx="10769600" cy="219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活动规则：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大家每人一张调查表。上面有活动项目，但没有时间。同学们填好调查人的名字以及做这项活动的时间。可用以下句型来调查。</a:t>
            </a: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6867" name="表格 5"/>
          <p:cNvGraphicFramePr/>
          <p:nvPr/>
        </p:nvGraphicFramePr>
        <p:xfrm>
          <a:off x="1487488" y="3717925"/>
          <a:ext cx="8359775" cy="2074080"/>
        </p:xfrm>
        <a:graphic>
          <a:graphicData uri="http://schemas.openxmlformats.org/drawingml/2006/table">
            <a:tbl>
              <a:tblPr/>
              <a:tblGrid>
                <a:gridCol w="2727325"/>
                <a:gridCol w="2816225"/>
                <a:gridCol w="2816225"/>
              </a:tblGrid>
              <a:tr h="5175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2800" b="1">
                          <a:latin typeface="Times New Roman" panose="02020603050405020304" pitchFamily="18" charset="0"/>
                        </a:rPr>
                        <a:t>Name</a:t>
                      </a:r>
                      <a:endParaRPr lang="en-US" altLang="zh-CN" sz="2800" b="1">
                        <a:latin typeface="Times New Roman" panose="02020603050405020304" pitchFamily="18" charset="0"/>
                      </a:endParaRPr>
                    </a:p>
                  </a:txBody>
                  <a:tcPr marL="89106" marR="89106" marT="45604" marB="45604" anchor="ctr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2800" b="1">
                          <a:latin typeface="Times New Roman" panose="02020603050405020304" pitchFamily="18" charset="0"/>
                        </a:rPr>
                        <a:t>Do</a:t>
                      </a:r>
                      <a:endParaRPr lang="en-US" altLang="zh-CN" sz="2800" b="1">
                        <a:latin typeface="Times New Roman" panose="02020603050405020304" pitchFamily="18" charset="0"/>
                      </a:endParaRPr>
                    </a:p>
                  </a:txBody>
                  <a:tcPr marL="89106" marR="89106" marT="45604" marB="45604" anchor="ctr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2800" b="1">
                          <a:latin typeface="Times New Roman" panose="02020603050405020304" pitchFamily="18" charset="0"/>
                        </a:rPr>
                        <a:t>Time</a:t>
                      </a:r>
                      <a:endParaRPr lang="en-US" altLang="zh-CN" sz="2800" b="1">
                        <a:latin typeface="Times New Roman" panose="02020603050405020304" pitchFamily="18" charset="0"/>
                      </a:endParaRPr>
                    </a:p>
                  </a:txBody>
                  <a:tcPr marL="89106" marR="89106" marT="45604" marB="45604" anchor="ctr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DCE6F2"/>
                    </a:solidFill>
                  </a:tcPr>
                </a:tc>
              </a:tr>
              <a:tr h="519112">
                <a:tc rowSpan="3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endParaRPr lang="zh-CN" altLang="en-US" sz="2800">
                        <a:latin typeface="Times New Roman" panose="02020603050405020304" pitchFamily="18" charset="0"/>
                      </a:endParaRPr>
                    </a:p>
                  </a:txBody>
                  <a:tcPr marL="89106" marR="89106" marT="45604" marB="45604" anchor="ctr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Get up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 marL="89106" marR="89106" marT="45604" marB="45604" anchor="ctr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endParaRPr lang="zh-CN" altLang="en-US" sz="2800">
                        <a:latin typeface="Times New Roman" panose="02020603050405020304" pitchFamily="18" charset="0"/>
                      </a:endParaRPr>
                    </a:p>
                  </a:txBody>
                  <a:tcPr marL="89106" marR="89106" marT="45604" marB="45604" anchor="ctr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</a:tr>
              <a:tr h="517525">
                <a:tc vMerge="1"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Eat lunch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 marL="89106" marR="89106" marT="45604" marB="45604" anchor="ctr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endParaRPr lang="zh-CN" altLang="en-US" sz="2800">
                        <a:latin typeface="Times New Roman" panose="02020603050405020304" pitchFamily="18" charset="0"/>
                      </a:endParaRPr>
                    </a:p>
                  </a:txBody>
                  <a:tcPr marL="89106" marR="89106" marT="45604" marB="45604" anchor="ctr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</a:tr>
              <a:tr h="519112">
                <a:tc vMerge="1"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Eat dinner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 marL="89106" marR="89106" marT="45604" marB="45604" anchor="ctr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endParaRPr lang="zh-CN" altLang="en-US" sz="2800">
                        <a:latin typeface="Times New Roman" panose="02020603050405020304" pitchFamily="18" charset="0"/>
                      </a:endParaRPr>
                    </a:p>
                  </a:txBody>
                  <a:tcPr marL="89106" marR="89106" marT="45604" marB="45604" anchor="ctr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1"/>
          <p:cNvSpPr/>
          <p:nvPr/>
        </p:nvSpPr>
        <p:spPr>
          <a:xfrm>
            <a:off x="709613" y="579438"/>
            <a:ext cx="10707687" cy="5014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S1: Hello!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S2: Hi!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S1: Can I ask you a question?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S2: Sure!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S1: When do you...?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S2: I usually/often/always...at...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S1: Thank you.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S2: You’re welcome.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2"/>
          <p:cNvSpPr/>
          <p:nvPr/>
        </p:nvSpPr>
        <p:spPr>
          <a:xfrm>
            <a:off x="1028700" y="479425"/>
            <a:ext cx="10639425" cy="92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600" b="1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4. Look at the picture and discuss it in groups.</a:t>
            </a:r>
            <a:r>
              <a:rPr lang="en-US" altLang="zh-CN" sz="3600" b="1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38914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5088" y="2001838"/>
            <a:ext cx="4452937" cy="37195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8915" name="图片 3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8025" y="2051050"/>
            <a:ext cx="4395788" cy="36210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1"/>
          <p:cNvSpPr>
            <a:spLocks noGrp="1"/>
          </p:cNvSpPr>
          <p:nvPr>
            <p:ph type="title"/>
          </p:nvPr>
        </p:nvSpPr>
        <p:spPr>
          <a:xfrm>
            <a:off x="1154113" y="804863"/>
            <a:ext cx="11423650" cy="438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Eg. </a:t>
            </a:r>
            <a:br>
              <a:rPr lang="en-US" altLang="zh-CN" sz="3200">
                <a:latin typeface="Times New Roman" panose="02020603050405020304" pitchFamily="18" charset="0"/>
              </a:rPr>
            </a:br>
            <a:r>
              <a:rPr lang="en-US" altLang="zh-CN" sz="3200">
                <a:latin typeface="Times New Roman" panose="02020603050405020304" pitchFamily="18" charset="0"/>
              </a:rPr>
              <a:t>Who are you?</a:t>
            </a:r>
            <a:br>
              <a:rPr lang="en-US" altLang="zh-CN" sz="3200">
                <a:latin typeface="Times New Roman" panose="02020603050405020304" pitchFamily="18" charset="0"/>
              </a:rPr>
            </a:br>
            <a:r>
              <a:rPr lang="en-US" altLang="zh-CN" sz="3200">
                <a:latin typeface="Times New Roman" panose="02020603050405020304" pitchFamily="18" charset="0"/>
              </a:rPr>
              <a:t>They are Zhang Peng and Pedro.</a:t>
            </a:r>
            <a:br>
              <a:rPr lang="en-US" altLang="zh-CN" sz="3200">
                <a:latin typeface="Times New Roman" panose="02020603050405020304" pitchFamily="18" charset="0"/>
              </a:rPr>
            </a:br>
            <a:r>
              <a:rPr lang="en-US" altLang="zh-CN" sz="3200">
                <a:latin typeface="Times New Roman" panose="02020603050405020304" pitchFamily="18" charset="0"/>
              </a:rPr>
              <a:t>What they are talking about?</a:t>
            </a:r>
            <a:br>
              <a:rPr lang="en-US" altLang="zh-CN" sz="3200">
                <a:latin typeface="Times New Roman" panose="02020603050405020304" pitchFamily="18" charset="0"/>
              </a:rPr>
            </a:br>
            <a:r>
              <a:rPr lang="en-US" altLang="zh-CN" sz="3200">
                <a:latin typeface="Times New Roman" panose="02020603050405020304" pitchFamily="18" charset="0"/>
              </a:rPr>
              <a:t>They are talking about...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1"/>
          <p:cNvSpPr>
            <a:spLocks noGrp="1"/>
          </p:cNvSpPr>
          <p:nvPr>
            <p:ph type="title"/>
          </p:nvPr>
        </p:nvSpPr>
        <p:spPr>
          <a:xfrm>
            <a:off x="946150" y="473075"/>
            <a:ext cx="10391775" cy="1020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/>
            <a:r>
              <a:rPr lang="en-US" altLang="zh-CN" sz="3600" b="1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 5. Listen, imitate and understand the conversation.</a:t>
            </a:r>
            <a:endParaRPr lang="en-US" altLang="zh-CN" sz="3600" b="1">
              <a:solidFill>
                <a:srgbClr val="0D0D0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0962" name="图片 4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9925" y="1946275"/>
            <a:ext cx="6534150" cy="38004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1"/>
          <p:cNvSpPr>
            <a:spLocks noGrp="1"/>
          </p:cNvSpPr>
          <p:nvPr>
            <p:ph type="title"/>
          </p:nvPr>
        </p:nvSpPr>
        <p:spPr>
          <a:xfrm>
            <a:off x="973138" y="276225"/>
            <a:ext cx="10682287" cy="1658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/>
            <a:r>
              <a:rPr lang="en-US" altLang="zh-CN" sz="3600" b="1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6. Listen to the radio and then answer the following questions. </a:t>
            </a:r>
            <a:endParaRPr lang="en-US" altLang="zh-CN" sz="3600" b="1">
              <a:solidFill>
                <a:srgbClr val="0D0D0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86" name="文本框 2"/>
          <p:cNvSpPr/>
          <p:nvPr/>
        </p:nvSpPr>
        <p:spPr>
          <a:xfrm>
            <a:off x="593725" y="2152650"/>
            <a:ext cx="8378825" cy="2279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When does Pedro finish class in the morning?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When does Pedro go back to school after lunch?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When does Pedro usually eat dinner?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41987" name="图片 5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9388" y="2152650"/>
            <a:ext cx="1930400" cy="25352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1"/>
          <p:cNvSpPr>
            <a:spLocks noGrp="1"/>
          </p:cNvSpPr>
          <p:nvPr>
            <p:ph type="title"/>
          </p:nvPr>
        </p:nvSpPr>
        <p:spPr>
          <a:xfrm>
            <a:off x="947738" y="587375"/>
            <a:ext cx="10544175" cy="1046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/>
            <a:r>
              <a:rPr lang="en-US" altLang="zh-CN" sz="3600" b="1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7. Listen to the radio again and imitate the pronunciation.</a:t>
            </a:r>
            <a:endParaRPr lang="en-US" altLang="zh-CN" sz="3600" b="1">
              <a:solidFill>
                <a:srgbClr val="0D0D0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3010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19375" y="1922463"/>
            <a:ext cx="5708650" cy="3505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1"/>
          <p:cNvSpPr>
            <a:spLocks noGrp="1"/>
          </p:cNvSpPr>
          <p:nvPr>
            <p:ph type="title"/>
          </p:nvPr>
        </p:nvSpPr>
        <p:spPr>
          <a:xfrm>
            <a:off x="1057275" y="550863"/>
            <a:ext cx="3843338" cy="776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/>
            <a:r>
              <a:rPr lang="en-US" altLang="zh-CN" sz="3600" b="1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8. Role-play.</a:t>
            </a:r>
            <a:endParaRPr lang="zh-CN" altLang="en-US" sz="4000" b="1"/>
          </a:p>
        </p:txBody>
      </p:sp>
      <p:sp>
        <p:nvSpPr>
          <p:cNvPr id="44034" name="文本框 2"/>
          <p:cNvSpPr/>
          <p:nvPr/>
        </p:nvSpPr>
        <p:spPr>
          <a:xfrm>
            <a:off x="593725" y="1573213"/>
            <a:ext cx="10528300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活动形式：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小组内分角色进行表演性朗读、小组表演、一起评价。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4035" name="图片 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9175" y="2662238"/>
            <a:ext cx="3089275" cy="30416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1"/>
          <p:cNvSpPr>
            <a:spLocks noGrp="1"/>
          </p:cNvSpPr>
          <p:nvPr>
            <p:ph type="title"/>
          </p:nvPr>
        </p:nvSpPr>
        <p:spPr>
          <a:xfrm>
            <a:off x="1106488" y="442913"/>
            <a:ext cx="10691812" cy="776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/>
            <a:r>
              <a:rPr lang="en-US" altLang="zh-CN" sz="3600" b="1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9. Listen to the radio and choose the correct answers.</a:t>
            </a:r>
            <a:endParaRPr lang="en-US" altLang="zh-CN" sz="3600" b="1">
              <a:solidFill>
                <a:srgbClr val="0D0D0D"/>
              </a:solidFill>
              <a:latin typeface="Times New Roman" panose="02020603050405020304" pitchFamily="18" charset="0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45058" name="文本框 4"/>
          <p:cNvSpPr/>
          <p:nvPr/>
        </p:nvSpPr>
        <p:spPr>
          <a:xfrm>
            <a:off x="608013" y="1346200"/>
            <a:ext cx="10791825" cy="4522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① </a:t>
            </a:r>
            <a:r>
              <a:rPr lang="en-US" altLang="zh-CN" sz="3200">
                <a:latin typeface="Times New Roman" panose="02020603050405020304" pitchFamily="18" charset="0"/>
              </a:rPr>
              <a:t>Where are Zhang Peng and Pedro?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sym typeface="Wingdings" panose="05000000000000000000" pitchFamily="2" charset="2"/>
              </a:rPr>
              <a:t>On the playground.</a:t>
            </a:r>
            <a:endParaRPr lang="en-US" altLang="zh-CN" sz="3200"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sym typeface="Wingdings" panose="05000000000000000000" pitchFamily="2" charset="2"/>
              </a:rPr>
              <a:t>In the living room.</a:t>
            </a:r>
            <a:endParaRPr lang="en-US" altLang="zh-CN" sz="3200"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② </a:t>
            </a:r>
            <a:r>
              <a:rPr lang="en-US" altLang="zh-CN" sz="3200">
                <a:latin typeface="Times New Roman" panose="02020603050405020304" pitchFamily="18" charset="0"/>
              </a:rPr>
              <a:t>What are they doing?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sym typeface="Wingdings" panose="05000000000000000000" pitchFamily="2" charset="2"/>
              </a:rPr>
              <a:t>They are learning English.</a:t>
            </a:r>
            <a:endParaRPr lang="en-US" altLang="zh-CN" sz="3200"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sym typeface="Wingdings" panose="05000000000000000000" pitchFamily="2" charset="2"/>
              </a:rPr>
              <a:t>They are playing basketball.</a:t>
            </a:r>
            <a:endParaRPr lang="en-US" altLang="zh-CN" sz="3200">
              <a:latin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1"/>
          <p:cNvSpPr>
            <a:spLocks noGrp="1"/>
          </p:cNvSpPr>
          <p:nvPr>
            <p:ph type="title"/>
          </p:nvPr>
        </p:nvSpPr>
        <p:spPr>
          <a:xfrm>
            <a:off x="1033463" y="563563"/>
            <a:ext cx="5721350" cy="776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/>
            <a:r>
              <a:rPr lang="en-US" altLang="zh-CN" sz="3600" b="1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10. Check the answers.</a:t>
            </a:r>
            <a:endParaRPr lang="zh-CN" altLang="en-US" sz="4000" b="1"/>
          </a:p>
        </p:txBody>
      </p:sp>
      <p:pic>
        <p:nvPicPr>
          <p:cNvPr id="46082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0" y="2005013"/>
            <a:ext cx="3983038" cy="30591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 bwMode="auto">
          <a:xfrm>
            <a:off x="1735098" y="240861"/>
            <a:ext cx="8019575" cy="829399"/>
          </a:xfrm>
          <a:prstGeom prst="rect">
            <a:avLst/>
          </a:prstGeo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89858" tIns="44929" rIns="89858" bIns="44929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</a:t>
            </a:r>
            <a:r>
              <a:rPr kumimoji="0" lang="en-US" altLang="zh-CN" sz="4800" b="0" i="0" u="none" strike="noStrike" kern="1200" cap="none" spc="0" normalizeH="0" baseline="0" noProof="1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up</a:t>
            </a:r>
            <a:endParaRPr kumimoji="0" lang="zh-CN" altLang="en-US" sz="3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650" name="文本框 2"/>
          <p:cNvSpPr/>
          <p:nvPr/>
        </p:nvSpPr>
        <p:spPr>
          <a:xfrm>
            <a:off x="808038" y="990600"/>
            <a:ext cx="10539412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>
                <a:latin typeface="Times New Roman" panose="02020603050405020304" pitchFamily="18" charset="0"/>
              </a:rPr>
              <a:t>1. Listen to the song.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27651" name="文本框 6"/>
          <p:cNvSpPr/>
          <p:nvPr/>
        </p:nvSpPr>
        <p:spPr>
          <a:xfrm>
            <a:off x="427038" y="1628775"/>
            <a:ext cx="11022012" cy="4400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>
              <a:lnSpc>
                <a:spcPct val="125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What time is it now?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Is it ten to nine? Is it ten after eight?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You can tell time! So don’t be late!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Sixty minutes in an hour. Twenty-four hours in a day.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Time to eat, and time to sleep, and time to work, and time to play!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What time is it now? Look at the clock!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What time is it now? Tick-tock! Tick-tock!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1"/>
          <p:cNvSpPr>
            <a:spLocks noGrp="1"/>
          </p:cNvSpPr>
          <p:nvPr>
            <p:ph type="title"/>
          </p:nvPr>
        </p:nvSpPr>
        <p:spPr>
          <a:xfrm>
            <a:off x="1285875" y="433388"/>
            <a:ext cx="9491663" cy="776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/>
            <a:r>
              <a:rPr lang="en-US" altLang="zh-CN" sz="4000" b="1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  Activity 2. Consolidation and Extension. </a:t>
            </a:r>
            <a:endParaRPr lang="zh-CN" altLang="en-US" sz="4000"/>
          </a:p>
        </p:txBody>
      </p:sp>
      <p:sp>
        <p:nvSpPr>
          <p:cNvPr id="47106" name="文本框 2"/>
          <p:cNvSpPr/>
          <p:nvPr/>
        </p:nvSpPr>
        <p:spPr>
          <a:xfrm>
            <a:off x="636588" y="1514475"/>
            <a:ext cx="1080770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>
                <a:latin typeface="Times New Roman" panose="02020603050405020304" pitchFamily="18" charset="0"/>
              </a:rPr>
              <a:t>1. Make a dialogue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47107" name="文本框 3"/>
          <p:cNvSpPr/>
          <p:nvPr/>
        </p:nvSpPr>
        <p:spPr>
          <a:xfrm>
            <a:off x="503238" y="2290763"/>
            <a:ext cx="10972800" cy="3784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活动规则：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大家两人一组，根据以下提示短语完成关于作息时间的问答。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提示短语：</a:t>
            </a:r>
            <a:r>
              <a:rPr lang="en-US" altLang="zh-CN" sz="3200" dirty="0">
                <a:latin typeface="Times New Roman" panose="02020603050405020304" pitchFamily="18" charset="0"/>
              </a:rPr>
              <a:t>get up    have breakfast   go to school    start class...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               A: When do you ...?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               B: I... at...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1"/>
          <p:cNvSpPr>
            <a:spLocks noGrp="1"/>
          </p:cNvSpPr>
          <p:nvPr>
            <p:ph type="title"/>
          </p:nvPr>
        </p:nvSpPr>
        <p:spPr>
          <a:xfrm>
            <a:off x="1176338" y="503238"/>
            <a:ext cx="5761037" cy="776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/>
            <a:r>
              <a:rPr lang="en-US" altLang="zh-CN" sz="3600" b="1">
                <a:latin typeface="Times New Roman" panose="02020603050405020304" pitchFamily="18" charset="0"/>
              </a:rPr>
              <a:t>2. Good friends.</a:t>
            </a:r>
            <a:endParaRPr lang="zh-CN" altLang="en-US" sz="3600" b="1"/>
          </a:p>
        </p:txBody>
      </p:sp>
      <p:sp>
        <p:nvSpPr>
          <p:cNvPr id="48130" name="文本框 3"/>
          <p:cNvSpPr/>
          <p:nvPr/>
        </p:nvSpPr>
        <p:spPr>
          <a:xfrm>
            <a:off x="666750" y="1162050"/>
            <a:ext cx="10614025" cy="2306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活动规则：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大家两人一组，了解对方的作息时间并填写表格，然后以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pair work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的形式创编对话，并展示汇报过程和结果。示例如下：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8131" name="表格 4"/>
          <p:cNvGraphicFramePr/>
          <p:nvPr/>
        </p:nvGraphicFramePr>
        <p:xfrm>
          <a:off x="1349375" y="3492500"/>
          <a:ext cx="8956676" cy="2594780"/>
        </p:xfrm>
        <a:graphic>
          <a:graphicData uri="http://schemas.openxmlformats.org/drawingml/2006/table">
            <a:tbl>
              <a:tblPr/>
              <a:tblGrid>
                <a:gridCol w="2984500"/>
                <a:gridCol w="2986088"/>
                <a:gridCol w="2986088"/>
              </a:tblGrid>
              <a:tr h="5207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2800" b="1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Name</a:t>
                      </a:r>
                      <a:endParaRPr lang="en-US" altLang="zh-CN" sz="2800" b="1">
                        <a:solidFill>
                          <a:srgbClr val="0D0D0D"/>
                        </a:solidFill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2800" b="1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Do</a:t>
                      </a:r>
                      <a:endParaRPr lang="en-US" altLang="zh-CN" sz="2800" b="1">
                        <a:solidFill>
                          <a:srgbClr val="0D0D0D"/>
                        </a:solidFill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2800" b="1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Time</a:t>
                      </a:r>
                      <a:endParaRPr lang="en-US" altLang="zh-CN" sz="2800" b="1">
                        <a:solidFill>
                          <a:srgbClr val="0D0D0D"/>
                        </a:solidFill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DCE6F2"/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endParaRPr lang="zh-CN" altLang="en-US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280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Get up</a:t>
                      </a:r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endParaRPr lang="zh-CN" altLang="en-US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</a:tr>
              <a:tr h="5191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endParaRPr lang="zh-CN" altLang="en-US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280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Eat lunch</a:t>
                      </a:r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endParaRPr lang="zh-CN" altLang="en-US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endParaRPr lang="zh-CN" altLang="en-US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280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Eat dinner</a:t>
                      </a:r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endParaRPr lang="zh-CN" altLang="en-US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</a:tr>
              <a:tr h="5191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endParaRPr lang="zh-CN" altLang="en-US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280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Go to bed</a:t>
                      </a:r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endParaRPr lang="zh-CN" altLang="en-US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1"/>
          <p:cNvSpPr>
            <a:spLocks noGrp="1"/>
          </p:cNvSpPr>
          <p:nvPr>
            <p:ph type="title"/>
          </p:nvPr>
        </p:nvSpPr>
        <p:spPr>
          <a:xfrm>
            <a:off x="847725" y="825500"/>
            <a:ext cx="10693400" cy="3675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S1: Hi... Let’s be good friends!</a:t>
            </a:r>
            <a:br>
              <a:rPr lang="en-US" altLang="zh-CN" sz="3200">
                <a:latin typeface="Times New Roman" panose="02020603050405020304" pitchFamily="18" charset="0"/>
              </a:rPr>
            </a:br>
            <a:r>
              <a:rPr lang="en-US" altLang="zh-CN" sz="3200">
                <a:latin typeface="Times New Roman" panose="02020603050405020304" pitchFamily="18" charset="0"/>
              </a:rPr>
              <a:t>S2: OK!</a:t>
            </a:r>
            <a:br>
              <a:rPr lang="en-US" altLang="zh-CN" sz="3200">
                <a:latin typeface="Times New Roman" panose="02020603050405020304" pitchFamily="18" charset="0"/>
              </a:rPr>
            </a:br>
            <a:r>
              <a:rPr lang="en-US" altLang="zh-CN" sz="3200">
                <a:latin typeface="Times New Roman" panose="02020603050405020304" pitchFamily="18" charset="0"/>
              </a:rPr>
              <a:t>S1: When do you ...?</a:t>
            </a:r>
            <a:br>
              <a:rPr lang="en-US" altLang="zh-CN" sz="3200">
                <a:latin typeface="Times New Roman" panose="02020603050405020304" pitchFamily="18" charset="0"/>
              </a:rPr>
            </a:br>
            <a:r>
              <a:rPr lang="en-US" altLang="zh-CN" sz="3200">
                <a:latin typeface="Times New Roman" panose="02020603050405020304" pitchFamily="18" charset="0"/>
              </a:rPr>
              <a:t>S2: I... at...</a:t>
            </a:r>
            <a:br>
              <a:rPr lang="en-US" altLang="zh-CN" sz="3200">
                <a:latin typeface="Times New Roman" panose="02020603050405020304" pitchFamily="18" charset="0"/>
              </a:rPr>
            </a:br>
            <a:r>
              <a:rPr lang="en-US" altLang="zh-CN" sz="3200">
                <a:latin typeface="Times New Roman" panose="02020603050405020304" pitchFamily="18" charset="0"/>
              </a:rPr>
              <a:t>...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标题 1"/>
          <p:cNvSpPr>
            <a:spLocks noGrp="1"/>
          </p:cNvSpPr>
          <p:nvPr>
            <p:ph type="title"/>
          </p:nvPr>
        </p:nvSpPr>
        <p:spPr>
          <a:xfrm>
            <a:off x="2922588" y="312738"/>
            <a:ext cx="6135687" cy="774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/>
            <a:r>
              <a:rPr lang="en-US" altLang="zh-CN" sz="4000" b="1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Activity 3. Summing up</a:t>
            </a:r>
            <a:endParaRPr lang="zh-CN" altLang="en-US" sz="4000"/>
          </a:p>
        </p:txBody>
      </p:sp>
      <p:sp>
        <p:nvSpPr>
          <p:cNvPr id="50178" name="文本框 2"/>
          <p:cNvSpPr/>
          <p:nvPr/>
        </p:nvSpPr>
        <p:spPr>
          <a:xfrm>
            <a:off x="563563" y="1741488"/>
            <a:ext cx="10672762" cy="3784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</a:rPr>
              <a:t>1. Phrase: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eat lunch, clean my room, go shopping, eat dinner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</a:rPr>
              <a:t>2. Sentences: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When do you ...?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I... at ...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3"/>
          <p:cNvSpPr/>
          <p:nvPr/>
        </p:nvSpPr>
        <p:spPr>
          <a:xfrm>
            <a:off x="401638" y="1778000"/>
            <a:ext cx="11283950" cy="2930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听录音并背诵对话。</a:t>
            </a: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完成课堂检测中的相关习题。</a:t>
            </a: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用英语告诉家长你的作息时间。</a:t>
            </a: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预习下一课，查查生词，译译句子。</a:t>
            </a: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02" name="标题 1"/>
          <p:cNvSpPr>
            <a:spLocks noGrp="1"/>
          </p:cNvSpPr>
          <p:nvPr>
            <p:ph type="title"/>
          </p:nvPr>
        </p:nvSpPr>
        <p:spPr bwMode="auto">
          <a:xfrm>
            <a:off x="1735098" y="240861"/>
            <a:ext cx="8019575" cy="829399"/>
          </a:xfrm>
          <a:prstGeom prst="rect">
            <a:avLst/>
          </a:prstGeo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89858" tIns="44929" rIns="89858" bIns="44929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1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Homework</a:t>
            </a:r>
            <a:endParaRPr kumimoji="0" lang="zh-CN" altLang="en-US" sz="3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2"/>
          <p:cNvSpPr/>
          <p:nvPr/>
        </p:nvSpPr>
        <p:spPr>
          <a:xfrm>
            <a:off x="479425" y="1458913"/>
            <a:ext cx="4641850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  <a:sym typeface="黑体" panose="02010609060101010101" pitchFamily="49" charset="-122"/>
              </a:rPr>
              <a:t>2 . Imitate.</a:t>
            </a:r>
            <a:endParaRPr lang="zh-CN" altLang="en-US" sz="3600" b="1" dirty="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pic>
        <p:nvPicPr>
          <p:cNvPr id="29698" name="图片 5" descr="201304281057168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2363" y="2952750"/>
            <a:ext cx="4235450" cy="2222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699" name="标题 1"/>
          <p:cNvSpPr txBox="1"/>
          <p:nvPr/>
        </p:nvSpPr>
        <p:spPr bwMode="auto">
          <a:xfrm>
            <a:off x="1735098" y="240861"/>
            <a:ext cx="8019575" cy="8293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9858" tIns="44929" rIns="89858" bIns="44929" anchor="ctr">
            <a:spAutoFit/>
          </a:bodyPr>
          <a:lstStyle/>
          <a:p>
            <a:pPr marR="0" lvl="0" algn="ctr" defTabSz="914400" eaLnBrk="0" fontAlgn="base" hangingPunct="0">
              <a:buClrTx/>
              <a:buSzTx/>
              <a:buFontTx/>
              <a:buNone/>
              <a:defRPr/>
            </a:pPr>
            <a:r>
              <a:rPr kumimoji="0" lang="en-US" altLang="zh-CN" sz="4800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up</a:t>
            </a:r>
            <a:endParaRPr kumimoji="0" lang="zh-CN" altLang="en-US" sz="3600" strike="noStrike" kern="0" cap="none" spc="0" normalizeH="0" baseline="0" noProof="1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4"/>
          <p:cNvSpPr/>
          <p:nvPr/>
        </p:nvSpPr>
        <p:spPr>
          <a:xfrm>
            <a:off x="511175" y="1598613"/>
            <a:ext cx="1136967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  <a:sym typeface="黑体" panose="02010609060101010101" pitchFamily="49" charset="-122"/>
              </a:rPr>
              <a:t>3. Look at the picture and then answer the questions.</a:t>
            </a:r>
            <a:endParaRPr lang="zh-CN" altLang="en-US" sz="2000" b="1" dirty="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pic>
        <p:nvPicPr>
          <p:cNvPr id="30722" name="图片 6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2700" y="2519363"/>
            <a:ext cx="3154363" cy="32146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0723" name="文本框 7"/>
          <p:cNvSpPr/>
          <p:nvPr/>
        </p:nvSpPr>
        <p:spPr>
          <a:xfrm>
            <a:off x="795338" y="2520950"/>
            <a:ext cx="6994525" cy="2306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T: Look! It’s a clock! What time is it?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S: It’s...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3200">
                <a:latin typeface="仿宋" panose="02010609060101010101" pitchFamily="49" charset="-122"/>
                <a:ea typeface="仿宋" panose="02010609060101010101" pitchFamily="49" charset="-122"/>
              </a:rPr>
              <a:t>我做动作，同学们回答问题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4" name="标题 1"/>
          <p:cNvSpPr>
            <a:spLocks noGrp="1"/>
          </p:cNvSpPr>
          <p:nvPr>
            <p:ph type="title"/>
          </p:nvPr>
        </p:nvSpPr>
        <p:spPr bwMode="auto">
          <a:xfrm>
            <a:off x="1735098" y="240861"/>
            <a:ext cx="8019575" cy="829399"/>
          </a:xfrm>
          <a:prstGeom prst="rect">
            <a:avLst/>
          </a:prstGeo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89858" tIns="44929" rIns="89858" bIns="44929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</a:t>
            </a:r>
            <a:r>
              <a:rPr kumimoji="0" lang="en-US" altLang="zh-CN" sz="4800" b="0" i="0" u="none" strike="noStrike" kern="1200" cap="none" spc="0" normalizeH="0" baseline="0" noProof="1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up</a:t>
            </a:r>
            <a:endParaRPr kumimoji="0" lang="zh-CN" altLang="en-US" sz="3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2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112500" y="113538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>
          <a:xfrm>
            <a:off x="2716213" y="196850"/>
            <a:ext cx="6599237" cy="774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/>
            <a:r>
              <a:rPr lang="en-US" altLang="zh-CN" sz="40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  Activity 1. Presentation</a:t>
            </a:r>
            <a:endParaRPr lang="en-US" altLang="zh-CN" sz="4000" dirty="0">
              <a:latin typeface="Times New Roman" panose="02020603050405020304" pitchFamily="18" charset="0"/>
            </a:endParaRPr>
          </a:p>
        </p:txBody>
      </p:sp>
      <p:sp>
        <p:nvSpPr>
          <p:cNvPr id="31746" name="文本框 2"/>
          <p:cNvSpPr/>
          <p:nvPr/>
        </p:nvSpPr>
        <p:spPr>
          <a:xfrm>
            <a:off x="977900" y="1155700"/>
            <a:ext cx="516731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</a:rPr>
              <a:t>1. Learn the phrases.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31747" name="图片 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2196133"/>
            <a:ext cx="5929313" cy="40894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>
          <a:xfrm>
            <a:off x="787400" y="1219200"/>
            <a:ext cx="10693400" cy="2668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提示：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借助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“usually”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来依次学习以上表格中的短语。</a:t>
            </a:r>
            <a:b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Eg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b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I usually get up at 6:00.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5"/>
          <p:cNvSpPr/>
          <p:nvPr/>
        </p:nvSpPr>
        <p:spPr>
          <a:xfrm>
            <a:off x="446088" y="762000"/>
            <a:ext cx="3259137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  <a:sym typeface="黑体" panose="02010609060101010101" pitchFamily="49" charset="-122"/>
              </a:rPr>
              <a:t>2. Play a game.</a:t>
            </a:r>
            <a:endParaRPr lang="zh-CN" altLang="en-US" sz="3600" b="1" dirty="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33794" name="文本框 6"/>
          <p:cNvSpPr/>
          <p:nvPr/>
        </p:nvSpPr>
        <p:spPr>
          <a:xfrm>
            <a:off x="446088" y="1763713"/>
            <a:ext cx="11041062" cy="3038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做动作猜短语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游戏规则：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一个同学在前面做动作，其他同学来猜短语。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游戏形式：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先分小组进行，然后每小组推选一名猜的最棒的同学，和其他组进行比拼。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1"/>
          <p:cNvSpPr/>
          <p:nvPr/>
        </p:nvSpPr>
        <p:spPr>
          <a:xfrm>
            <a:off x="938213" y="652463"/>
            <a:ext cx="374650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  <a:sym typeface="黑体" panose="02010609060101010101" pitchFamily="49" charset="-122"/>
              </a:rPr>
              <a:t>3. learn sentences.</a:t>
            </a:r>
            <a:endParaRPr lang="en-US" altLang="zh-CN" sz="3600" b="1" dirty="0">
              <a:latin typeface="Times New Roman" panose="02020603050405020304" pitchFamily="18" charset="0"/>
              <a:sym typeface="黑体" panose="02010609060101010101" pitchFamily="49" charset="-122"/>
            </a:endParaRPr>
          </a:p>
        </p:txBody>
      </p:sp>
      <p:sp>
        <p:nvSpPr>
          <p:cNvPr id="34818" name="文本框 5"/>
          <p:cNvSpPr/>
          <p:nvPr/>
        </p:nvSpPr>
        <p:spPr>
          <a:xfrm>
            <a:off x="938213" y="1625600"/>
            <a:ext cx="10021887" cy="3784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Make your own timetable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活动规则：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同学们根据我给出的作息时间表来规划制作自己的作息时间表。做好后先小组内进行交流，然后学生用自己的作息时间表来表达。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运用句型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“I usually... at ...”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任选一个时间表达即可。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6"/>
          <p:cNvSpPr/>
          <p:nvPr/>
        </p:nvSpPr>
        <p:spPr>
          <a:xfrm>
            <a:off x="811213" y="690563"/>
            <a:ext cx="3200400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（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2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Group work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35842" name="文本框 8"/>
          <p:cNvSpPr/>
          <p:nvPr/>
        </p:nvSpPr>
        <p:spPr>
          <a:xfrm>
            <a:off x="811213" y="1485900"/>
            <a:ext cx="10472737" cy="3775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活动规则：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我来提问，大家作答；后两人一组根据对方的作息时间表来练习问答。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 err="1">
                <a:latin typeface="Times New Roman" panose="02020603050405020304" pitchFamily="18" charset="0"/>
              </a:rPr>
              <a:t>Eg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   T: When do you get up?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en-US" altLang="zh-CN" sz="3200" dirty="0">
                <a:latin typeface="Times New Roman" panose="02020603050405020304" pitchFamily="18" charset="0"/>
              </a:rPr>
              <a:t>S: I usually/always/often get up at 6:00. 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tags/tag1.xml><?xml version="1.0" encoding="utf-8"?>
<p:tagLst xmlns:p="http://schemas.openxmlformats.org/presentationml/2006/main">
  <p:tag name="KSO_WM_TEMPLATE_CATEGORY" val="custom"/>
  <p:tag name="KSO_WM_TEMPLATE_INDEX" val="247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b8b2c23c-608a-4765-b5d9-7905ca16041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黑体"/>
        <a:cs typeface="Arial"/>
      </a:majorFont>
      <a:minorFont>
        <a:latin typeface="Calibri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2577</Words>
  <Application>WPS 演示</Application>
  <PresentationFormat>自定义</PresentationFormat>
  <Paragraphs>150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黑体</vt:lpstr>
      <vt:lpstr>Calibri</vt:lpstr>
      <vt:lpstr>Calibri</vt:lpstr>
      <vt:lpstr>Times New Roman</vt:lpstr>
      <vt:lpstr>微软雅黑</vt:lpstr>
      <vt:lpstr>仿宋</vt:lpstr>
      <vt:lpstr>Arial Unicode MS</vt:lpstr>
      <vt:lpstr>Arial</vt:lpstr>
      <vt:lpstr>第一PPT模板网-WWW.1PPT.COM</vt:lpstr>
      <vt:lpstr>PowerPoint 演示文稿</vt:lpstr>
      <vt:lpstr>Warming up</vt:lpstr>
      <vt:lpstr>PowerPoint 演示文稿</vt:lpstr>
      <vt:lpstr>Warming up</vt:lpstr>
      <vt:lpstr>   Activity 1. Presentation</vt:lpstr>
      <vt:lpstr>提示：借助 “usually” 来依次学习以上表格中的短语。 Eg.    I usually get up at 6:00.</vt:lpstr>
      <vt:lpstr>PowerPoint 演示文稿</vt:lpstr>
      <vt:lpstr>PowerPoint 演示文稿</vt:lpstr>
      <vt:lpstr>PowerPoint 演示文稿</vt:lpstr>
      <vt:lpstr>（3）Make a survey.(作息时间小调查)</vt:lpstr>
      <vt:lpstr>PowerPoint 演示文稿</vt:lpstr>
      <vt:lpstr>PowerPoint 演示文稿</vt:lpstr>
      <vt:lpstr>Eg.  Who are you? They are Zhang Peng and Pedro. What they are talking about? They are talking about... </vt:lpstr>
      <vt:lpstr>  5. Listen, imitate and understand the conversation.</vt:lpstr>
      <vt:lpstr>6. Listen to the radio and then answer the following questions. </vt:lpstr>
      <vt:lpstr>7. Listen to the radio again and imitate the pronunciation.</vt:lpstr>
      <vt:lpstr>8. Role-play.</vt:lpstr>
      <vt:lpstr>9. Listen to the radio and choose the correct answers.</vt:lpstr>
      <vt:lpstr>10. Check the answers.</vt:lpstr>
      <vt:lpstr>   Activity 2. Consolidation and Extension. </vt:lpstr>
      <vt:lpstr>2. Good friends.</vt:lpstr>
      <vt:lpstr>S1: Hi... Let’s be good friends! S2: OK! S1: When do you ...? S2: I... at... ...</vt:lpstr>
      <vt:lpstr> Activity 3. Summing up</vt:lpstr>
      <vt:lpstr>Homework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2021-02-08T16:33:00Z</cp:lastPrinted>
  <dcterms:created xsi:type="dcterms:W3CDTF">2021-02-08T16:33:00Z</dcterms:created>
  <dcterms:modified xsi:type="dcterms:W3CDTF">2023-02-25T05:38:18Z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BBCB34340DB54DF98E7D05D29AE136D3</vt:lpwstr>
  </property>
  <property fmtid="{D5CDD505-2E9C-101B-9397-08002B2CF9AE}" pid="7" name="KSOProductBuildVer">
    <vt:lpwstr>2052-11.1.0.13703</vt:lpwstr>
  </property>
</Properties>
</file>