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4" r:id="rId20"/>
    <p:sldId id="275" r:id="rId21"/>
    <p:sldId id="276" r:id="rId22"/>
    <p:sldId id="277" r:id="rId23"/>
    <p:sldId id="299" r:id="rId24"/>
  </p:sldIdLst>
  <p:sldSz cx="11880850" cy="684022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49580" indent="8255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898525" indent="15875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48105" indent="2413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797050" indent="3175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214" userDrawn="1">
          <p15:clr>
            <a:srgbClr val="A4A3A4"/>
          </p15:clr>
        </p15:guide>
        <p15:guide id="2" pos="28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0C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116" d="100"/>
          <a:sy n="116" d="100"/>
        </p:scale>
        <p:origin x="-450" y="-102"/>
      </p:cViewPr>
      <p:guideLst>
        <p:guide orient="horz" pos="2214"/>
        <p:guide pos="280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1064" y="2125001"/>
            <a:ext cx="10098723" cy="146628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82128" y="3876305"/>
            <a:ext cx="8316595" cy="1748137"/>
          </a:xfrm>
        </p:spPr>
        <p:txBody>
          <a:bodyPr/>
          <a:lstStyle>
            <a:lvl1pPr marL="0" indent="0" algn="ctr">
              <a:buNone/>
              <a:defRPr/>
            </a:lvl1pPr>
            <a:lvl2pPr marL="449580" indent="0" algn="ctr">
              <a:buNone/>
              <a:defRPr/>
            </a:lvl2pPr>
            <a:lvl3pPr marL="898525" indent="0" algn="ctr">
              <a:buNone/>
              <a:defRPr/>
            </a:lvl3pPr>
            <a:lvl4pPr marL="1348105" indent="0" algn="ctr">
              <a:buNone/>
              <a:defRPr/>
            </a:lvl4pPr>
            <a:lvl5pPr marL="1797050" indent="0" algn="ctr">
              <a:buNone/>
              <a:defRPr/>
            </a:lvl5pPr>
            <a:lvl6pPr marL="2246630" indent="0" algn="ctr">
              <a:buNone/>
              <a:defRPr/>
            </a:lvl6pPr>
            <a:lvl7pPr marL="2695575" indent="0" algn="ctr">
              <a:buNone/>
              <a:defRPr/>
            </a:lvl7pPr>
            <a:lvl8pPr marL="3145155" indent="0" algn="ctr">
              <a:buNone/>
              <a:defRPr/>
            </a:lvl8pPr>
            <a:lvl9pPr marL="35941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</p:spPr>
        <p:txBody>
          <a:bodyPr/>
          <a:lstStyle>
            <a:lvl1pPr>
              <a:buFontTx/>
              <a:buNone/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</p:spPr>
        <p:txBody>
          <a:bodyPr/>
          <a:lstStyle>
            <a:lvl1pPr algn="ctr">
              <a:buFontTx/>
              <a:buNone/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F94B88A0-1F76-4203-86CB-AB0DFB54D5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93725" y="1595438"/>
            <a:ext cx="10693400" cy="451485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</p:spPr>
        <p:txBody>
          <a:bodyPr/>
          <a:lstStyle>
            <a:lvl1pPr>
              <a:buFontTx/>
              <a:buNone/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</p:spPr>
        <p:txBody>
          <a:bodyPr/>
          <a:lstStyle>
            <a:lvl1pPr algn="ctr">
              <a:buFontTx/>
              <a:buNone/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219BAAB2-2006-4C90-BAC8-E539A67498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13616" y="273939"/>
            <a:ext cx="2673191" cy="5836626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94042" y="273939"/>
            <a:ext cx="7821560" cy="5836626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</p:spPr>
        <p:txBody>
          <a:bodyPr/>
          <a:lstStyle>
            <a:lvl1pPr>
              <a:buFontTx/>
              <a:buNone/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</p:spPr>
        <p:txBody>
          <a:bodyPr/>
          <a:lstStyle>
            <a:lvl1pPr algn="ctr">
              <a:buFontTx/>
              <a:buNone/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16342A20-D230-4840-8927-4C9950D708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816809" y="1118578"/>
            <a:ext cx="10247233" cy="5163619"/>
          </a:xfrm>
          <a:prstGeom prst="rect">
            <a:avLst/>
          </a:prstGeom>
        </p:spPr>
        <p:txBody>
          <a:bodyPr/>
          <a:lstStyle>
            <a:lvl1pPr>
              <a:defRPr sz="2400" b="0">
                <a:solidFill>
                  <a:schemeClr val="tx1"/>
                </a:solidFill>
              </a:defRPr>
            </a:lvl1pPr>
            <a:lvl2pPr marL="0" indent="0">
              <a:buNone/>
              <a:defRPr sz="1500" b="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5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817563" y="166688"/>
            <a:ext cx="10245725" cy="835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2" cy="3635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063006D-DA7D-4081-A400-A4B876F9CE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816809" y="1241434"/>
            <a:ext cx="4950354" cy="491980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5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099932" y="1241434"/>
            <a:ext cx="4964110" cy="491980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5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17563" y="166688"/>
            <a:ext cx="10245725" cy="835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2" cy="3635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BC9E52C-675A-4FAC-AA2A-A35E442C94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bg bwMode="auto">
      <p:bgPr>
        <a:solidFill>
          <a:srgbClr val="E5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817563" y="950913"/>
            <a:ext cx="10245725" cy="0"/>
          </a:xfrm>
          <a:prstGeom prst="line">
            <a:avLst/>
          </a:prstGeom>
          <a:ln>
            <a:solidFill>
              <a:srgbClr val="311A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817563" y="2271713"/>
            <a:ext cx="10245725" cy="0"/>
          </a:xfrm>
          <a:prstGeom prst="line">
            <a:avLst/>
          </a:prstGeom>
          <a:ln>
            <a:solidFill>
              <a:srgbClr val="311A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KSO_BC1"/>
          <p:cNvSpPr>
            <a:spLocks noGrp="1"/>
          </p:cNvSpPr>
          <p:nvPr>
            <p:ph type="pic" idx="1"/>
          </p:nvPr>
        </p:nvSpPr>
        <p:spPr>
          <a:xfrm>
            <a:off x="818563" y="2426601"/>
            <a:ext cx="10245479" cy="372047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1800"/>
            </a:lvl1pPr>
            <a:lvl2pPr marL="252730" indent="0">
              <a:buNone/>
              <a:defRPr sz="1500"/>
            </a:lvl2pPr>
            <a:lvl3pPr marL="505460" indent="0">
              <a:buNone/>
              <a:defRPr sz="1300"/>
            </a:lvl3pPr>
            <a:lvl4pPr marL="758190" indent="0">
              <a:buNone/>
              <a:defRPr sz="1100"/>
            </a:lvl4pPr>
            <a:lvl5pPr marL="1010920" indent="0">
              <a:buNone/>
              <a:defRPr sz="1100"/>
            </a:lvl5pPr>
            <a:lvl6pPr marL="1263650" indent="0">
              <a:buNone/>
              <a:defRPr sz="1100"/>
            </a:lvl6pPr>
            <a:lvl7pPr marL="1516380" indent="0">
              <a:buNone/>
              <a:defRPr sz="1100"/>
            </a:lvl7pPr>
            <a:lvl8pPr marL="1769110" indent="0">
              <a:buNone/>
              <a:defRPr sz="1100"/>
            </a:lvl8pPr>
            <a:lvl9pPr marL="2021840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单击图标添加图片</a:t>
            </a:r>
            <a:endParaRPr lang="en-US" altLang="en-US" noProof="1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16224" y="1037751"/>
            <a:ext cx="10248403" cy="116702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1800"/>
            </a:lvl1pPr>
            <a:lvl2pPr marL="252730" indent="0">
              <a:buNone/>
              <a:defRPr sz="800"/>
            </a:lvl2pPr>
            <a:lvl3pPr marL="505460" indent="0">
              <a:buNone/>
              <a:defRPr sz="700"/>
            </a:lvl3pPr>
            <a:lvl4pPr marL="758190" indent="0">
              <a:buNone/>
              <a:defRPr sz="600"/>
            </a:lvl4pPr>
            <a:lvl5pPr marL="1010920" indent="0">
              <a:buNone/>
              <a:defRPr sz="600"/>
            </a:lvl5pPr>
            <a:lvl6pPr marL="1263650" indent="0">
              <a:buNone/>
              <a:defRPr sz="600"/>
            </a:lvl6pPr>
            <a:lvl7pPr marL="1516380" indent="0">
              <a:buNone/>
              <a:defRPr sz="600"/>
            </a:lvl7pPr>
            <a:lvl8pPr marL="1769110" indent="0">
              <a:buNone/>
              <a:defRPr sz="600"/>
            </a:lvl8pPr>
            <a:lvl9pPr marL="2021840" indent="0">
              <a:buNone/>
              <a:defRPr sz="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816809" y="165633"/>
            <a:ext cx="10247236" cy="71788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2" cy="3635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197E807-0125-480D-B107-38AD3BBD25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16808" y="264438"/>
            <a:ext cx="10247234" cy="598072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252730" indent="-252730">
              <a:spcAft>
                <a:spcPts val="0"/>
              </a:spcAft>
              <a:buClrTx/>
              <a:buFont typeface="Arial" panose="020B0604020202020204" pitchFamily="34" charset="0"/>
              <a:buChar char="•"/>
              <a:defRPr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5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>
          <a:xfrm>
            <a:off x="817563" y="6361113"/>
            <a:ext cx="2671762" cy="3635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>
          <a:xfrm>
            <a:off x="3935413" y="6361113"/>
            <a:ext cx="4010025" cy="3635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>
          <a:xfrm>
            <a:off x="8391525" y="6361113"/>
            <a:ext cx="2671763" cy="3635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6DB6D53-2FCA-47AA-8E27-CB710EEBF0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3725" y="1595438"/>
            <a:ext cx="10693400" cy="451485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</p:spPr>
        <p:txBody>
          <a:bodyPr/>
          <a:lstStyle>
            <a:lvl1pPr>
              <a:buFontTx/>
              <a:buNone/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</p:spPr>
        <p:txBody>
          <a:bodyPr/>
          <a:lstStyle>
            <a:lvl1pPr algn="ctr">
              <a:buFontTx/>
              <a:buNone/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1597833F-FA61-4FAB-9042-5C63D1DA61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8505" y="4395679"/>
            <a:ext cx="10098723" cy="1358607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8505" y="2899312"/>
            <a:ext cx="10098723" cy="14963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49580" indent="0">
              <a:buNone/>
              <a:defRPr sz="1800"/>
            </a:lvl2pPr>
            <a:lvl3pPr marL="898525" indent="0">
              <a:buNone/>
              <a:defRPr sz="1600"/>
            </a:lvl3pPr>
            <a:lvl4pPr marL="1348105" indent="0">
              <a:buNone/>
              <a:defRPr sz="1400"/>
            </a:lvl4pPr>
            <a:lvl5pPr marL="1797050" indent="0">
              <a:buNone/>
              <a:defRPr sz="1400"/>
            </a:lvl5pPr>
            <a:lvl6pPr marL="2246630" indent="0">
              <a:buNone/>
              <a:defRPr sz="1400"/>
            </a:lvl6pPr>
            <a:lvl7pPr marL="2695575" indent="0">
              <a:buNone/>
              <a:defRPr sz="1400"/>
            </a:lvl7pPr>
            <a:lvl8pPr marL="3145155" indent="0">
              <a:buNone/>
              <a:defRPr sz="1400"/>
            </a:lvl8pPr>
            <a:lvl9pPr marL="35941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</p:spPr>
        <p:txBody>
          <a:bodyPr/>
          <a:lstStyle>
            <a:lvl1pPr>
              <a:buFontTx/>
              <a:buNone/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</p:spPr>
        <p:txBody>
          <a:bodyPr/>
          <a:lstStyle>
            <a:lvl1pPr algn="ctr">
              <a:buFontTx/>
              <a:buNone/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BABF46E-6804-423B-A696-A2AE12D9E0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94043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39432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</p:spPr>
        <p:txBody>
          <a:bodyPr/>
          <a:lstStyle>
            <a:lvl1pPr>
              <a:buFontTx/>
              <a:buNone/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</p:spPr>
        <p:txBody>
          <a:bodyPr/>
          <a:lstStyle>
            <a:lvl1pPr algn="ctr">
              <a:buFontTx/>
              <a:buNone/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51EFDD1F-FA66-4566-9CCA-0366BCD4D8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94043" y="1531204"/>
            <a:ext cx="5249438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49580" indent="0">
              <a:buNone/>
              <a:defRPr sz="2000" b="1"/>
            </a:lvl2pPr>
            <a:lvl3pPr marL="898525" indent="0">
              <a:buNone/>
              <a:defRPr sz="1800" b="1"/>
            </a:lvl3pPr>
            <a:lvl4pPr marL="1348105" indent="0">
              <a:buNone/>
              <a:defRPr sz="1600" b="1"/>
            </a:lvl4pPr>
            <a:lvl5pPr marL="1797050" indent="0">
              <a:buNone/>
              <a:defRPr sz="1600" b="1"/>
            </a:lvl5pPr>
            <a:lvl6pPr marL="2246630" indent="0">
              <a:buNone/>
              <a:defRPr sz="1600" b="1"/>
            </a:lvl6pPr>
            <a:lvl7pPr marL="2695575" indent="0">
              <a:buNone/>
              <a:defRPr sz="1600" b="1"/>
            </a:lvl7pPr>
            <a:lvl8pPr marL="3145155" indent="0">
              <a:buNone/>
              <a:defRPr sz="1600" b="1"/>
            </a:lvl8pPr>
            <a:lvl9pPr marL="35941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4043" y="2169337"/>
            <a:ext cx="5249438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35308" y="1531204"/>
            <a:ext cx="5251500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49580" indent="0">
              <a:buNone/>
              <a:defRPr sz="2000" b="1"/>
            </a:lvl2pPr>
            <a:lvl3pPr marL="898525" indent="0">
              <a:buNone/>
              <a:defRPr sz="1800" b="1"/>
            </a:lvl3pPr>
            <a:lvl4pPr marL="1348105" indent="0">
              <a:buNone/>
              <a:defRPr sz="1600" b="1"/>
            </a:lvl4pPr>
            <a:lvl5pPr marL="1797050" indent="0">
              <a:buNone/>
              <a:defRPr sz="1600" b="1"/>
            </a:lvl5pPr>
            <a:lvl6pPr marL="2246630" indent="0">
              <a:buNone/>
              <a:defRPr sz="1600" b="1"/>
            </a:lvl6pPr>
            <a:lvl7pPr marL="2695575" indent="0">
              <a:buNone/>
              <a:defRPr sz="1600" b="1"/>
            </a:lvl7pPr>
            <a:lvl8pPr marL="3145155" indent="0">
              <a:buNone/>
              <a:defRPr sz="1600" b="1"/>
            </a:lvl8pPr>
            <a:lvl9pPr marL="35941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35308" y="2169337"/>
            <a:ext cx="5251500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</p:spPr>
        <p:txBody>
          <a:bodyPr/>
          <a:lstStyle>
            <a:lvl1pPr>
              <a:buFontTx/>
              <a:buNone/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</p:spPr>
        <p:txBody>
          <a:bodyPr/>
          <a:lstStyle>
            <a:lvl1pPr algn="ctr">
              <a:buFontTx/>
              <a:buNone/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1FBCD902-D10C-436A-8270-E3A5D795CB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</p:spPr>
        <p:txBody>
          <a:bodyPr/>
          <a:lstStyle>
            <a:lvl1pPr>
              <a:buFontTx/>
              <a:buNone/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</p:spPr>
        <p:txBody>
          <a:bodyPr/>
          <a:lstStyle>
            <a:lvl1pPr algn="ctr">
              <a:buFontTx/>
              <a:buNone/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D88ADA6E-116B-4B46-BF62-5F68097CD2D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</p:spPr>
        <p:txBody>
          <a:bodyPr/>
          <a:lstStyle>
            <a:lvl1pPr>
              <a:buFontTx/>
              <a:buNone/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</p:spPr>
        <p:txBody>
          <a:bodyPr/>
          <a:lstStyle>
            <a:lvl1pPr algn="ctr">
              <a:buFontTx/>
              <a:buNone/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12038400-450E-4650-9854-2382ACF9C4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4042" y="272355"/>
            <a:ext cx="3908718" cy="115909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45083" y="272355"/>
            <a:ext cx="6641725" cy="5838210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94042" y="1431446"/>
            <a:ext cx="3908718" cy="4679119"/>
          </a:xfrm>
        </p:spPr>
        <p:txBody>
          <a:bodyPr/>
          <a:lstStyle>
            <a:lvl1pPr marL="0" indent="0">
              <a:buNone/>
              <a:defRPr sz="1400"/>
            </a:lvl1pPr>
            <a:lvl2pPr marL="449580" indent="0">
              <a:buNone/>
              <a:defRPr sz="1200"/>
            </a:lvl2pPr>
            <a:lvl3pPr marL="898525" indent="0">
              <a:buNone/>
              <a:defRPr sz="1000"/>
            </a:lvl3pPr>
            <a:lvl4pPr marL="1348105" indent="0">
              <a:buNone/>
              <a:defRPr sz="900"/>
            </a:lvl4pPr>
            <a:lvl5pPr marL="1797050" indent="0">
              <a:buNone/>
              <a:defRPr sz="900"/>
            </a:lvl5pPr>
            <a:lvl6pPr marL="2246630" indent="0">
              <a:buNone/>
              <a:defRPr sz="900"/>
            </a:lvl6pPr>
            <a:lvl7pPr marL="2695575" indent="0">
              <a:buNone/>
              <a:defRPr sz="900"/>
            </a:lvl7pPr>
            <a:lvl8pPr marL="3145155" indent="0">
              <a:buNone/>
              <a:defRPr sz="900"/>
            </a:lvl8pPr>
            <a:lvl9pPr marL="35941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</p:spPr>
        <p:txBody>
          <a:bodyPr/>
          <a:lstStyle>
            <a:lvl1pPr>
              <a:buFontTx/>
              <a:buNone/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</p:spPr>
        <p:txBody>
          <a:bodyPr/>
          <a:lstStyle>
            <a:lvl1pPr algn="ctr">
              <a:buFontTx/>
              <a:buNone/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514A524F-E12F-4BAC-A860-5BFC4989E9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28729" y="4788377"/>
            <a:ext cx="7128510" cy="56529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28729" y="611215"/>
            <a:ext cx="7128510" cy="4104323"/>
          </a:xfrm>
        </p:spPr>
        <p:txBody>
          <a:bodyPr vert="horz" wrap="square" lIns="89858" tIns="44929" rIns="89858" bIns="44929" numCol="1" anchor="t" anchorCtr="0" compatLnSpc="1"/>
          <a:lstStyle>
            <a:lvl1pPr marL="0" indent="0">
              <a:buNone/>
              <a:defRPr sz="3100"/>
            </a:lvl1pPr>
            <a:lvl2pPr marL="449580" indent="0">
              <a:buNone/>
              <a:defRPr sz="2800"/>
            </a:lvl2pPr>
            <a:lvl3pPr marL="898525" indent="0">
              <a:buNone/>
              <a:defRPr sz="2400"/>
            </a:lvl3pPr>
            <a:lvl4pPr marL="1348105" indent="0">
              <a:buNone/>
              <a:defRPr sz="2000"/>
            </a:lvl4pPr>
            <a:lvl5pPr marL="1797050" indent="0">
              <a:buNone/>
              <a:defRPr sz="2000"/>
            </a:lvl5pPr>
            <a:lvl6pPr marL="2246630" indent="0">
              <a:buNone/>
              <a:defRPr sz="2000"/>
            </a:lvl6pPr>
            <a:lvl7pPr marL="2695575" indent="0">
              <a:buNone/>
              <a:defRPr sz="2000"/>
            </a:lvl7pPr>
            <a:lvl8pPr marL="3145155" indent="0">
              <a:buNone/>
              <a:defRPr sz="2000"/>
            </a:lvl8pPr>
            <a:lvl9pPr marL="35941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28729" y="5353671"/>
            <a:ext cx="7128510" cy="802813"/>
          </a:xfrm>
        </p:spPr>
        <p:txBody>
          <a:bodyPr/>
          <a:lstStyle>
            <a:lvl1pPr marL="0" indent="0">
              <a:buNone/>
              <a:defRPr sz="1400"/>
            </a:lvl1pPr>
            <a:lvl2pPr marL="449580" indent="0">
              <a:buNone/>
              <a:defRPr sz="1200"/>
            </a:lvl2pPr>
            <a:lvl3pPr marL="898525" indent="0">
              <a:buNone/>
              <a:defRPr sz="1000"/>
            </a:lvl3pPr>
            <a:lvl4pPr marL="1348105" indent="0">
              <a:buNone/>
              <a:defRPr sz="900"/>
            </a:lvl4pPr>
            <a:lvl5pPr marL="1797050" indent="0">
              <a:buNone/>
              <a:defRPr sz="900"/>
            </a:lvl5pPr>
            <a:lvl6pPr marL="2246630" indent="0">
              <a:buNone/>
              <a:defRPr sz="900"/>
            </a:lvl6pPr>
            <a:lvl7pPr marL="2695575" indent="0">
              <a:buNone/>
              <a:defRPr sz="900"/>
            </a:lvl7pPr>
            <a:lvl8pPr marL="3145155" indent="0">
              <a:buNone/>
              <a:defRPr sz="900"/>
            </a:lvl8pPr>
            <a:lvl9pPr marL="35941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</p:spPr>
        <p:txBody>
          <a:bodyPr/>
          <a:lstStyle>
            <a:lvl1pPr>
              <a:buFontTx/>
              <a:buNone/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</p:spPr>
        <p:txBody>
          <a:bodyPr/>
          <a:lstStyle>
            <a:lvl1pPr algn="ctr">
              <a:buFontTx/>
              <a:buNone/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737A80BE-86CB-409A-A5AC-BCE8FEF070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2.jpeg"/><Relationship Id="rId16" Type="http://schemas.openxmlformats.org/officeDocument/2006/relationships/image" Target="../media/image1.jpe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图片1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>
    <p:push dir="u"/>
  </p:transition>
  <p:txStyles>
    <p:titleStyle>
      <a:lvl1pPr algn="ctr" rtl="0" fontAlgn="base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49580" algn="ctr" rtl="0" fontAlgn="base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898525" algn="ctr" rtl="0" fontAlgn="base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48105" algn="ctr" rtl="0" fontAlgn="base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797050" algn="ctr" rtl="0" fontAlgn="base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36550" indent="-336550" algn="l" rtl="0" fontAlgn="base">
        <a:spcBef>
          <a:spcPct val="20000"/>
        </a:spcBef>
        <a:spcAft>
          <a:spcPct val="0"/>
        </a:spcAft>
        <a:buChar char="•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81305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23950" indent="-225425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571625" indent="-224155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22475" indent="-225425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470785" indent="-22479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20365" indent="-22479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369945" indent="-22479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18890" indent="-22479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zh-CN"/>
      </a:defPPr>
      <a:lvl1pPr marL="0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49580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98525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48105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97050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6630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95575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45155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94100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ChangeArrowheads="1"/>
          </p:cNvSpPr>
          <p:nvPr/>
        </p:nvSpPr>
        <p:spPr bwMode="auto">
          <a:xfrm>
            <a:off x="0" y="1824038"/>
            <a:ext cx="11880850" cy="21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60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Unit 1  My day</a:t>
            </a:r>
            <a:endParaRPr lang="en-US" altLang="zh-CN" sz="60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endParaRPr lang="en-US" altLang="zh-CN" sz="48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182563"/>
            <a:ext cx="10691813" cy="89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ctr" anchorCtr="0" compatLnSpc="1"/>
          <a:lstStyle/>
          <a:p>
            <a:pPr algn="l"/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 Let’s play.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炸弹游戏。</a:t>
            </a:r>
            <a:endParaRPr lang="zh-CN" altLang="en-US" sz="3200" dirty="0" smtClean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26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742950" y="1017588"/>
            <a:ext cx="10691813" cy="451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t" anchorCtr="0" compatLnSpc="1"/>
          <a:lstStyle/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游戏规则：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看课件上的短语，大家快速齐读，当某一短语与一个炸弹一起出现的时候同学们要趴在桌子上，不读短语躲避炸弹，躲避及时者获胜。</a:t>
            </a:r>
            <a:endParaRPr lang="zh-CN" altLang="en-US" sz="3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endParaRPr lang="en-US" altLang="zh-CN" sz="3200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go to bed</a:t>
            </a:r>
            <a:endParaRPr lang="en-US" altLang="zh-CN" sz="3200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eat lunch</a:t>
            </a:r>
            <a:endParaRPr lang="zh-CN" altLang="en-US" sz="3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500547" y="3525105"/>
            <a:ext cx="572853" cy="659985"/>
          </a:xfrm>
          <a:prstGeom prst="ellipse">
            <a:avLst/>
          </a:prstGeom>
        </p:spPr>
      </p:pic>
      <p:sp>
        <p:nvSpPr>
          <p:cNvPr id="26628" name="文本框 3"/>
          <p:cNvSpPr txBox="1">
            <a:spLocks noChangeArrowheads="1"/>
          </p:cNvSpPr>
          <p:nvPr/>
        </p:nvSpPr>
        <p:spPr bwMode="auto">
          <a:xfrm>
            <a:off x="742950" y="2986088"/>
            <a:ext cx="233045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858" tIns="44929" rIns="89858" bIns="4492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542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114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686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258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get up</a:t>
            </a:r>
            <a:endParaRPr lang="zh-CN" altLang="en-US" sz="3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 noChangeArrowheads="1"/>
          </p:cNvSpPr>
          <p:nvPr>
            <p:ph type="title"/>
          </p:nvPr>
        </p:nvSpPr>
        <p:spPr bwMode="auto">
          <a:xfrm>
            <a:off x="238125" y="242888"/>
            <a:ext cx="10693400" cy="79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ctr" anchorCtr="0" compatLnSpc="1"/>
          <a:lstStyle/>
          <a:p>
            <a:pPr algn="l"/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(3) Let’s say.</a:t>
            </a:r>
            <a:endParaRPr lang="zh-CN" altLang="en-US" sz="4400" b="1" dirty="0" smtClean="0">
              <a:ea typeface="宋体" panose="02010600030101010101" pitchFamily="2" charset="-122"/>
            </a:endParaRPr>
          </a:p>
        </p:txBody>
      </p:sp>
      <p:sp>
        <p:nvSpPr>
          <p:cNvPr id="27650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238125" y="874713"/>
            <a:ext cx="5688013" cy="451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t" anchorCtr="0" compatLnSpc="1"/>
          <a:lstStyle/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ea typeface="宋体" panose="02010600030101010101" pitchFamily="2" charset="-122"/>
              </a:rPr>
              <a:t>规则：</a:t>
            </a:r>
            <a:r>
              <a:rPr lang="zh-CN" altLang="en-US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大家</a:t>
            </a:r>
            <a:r>
              <a:rPr lang="zh-CN" altLang="en-US" sz="3200" dirty="0" smtClean="0">
                <a:ea typeface="宋体" panose="02010600030101010101" pitchFamily="2" charset="-122"/>
              </a:rPr>
              <a:t>转动转盘，内圈是动词短语，外圈是时间，根据指针所指关键词造句。</a:t>
            </a:r>
            <a:endParaRPr lang="zh-CN" altLang="en-US" sz="3200" dirty="0" smtClean="0">
              <a:ea typeface="宋体" panose="02010600030101010101" pitchFamily="2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Eg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get up   seven</a:t>
            </a: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I usually get up at seven.</a:t>
            </a: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Group 2"/>
          <p:cNvGrpSpPr/>
          <p:nvPr/>
        </p:nvGrpSpPr>
        <p:grpSpPr bwMode="auto">
          <a:xfrm>
            <a:off x="5757863" y="720725"/>
            <a:ext cx="5472112" cy="5189538"/>
            <a:chOff x="-24" y="0"/>
            <a:chExt cx="3493" cy="3493"/>
          </a:xfrm>
        </p:grpSpPr>
        <p:sp>
          <p:nvSpPr>
            <p:cNvPr id="27652" name="Oval 3" descr="1152x864"/>
            <p:cNvSpPr>
              <a:spLocks noChangeArrowheads="1"/>
            </p:cNvSpPr>
            <p:nvPr/>
          </p:nvSpPr>
          <p:spPr bwMode="auto">
            <a:xfrm>
              <a:off x="-24" y="0"/>
              <a:ext cx="3493" cy="3493"/>
            </a:xfrm>
            <a:prstGeom prst="ellipse">
              <a:avLst/>
            </a:prstGeom>
            <a:blipFill dpi="0" rotWithShape="1">
              <a:blip r:embed="rId1" cstate="email"/>
              <a:srcRect/>
              <a:stretch>
                <a:fillRect/>
              </a:stretch>
            </a:blipFill>
            <a:ln w="127000">
              <a:solidFill>
                <a:srgbClr val="33CC33"/>
              </a:solidFill>
              <a:round/>
            </a:ln>
          </p:spPr>
          <p:txBody>
            <a:bodyPr wrap="none" anchor="ctr"/>
            <a:lstStyle/>
            <a:p>
              <a:endParaRPr lang="zh-CN" altLang="en-US" sz="31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53" name="Line 4"/>
            <p:cNvSpPr>
              <a:spLocks noChangeShapeType="1"/>
            </p:cNvSpPr>
            <p:nvPr/>
          </p:nvSpPr>
          <p:spPr bwMode="auto">
            <a:xfrm flipH="1">
              <a:off x="1089" y="182"/>
              <a:ext cx="1315" cy="3129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4" name="Line 5"/>
            <p:cNvSpPr>
              <a:spLocks noChangeShapeType="1"/>
            </p:cNvSpPr>
            <p:nvPr/>
          </p:nvSpPr>
          <p:spPr bwMode="auto">
            <a:xfrm>
              <a:off x="182" y="1089"/>
              <a:ext cx="3130" cy="1315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5" name="Line 6"/>
            <p:cNvSpPr>
              <a:spLocks noChangeShapeType="1"/>
            </p:cNvSpPr>
            <p:nvPr/>
          </p:nvSpPr>
          <p:spPr bwMode="auto">
            <a:xfrm flipV="1">
              <a:off x="158" y="1089"/>
              <a:ext cx="3130" cy="127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6" name="Line 7"/>
            <p:cNvSpPr>
              <a:spLocks noChangeShapeType="1"/>
            </p:cNvSpPr>
            <p:nvPr/>
          </p:nvSpPr>
          <p:spPr bwMode="auto">
            <a:xfrm>
              <a:off x="1089" y="182"/>
              <a:ext cx="1315" cy="3129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7" name="Text Box 8"/>
            <p:cNvSpPr txBox="1">
              <a:spLocks noChangeArrowheads="1"/>
            </p:cNvSpPr>
            <p:nvPr/>
          </p:nvSpPr>
          <p:spPr bwMode="auto">
            <a:xfrm rot="-4840447">
              <a:off x="-142" y="1429"/>
              <a:ext cx="1243" cy="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2542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7114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1686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6258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9:00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do morning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 exercises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7658" name="Text Box 9"/>
            <p:cNvSpPr txBox="1">
              <a:spLocks noChangeArrowheads="1"/>
            </p:cNvSpPr>
            <p:nvPr/>
          </p:nvSpPr>
          <p:spPr bwMode="auto">
            <a:xfrm>
              <a:off x="1403" y="182"/>
              <a:ext cx="756" cy="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2542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7114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1686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6258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宋体" panose="02010600030101010101" pitchFamily="2" charset="-122"/>
                </a:rPr>
                <a:t>7:00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get up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7659" name="Text Box 10"/>
            <p:cNvSpPr txBox="1">
              <a:spLocks noChangeArrowheads="1"/>
            </p:cNvSpPr>
            <p:nvPr/>
          </p:nvSpPr>
          <p:spPr bwMode="auto">
            <a:xfrm rot="-2734405">
              <a:off x="226" y="528"/>
              <a:ext cx="1112" cy="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2542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7114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1686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6258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8:00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eat breakfast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7660" name="Text Box 11"/>
            <p:cNvSpPr txBox="1">
              <a:spLocks noChangeArrowheads="1"/>
            </p:cNvSpPr>
            <p:nvPr/>
          </p:nvSpPr>
          <p:spPr bwMode="auto">
            <a:xfrm rot="2851023">
              <a:off x="2172" y="614"/>
              <a:ext cx="906" cy="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2542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7114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1686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6258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12:00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eat lunch 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7661" name="Text Box 12"/>
            <p:cNvSpPr txBox="1">
              <a:spLocks noChangeArrowheads="1"/>
            </p:cNvSpPr>
            <p:nvPr/>
          </p:nvSpPr>
          <p:spPr bwMode="auto">
            <a:xfrm rot="-7849864">
              <a:off x="117" y="2531"/>
              <a:ext cx="1298" cy="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2542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7114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1686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6258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10:00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have PE class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7662" name="Text Box 13"/>
            <p:cNvSpPr txBox="1">
              <a:spLocks noChangeArrowheads="1"/>
            </p:cNvSpPr>
            <p:nvPr/>
          </p:nvSpPr>
          <p:spPr bwMode="auto">
            <a:xfrm rot="10800000">
              <a:off x="1233" y="2843"/>
              <a:ext cx="1043" cy="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2542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7114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1686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6258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16:00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play sports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7663" name="Text Box 14"/>
            <p:cNvSpPr txBox="1">
              <a:spLocks noChangeArrowheads="1"/>
            </p:cNvSpPr>
            <p:nvPr/>
          </p:nvSpPr>
          <p:spPr bwMode="auto">
            <a:xfrm rot="5166810">
              <a:off x="2578" y="1524"/>
              <a:ext cx="1047" cy="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2542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7114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1686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6258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宋体" panose="02010600030101010101" pitchFamily="2" charset="-122"/>
                </a:rPr>
                <a:t>18:00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eat dinner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7664" name="Text Box 15"/>
            <p:cNvSpPr txBox="1">
              <a:spLocks noChangeArrowheads="1"/>
            </p:cNvSpPr>
            <p:nvPr/>
          </p:nvSpPr>
          <p:spPr bwMode="auto">
            <a:xfrm rot="8254069">
              <a:off x="2246" y="2411"/>
              <a:ext cx="889" cy="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2542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7114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1686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6258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宋体" panose="02010600030101010101" pitchFamily="2" charset="-122"/>
                </a:rPr>
                <a:t>21:00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go to bed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7665" name="AutoShape 16"/>
          <p:cNvSpPr>
            <a:spLocks noChangeArrowheads="1"/>
          </p:cNvSpPr>
          <p:nvPr/>
        </p:nvSpPr>
        <p:spPr bwMode="auto">
          <a:xfrm rot="-120670">
            <a:off x="8505825" y="3076575"/>
            <a:ext cx="1262063" cy="363538"/>
          </a:xfrm>
          <a:prstGeom prst="rightArrow">
            <a:avLst>
              <a:gd name="adj1" fmla="val 50000"/>
              <a:gd name="adj2" fmla="val 88140"/>
            </a:avLst>
          </a:prstGeom>
          <a:solidFill>
            <a:srgbClr val="FFFF05"/>
          </a:solidFill>
          <a:ln w="9525">
            <a:solidFill>
              <a:schemeClr val="tx1"/>
            </a:solidFill>
            <a:miter lim="800000"/>
          </a:ln>
        </p:spPr>
        <p:txBody>
          <a:bodyPr wrap="none" lIns="89858" tIns="44929" rIns="89858" bIns="44929" anchor="ctr"/>
          <a:lstStyle/>
          <a:p>
            <a:endParaRPr lang="zh-CN" altLang="en-US" sz="3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1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100000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500000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9700000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300000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7800000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165100"/>
            <a:ext cx="10693400" cy="81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ctr" anchorCtr="0" compatLnSpc="1"/>
          <a:lstStyle/>
          <a:p>
            <a:pPr algn="l"/>
            <a:r>
              <a:rPr lang="en-US" altLang="zh-CN" sz="3200" b="1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(4) Let’s act.</a:t>
            </a:r>
            <a:endParaRPr lang="zh-CN" altLang="en-US" sz="3200" b="1" smtClean="0">
              <a:ea typeface="宋体" panose="02010600030101010101" pitchFamily="2" charset="-122"/>
            </a:endParaRPr>
          </a:p>
        </p:txBody>
      </p:sp>
      <p:sp>
        <p:nvSpPr>
          <p:cNvPr id="28674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280988" y="989013"/>
            <a:ext cx="10693400" cy="585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t" anchorCtr="0" compatLnSpc="1"/>
          <a:lstStyle/>
          <a:p>
            <a:pPr marL="0" indent="0">
              <a:buFontTx/>
              <a:buNone/>
            </a:pPr>
            <a:r>
              <a:rPr lang="zh-CN" altLang="en-US" sz="3200" b="1" dirty="0" smtClean="0">
                <a:ea typeface="宋体" panose="02010600030101010101" pitchFamily="2" charset="-122"/>
              </a:rPr>
              <a:t>规则</a:t>
            </a:r>
            <a:r>
              <a:rPr lang="en-US" altLang="zh-CN" sz="3200" b="1" dirty="0" smtClean="0">
                <a:ea typeface="宋体" panose="02010600030101010101" pitchFamily="2" charset="-122"/>
              </a:rPr>
              <a:t>:</a:t>
            </a:r>
            <a:r>
              <a:rPr lang="zh-CN" altLang="en-US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大家</a:t>
            </a:r>
            <a:r>
              <a:rPr lang="zh-CN" altLang="en-US" sz="3200" dirty="0" smtClean="0">
                <a:ea typeface="宋体" panose="02010600030101010101" pitchFamily="2" charset="-122"/>
              </a:rPr>
              <a:t>两人一组，根据转盘所</a:t>
            </a:r>
            <a:endParaRPr lang="zh-CN" altLang="en-US" sz="3200" dirty="0" smtClean="0">
              <a:ea typeface="宋体" panose="02010600030101010101" pitchFamily="2" charset="-122"/>
            </a:endParaRPr>
          </a:p>
          <a:p>
            <a:pPr marL="0" indent="0">
              <a:buFontTx/>
              <a:buNone/>
            </a:pPr>
            <a:r>
              <a:rPr lang="zh-CN" altLang="en-US" sz="3200" dirty="0" smtClean="0">
                <a:ea typeface="宋体" panose="02010600030101010101" pitchFamily="2" charset="-122"/>
              </a:rPr>
              <a:t>给关键词，进行对话表演。</a:t>
            </a:r>
            <a:endParaRPr lang="zh-CN" altLang="en-US" sz="3200" dirty="0" smtClean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Eg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 </a:t>
            </a: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do morning exercises     seven</a:t>
            </a: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S1: Hello! Nice to meet you!</a:t>
            </a: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S2: Nice to meet you, too.</a:t>
            </a: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S1: When do you do morning exercises?</a:t>
            </a: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S2: I usually do morning exercises at seven a.m.</a:t>
            </a: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Group 2"/>
          <p:cNvGrpSpPr/>
          <p:nvPr/>
        </p:nvGrpSpPr>
        <p:grpSpPr bwMode="auto">
          <a:xfrm>
            <a:off x="6264275" y="147638"/>
            <a:ext cx="5472113" cy="5189537"/>
            <a:chOff x="-24" y="0"/>
            <a:chExt cx="3493" cy="3493"/>
          </a:xfrm>
        </p:grpSpPr>
        <p:sp>
          <p:nvSpPr>
            <p:cNvPr id="28676" name="Oval 3" descr="1152x864"/>
            <p:cNvSpPr>
              <a:spLocks noChangeArrowheads="1"/>
            </p:cNvSpPr>
            <p:nvPr/>
          </p:nvSpPr>
          <p:spPr bwMode="auto">
            <a:xfrm>
              <a:off x="-24" y="0"/>
              <a:ext cx="3493" cy="3493"/>
            </a:xfrm>
            <a:prstGeom prst="ellipse">
              <a:avLst/>
            </a:prstGeom>
            <a:blipFill dpi="0" rotWithShape="1">
              <a:blip r:embed="rId1" cstate="email"/>
              <a:srcRect/>
              <a:stretch>
                <a:fillRect/>
              </a:stretch>
            </a:blipFill>
            <a:ln w="127000">
              <a:solidFill>
                <a:srgbClr val="33CC33"/>
              </a:solidFill>
              <a:round/>
            </a:ln>
          </p:spPr>
          <p:txBody>
            <a:bodyPr wrap="none" anchor="ctr"/>
            <a:lstStyle/>
            <a:p>
              <a:endParaRPr lang="zh-CN" altLang="en-US" sz="31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8677" name="Line 4"/>
            <p:cNvSpPr>
              <a:spLocks noChangeShapeType="1"/>
            </p:cNvSpPr>
            <p:nvPr/>
          </p:nvSpPr>
          <p:spPr bwMode="auto">
            <a:xfrm flipH="1">
              <a:off x="1089" y="182"/>
              <a:ext cx="1315" cy="3129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78" name="Line 5"/>
            <p:cNvSpPr>
              <a:spLocks noChangeShapeType="1"/>
            </p:cNvSpPr>
            <p:nvPr/>
          </p:nvSpPr>
          <p:spPr bwMode="auto">
            <a:xfrm>
              <a:off x="182" y="1089"/>
              <a:ext cx="3130" cy="1315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79" name="Line 6"/>
            <p:cNvSpPr>
              <a:spLocks noChangeShapeType="1"/>
            </p:cNvSpPr>
            <p:nvPr/>
          </p:nvSpPr>
          <p:spPr bwMode="auto">
            <a:xfrm flipV="1">
              <a:off x="158" y="1089"/>
              <a:ext cx="3130" cy="127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0" name="Line 7"/>
            <p:cNvSpPr>
              <a:spLocks noChangeShapeType="1"/>
            </p:cNvSpPr>
            <p:nvPr/>
          </p:nvSpPr>
          <p:spPr bwMode="auto">
            <a:xfrm>
              <a:off x="1089" y="182"/>
              <a:ext cx="1315" cy="3129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1" name="Text Box 8"/>
            <p:cNvSpPr txBox="1">
              <a:spLocks noChangeArrowheads="1"/>
            </p:cNvSpPr>
            <p:nvPr/>
          </p:nvSpPr>
          <p:spPr bwMode="auto">
            <a:xfrm rot="-4840447">
              <a:off x="-142" y="1429"/>
              <a:ext cx="1243" cy="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2542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7114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1686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6258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9:00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do morning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 exercises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8682" name="Text Box 9"/>
            <p:cNvSpPr txBox="1">
              <a:spLocks noChangeArrowheads="1"/>
            </p:cNvSpPr>
            <p:nvPr/>
          </p:nvSpPr>
          <p:spPr bwMode="auto">
            <a:xfrm>
              <a:off x="1403" y="182"/>
              <a:ext cx="756" cy="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2542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7114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1686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6258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宋体" panose="02010600030101010101" pitchFamily="2" charset="-122"/>
                </a:rPr>
                <a:t>7:00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get up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8683" name="Text Box 10"/>
            <p:cNvSpPr txBox="1">
              <a:spLocks noChangeArrowheads="1"/>
            </p:cNvSpPr>
            <p:nvPr/>
          </p:nvSpPr>
          <p:spPr bwMode="auto">
            <a:xfrm rot="-2734405">
              <a:off x="226" y="528"/>
              <a:ext cx="1112" cy="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2542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7114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1686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6258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8:00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eat breakfast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8684" name="Text Box 11"/>
            <p:cNvSpPr txBox="1">
              <a:spLocks noChangeArrowheads="1"/>
            </p:cNvSpPr>
            <p:nvPr/>
          </p:nvSpPr>
          <p:spPr bwMode="auto">
            <a:xfrm rot="2851023">
              <a:off x="2172" y="614"/>
              <a:ext cx="906" cy="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2542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7114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1686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6258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12:00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eat lunch 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8685" name="Text Box 12"/>
            <p:cNvSpPr txBox="1">
              <a:spLocks noChangeArrowheads="1"/>
            </p:cNvSpPr>
            <p:nvPr/>
          </p:nvSpPr>
          <p:spPr bwMode="auto">
            <a:xfrm rot="-7849864">
              <a:off x="117" y="2531"/>
              <a:ext cx="1298" cy="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2542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7114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1686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6258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10:00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have PE class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8686" name="Text Box 13"/>
            <p:cNvSpPr txBox="1">
              <a:spLocks noChangeArrowheads="1"/>
            </p:cNvSpPr>
            <p:nvPr/>
          </p:nvSpPr>
          <p:spPr bwMode="auto">
            <a:xfrm rot="10800000">
              <a:off x="1233" y="2843"/>
              <a:ext cx="1043" cy="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2542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7114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1686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6258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16:00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play sports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8687" name="Text Box 14"/>
            <p:cNvSpPr txBox="1">
              <a:spLocks noChangeArrowheads="1"/>
            </p:cNvSpPr>
            <p:nvPr/>
          </p:nvSpPr>
          <p:spPr bwMode="auto">
            <a:xfrm rot="5166810">
              <a:off x="2578" y="1524"/>
              <a:ext cx="1047" cy="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2542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7114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1686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6258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宋体" panose="02010600030101010101" pitchFamily="2" charset="-122"/>
                </a:rPr>
                <a:t>18:00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eat dinner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8688" name="Text Box 15"/>
            <p:cNvSpPr txBox="1">
              <a:spLocks noChangeArrowheads="1"/>
            </p:cNvSpPr>
            <p:nvPr/>
          </p:nvSpPr>
          <p:spPr bwMode="auto">
            <a:xfrm rot="8254069">
              <a:off x="2246" y="2411"/>
              <a:ext cx="889" cy="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2542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7114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1686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625850" indent="317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宋体" panose="02010600030101010101" pitchFamily="2" charset="-122"/>
                </a:rPr>
                <a:t>21:00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go to bed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8689" name="AutoShape 16"/>
          <p:cNvSpPr>
            <a:spLocks noChangeArrowheads="1"/>
          </p:cNvSpPr>
          <p:nvPr/>
        </p:nvSpPr>
        <p:spPr bwMode="auto">
          <a:xfrm rot="-120670">
            <a:off x="9012238" y="2503488"/>
            <a:ext cx="1262062" cy="365125"/>
          </a:xfrm>
          <a:prstGeom prst="rightArrow">
            <a:avLst>
              <a:gd name="adj1" fmla="val 50000"/>
              <a:gd name="adj2" fmla="val 87757"/>
            </a:avLst>
          </a:prstGeom>
          <a:solidFill>
            <a:srgbClr val="FFFF05"/>
          </a:solidFill>
          <a:ln w="9525">
            <a:solidFill>
              <a:schemeClr val="tx1"/>
            </a:solidFill>
            <a:miter lim="800000"/>
          </a:ln>
        </p:spPr>
        <p:txBody>
          <a:bodyPr wrap="none" lIns="89858" tIns="44929" rIns="89858" bIns="44929" anchor="ctr"/>
          <a:lstStyle/>
          <a:p>
            <a:endParaRPr lang="zh-CN" altLang="en-US" sz="3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1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100000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500000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9700000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300000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7800000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227013"/>
            <a:ext cx="10693400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ctr" anchorCtr="0" compatLnSpc="1"/>
          <a:lstStyle/>
          <a:p>
            <a:pPr algn="l"/>
            <a:r>
              <a:rPr lang="en-US" altLang="zh-CN" sz="3600" b="1" smtClean="0">
                <a:latin typeface="Times New Roman" panose="02020603050405020304" pitchFamily="18" charset="0"/>
                <a:ea typeface="宋体" panose="02010600030101010101" pitchFamily="2" charset="-122"/>
              </a:rPr>
              <a:t>2. Challenge Two(Let’s do the exercises).</a:t>
            </a:r>
            <a:endParaRPr lang="zh-CN" altLang="en-US" sz="4400" b="1" smtClean="0">
              <a:ea typeface="宋体" panose="02010600030101010101" pitchFamily="2" charset="-122"/>
            </a:endParaRPr>
          </a:p>
        </p:txBody>
      </p:sp>
      <p:sp>
        <p:nvSpPr>
          <p:cNvPr id="29698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593725" y="1384300"/>
            <a:ext cx="10693400" cy="451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t" anchorCtr="0" compatLnSpc="1"/>
          <a:lstStyle/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(1) Choose the phrases you hear. </a:t>
            </a:r>
            <a:r>
              <a:rPr lang="zh-CN" altLang="en-US" sz="32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选出你听到的短语。（在对的短语前画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r>
              <a:rPr lang="zh-CN" altLang="en-US" sz="32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）。</a:t>
            </a:r>
            <a:endParaRPr lang="zh-CN" altLang="en-US" sz="32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探究学习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题。</a:t>
            </a:r>
            <a:endParaRPr lang="zh-CN" altLang="en-US" sz="32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① </a:t>
            </a:r>
            <a:r>
              <a:rPr lang="zh-CN" altLang="en-US" sz="3200" dirty="0" smtClean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eat breakfast     </a:t>
            </a:r>
            <a:r>
              <a:rPr lang="zh-CN" altLang="en-US" sz="3200" dirty="0" smtClean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eat lunch             </a:t>
            </a:r>
            <a:r>
              <a:rPr lang="zh-CN" altLang="en-US" sz="3200" dirty="0" smtClean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eat dinner</a:t>
            </a: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② </a:t>
            </a:r>
            <a:r>
              <a:rPr lang="zh-CN" altLang="en-US" sz="3200" dirty="0" smtClean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play sports        </a:t>
            </a:r>
            <a:r>
              <a:rPr lang="zh-CN" altLang="en-US" sz="3200" dirty="0" smtClean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play basketball    </a:t>
            </a:r>
            <a:r>
              <a:rPr lang="zh-CN" altLang="en-US" sz="3200" dirty="0" smtClean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play the piano</a:t>
            </a: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ctr" anchorCtr="0" compatLnSpc="1"/>
          <a:lstStyle/>
          <a:p>
            <a:pPr algn="l"/>
            <a:r>
              <a:rPr lang="en-US" altLang="zh-CN" sz="3200" b="1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 Let’s play a game. </a:t>
            </a:r>
            <a:r>
              <a:rPr lang="zh-CN" altLang="en-US" sz="320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组句子。</a:t>
            </a:r>
            <a:endParaRPr lang="zh-CN" altLang="en-US" sz="3200" smtClean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2" name="内容占位符 2"/>
          <p:cNvSpPr>
            <a:spLocks noGrp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t" anchorCtr="0" compatLnSpc="1"/>
          <a:lstStyle/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游戏规则：</a:t>
            </a:r>
            <a:r>
              <a:rPr lang="zh-CN" altLang="en-US" sz="3200" smtClean="0">
                <a:latin typeface="宋体" panose="02010600030101010101" pitchFamily="2" charset="-122"/>
                <a:ea typeface="宋体" panose="02010600030101010101" pitchFamily="2" charset="-122"/>
              </a:rPr>
              <a:t>以组为单位发单词或短语卡片，每人一张，</a:t>
            </a:r>
            <a:r>
              <a:rPr lang="zh-CN" altLang="en-US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大家</a:t>
            </a:r>
            <a:r>
              <a:rPr lang="zh-CN" altLang="en-US" sz="3200" smtClean="0">
                <a:latin typeface="宋体" panose="02010600030101010101" pitchFamily="2" charset="-122"/>
                <a:ea typeface="宋体" panose="02010600030101010101" pitchFamily="2" charset="-122"/>
              </a:rPr>
              <a:t>迅速按组成句子的顺序站好，并齐读句子。看看哪组用时最短。</a:t>
            </a:r>
            <a:endParaRPr lang="zh-CN" altLang="en-US" sz="320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ctr" anchorCtr="0" compatLnSpc="1"/>
          <a:lstStyle/>
          <a:p>
            <a:pPr algn="l"/>
            <a:r>
              <a:rPr lang="zh-CN" altLang="en-US" sz="3200" b="1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 b="1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b="1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3200" b="1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Play a game.</a:t>
            </a:r>
            <a:r>
              <a:rPr lang="zh-CN" altLang="en-US" sz="3200" b="1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 b="1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What is missing?</a:t>
            </a:r>
            <a:r>
              <a:rPr lang="zh-CN" altLang="en-US" sz="3200" b="1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3200" b="1" smtClean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46" name="内容占位符 4"/>
          <p:cNvSpPr>
            <a:spLocks noGrp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t" anchorCtr="0" compatLnSpc="1"/>
          <a:lstStyle/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smtClean="0">
                <a:ea typeface="宋体" panose="02010600030101010101" pitchFamily="2" charset="-122"/>
              </a:rPr>
              <a:t>游戏规则：</a:t>
            </a:r>
            <a:r>
              <a:rPr lang="zh-CN" altLang="en-US" sz="3200" smtClean="0">
                <a:ea typeface="宋体" panose="02010600030101010101" pitchFamily="2" charset="-122"/>
              </a:rPr>
              <a:t>观看以下幻灯片，仔细记忆一组日常活动的动词短语的图片，随后其中的一张消失，同学们用</a:t>
            </a: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“I usually...” </a:t>
            </a:r>
            <a:r>
              <a:rPr lang="zh-CN" altLang="en-US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喊出其相应的英文。</a:t>
            </a:r>
            <a:endParaRPr lang="zh-CN" altLang="en-US" sz="32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84200" y="587375"/>
            <a:ext cx="2576513" cy="230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4363" y="2100263"/>
            <a:ext cx="3032125" cy="232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图片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78825" y="587375"/>
            <a:ext cx="2921000" cy="238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 noChangeArrowheads="1"/>
          </p:cNvSpPr>
          <p:nvPr>
            <p:ph type="title"/>
          </p:nvPr>
        </p:nvSpPr>
        <p:spPr bwMode="auto">
          <a:xfrm>
            <a:off x="280988" y="244475"/>
            <a:ext cx="10693400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ctr" anchorCtr="0" compatLnSpc="1"/>
          <a:lstStyle/>
          <a:p>
            <a:pPr algn="l"/>
            <a:r>
              <a:rPr lang="zh-CN" altLang="en-US" sz="3200" b="1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 b="1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3200" b="1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3200" b="1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Find the fault. </a:t>
            </a:r>
            <a:r>
              <a:rPr lang="zh-CN" altLang="en-US" sz="320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找出有误的一项。完成以下练习题。</a:t>
            </a:r>
            <a:endParaRPr lang="zh-CN" altLang="en-US" sz="3200" smtClean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4" name="内容占位符 2"/>
          <p:cNvSpPr>
            <a:spLocks noGrp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t" anchorCtr="0" compatLnSpc="1"/>
          <a:lstStyle/>
          <a:p>
            <a:pPr marL="0" indent="0">
              <a:buFontTx/>
              <a:buNone/>
            </a:pPr>
            <a:r>
              <a:rPr lang="zh-CN" altLang="en-US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（  ）① </a:t>
            </a: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I </a:t>
            </a:r>
            <a:r>
              <a:rPr lang="en-US" altLang="zh-CN" sz="3200" u="sng" smtClean="0">
                <a:latin typeface="Times New Roman" panose="02020603050405020304" pitchFamily="18" charset="0"/>
                <a:ea typeface="宋体" panose="02010600030101010101" pitchFamily="2" charset="-122"/>
              </a:rPr>
              <a:t>usually</a:t>
            </a: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u="sng" smtClean="0">
                <a:latin typeface="Times New Roman" panose="02020603050405020304" pitchFamily="18" charset="0"/>
                <a:ea typeface="宋体" panose="02010600030101010101" pitchFamily="2" charset="-122"/>
              </a:rPr>
              <a:t>play</a:t>
            </a: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u="sng" smtClean="0">
                <a:latin typeface="Times New Roman" panose="02020603050405020304" pitchFamily="18" charset="0"/>
                <a:ea typeface="宋体" panose="02010600030101010101" pitchFamily="2" charset="-122"/>
              </a:rPr>
              <a:t>sport.</a:t>
            </a:r>
            <a:endParaRPr lang="en-US" altLang="zh-CN" sz="3200" u="sng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buFontTx/>
              <a:buNone/>
            </a:pPr>
            <a:r>
              <a:rPr lang="zh-CN" altLang="en-US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</a:t>
            </a: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A         B     C</a:t>
            </a:r>
            <a:endParaRPr lang="en-US" altLang="zh-CN" sz="32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buFontTx/>
              <a:buNone/>
            </a:pPr>
            <a:r>
              <a:rPr lang="zh-CN" altLang="en-US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（  ）② </a:t>
            </a: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When</a:t>
            </a:r>
            <a:r>
              <a:rPr lang="en-US" altLang="zh-CN" sz="3200" u="sng" smtClean="0">
                <a:latin typeface="Times New Roman" panose="02020603050405020304" pitchFamily="18" charset="0"/>
                <a:ea typeface="宋体" panose="02010600030101010101" pitchFamily="2" charset="-122"/>
              </a:rPr>
              <a:t> do </a:t>
            </a: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u="sng" smtClean="0">
                <a:latin typeface="Times New Roman" panose="02020603050405020304" pitchFamily="18" charset="0"/>
                <a:ea typeface="宋体" panose="02010600030101010101" pitchFamily="2" charset="-122"/>
              </a:rPr>
              <a:t>she</a:t>
            </a: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u="sng" smtClean="0">
                <a:latin typeface="Times New Roman" panose="02020603050405020304" pitchFamily="18" charset="0"/>
                <a:ea typeface="宋体" panose="02010600030101010101" pitchFamily="2" charset="-122"/>
              </a:rPr>
              <a:t>get up</a:t>
            </a: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en-US" altLang="zh-CN" sz="32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buFontTx/>
              <a:buNone/>
            </a:pPr>
            <a:r>
              <a:rPr lang="zh-CN" altLang="en-US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</a:t>
            </a: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A     B     C</a:t>
            </a:r>
            <a:endParaRPr lang="en-US" altLang="zh-CN" sz="32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buFontTx/>
              <a:buNone/>
            </a:pPr>
            <a:r>
              <a:rPr lang="zh-CN" altLang="en-US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（  ）③ </a:t>
            </a:r>
            <a:r>
              <a:rPr lang="en-US" altLang="zh-CN" sz="3200" u="sng" smtClean="0">
                <a:latin typeface="Times New Roman" panose="02020603050405020304" pitchFamily="18" charset="0"/>
                <a:ea typeface="宋体" panose="02010600030101010101" pitchFamily="2" charset="-122"/>
              </a:rPr>
              <a:t>She</a:t>
            </a: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 often </a:t>
            </a:r>
            <a:r>
              <a:rPr lang="en-US" altLang="zh-CN" sz="3200" u="sng" smtClean="0">
                <a:latin typeface="Times New Roman" panose="02020603050405020304" pitchFamily="18" charset="0"/>
                <a:ea typeface="宋体" panose="02010600030101010101" pitchFamily="2" charset="-122"/>
              </a:rPr>
              <a:t>does</a:t>
            </a: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u="sng" smtClean="0">
                <a:latin typeface="Times New Roman" panose="02020603050405020304" pitchFamily="18" charset="0"/>
                <a:ea typeface="宋体" panose="02010600030101010101" pitchFamily="2" charset="-122"/>
              </a:rPr>
              <a:t>morning exercise</a:t>
            </a: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32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buFontTx/>
              <a:buNone/>
            </a:pP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A               B                C</a:t>
            </a:r>
            <a:endParaRPr lang="en-US" altLang="zh-CN" sz="32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25513" y="1630363"/>
            <a:ext cx="4810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542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114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686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258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46150" y="2752725"/>
            <a:ext cx="4810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542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114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686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258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44563" y="3917950"/>
            <a:ext cx="4810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542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114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686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258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ctr" anchorCtr="0" compatLnSpc="1"/>
          <a:lstStyle/>
          <a:p>
            <a:pPr algn="l"/>
            <a:r>
              <a:rPr lang="en-US" altLang="zh-CN" sz="3600" b="1" smtClean="0">
                <a:latin typeface="Times New Roman" panose="02020603050405020304" pitchFamily="18" charset="0"/>
                <a:ea typeface="宋体" panose="02010600030101010101" pitchFamily="2" charset="-122"/>
              </a:rPr>
              <a:t>3. Challenge Three (Pronunciation).</a:t>
            </a:r>
            <a:endParaRPr lang="en-US" altLang="en-US" sz="4400" b="1" smtClean="0"/>
          </a:p>
        </p:txBody>
      </p:sp>
      <p:sp>
        <p:nvSpPr>
          <p:cNvPr id="34818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593725" y="1414463"/>
            <a:ext cx="10693400" cy="451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t" anchorCtr="0" compatLnSpc="1"/>
          <a:lstStyle/>
          <a:p>
            <a:pPr marL="0" indent="0">
              <a:buFontTx/>
              <a:buNone/>
            </a:pPr>
            <a:r>
              <a:rPr lang="zh-CN" altLang="en-US" sz="3200" b="1" smtClean="0">
                <a:ea typeface="宋体" panose="02010600030101010101" pitchFamily="2" charset="-122"/>
              </a:rPr>
              <a:t>活动规则：</a:t>
            </a:r>
            <a:r>
              <a:rPr lang="zh-CN" altLang="en-US" sz="3200" smtClean="0">
                <a:ea typeface="宋体" panose="02010600030101010101" pitchFamily="2" charset="-122"/>
              </a:rPr>
              <a:t>了解你同伴的作息时间，填写以下表格。</a:t>
            </a:r>
            <a:endParaRPr lang="zh-CN" altLang="en-US" sz="3200" smtClean="0">
              <a:ea typeface="宋体" panose="02010600030101010101" pitchFamily="2" charset="-122"/>
            </a:endParaRPr>
          </a:p>
        </p:txBody>
      </p:sp>
      <p:graphicFrame>
        <p:nvGraphicFramePr>
          <p:cNvPr id="23556" name="表格 23555"/>
          <p:cNvGraphicFramePr/>
          <p:nvPr/>
        </p:nvGraphicFramePr>
        <p:xfrm>
          <a:off x="723900" y="2401888"/>
          <a:ext cx="9761538" cy="2714623"/>
        </p:xfrm>
        <a:graphic>
          <a:graphicData uri="http://schemas.openxmlformats.org/drawingml/2006/table">
            <a:tbl>
              <a:tblPr/>
              <a:tblGrid>
                <a:gridCol w="2439988"/>
                <a:gridCol w="2441575"/>
                <a:gridCol w="3867150"/>
                <a:gridCol w="1012825"/>
              </a:tblGrid>
              <a:tr h="51822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49580" lvl="1" indent="76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2pPr>
                      <a:lvl3pPr marL="898525" lvl="2" indent="15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3pPr>
                      <a:lvl4pPr marL="1348105" lvl="3" indent="234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4pPr>
                      <a:lvl5pPr marL="1797050" lvl="4" indent="31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5pPr>
                    </a:lstStyle>
                    <a:p>
                      <a:pPr lvl="0" algn="ctr" defTabSz="898525" eaLnBrk="1" hangingPunct="1">
                        <a:buNone/>
                      </a:pPr>
                      <a:r>
                        <a:rPr lang="en-US" altLang="zh-CN" sz="2800" b="1" dirty="0">
                          <a:latin typeface="Times New Roman" panose="02020603050405020304" pitchFamily="18" charset="0"/>
                        </a:rPr>
                        <a:t>Name:</a:t>
                      </a:r>
                      <a:endParaRPr lang="en-US" altLang="zh-CN" sz="2800" b="1" dirty="0">
                        <a:latin typeface="Times New Roman" panose="02020603050405020304" pitchFamily="18" charset="0"/>
                      </a:endParaRPr>
                    </a:p>
                  </a:txBody>
                  <a:tcPr marL="89106" marR="89106" marT="45630" marB="456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49580" lvl="1" indent="76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2pPr>
                      <a:lvl3pPr marL="898525" lvl="2" indent="15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3pPr>
                      <a:lvl4pPr marL="1348105" lvl="3" indent="234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4pPr>
                      <a:lvl5pPr marL="1797050" lvl="4" indent="31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5pPr>
                    </a:lstStyle>
                    <a:p>
                      <a:pPr lvl="0" algn="ctr" defTabSz="898525" eaLnBrk="1" hangingPunct="1">
                        <a:buNone/>
                      </a:pPr>
                      <a:r>
                        <a:rPr lang="en-US" altLang="zh-CN" sz="2800" b="1" dirty="0">
                          <a:latin typeface="Times New Roman" panose="02020603050405020304" pitchFamily="18" charset="0"/>
                        </a:rPr>
                        <a:t>When do you...?</a:t>
                      </a:r>
                      <a:endParaRPr lang="en-US" altLang="zh-CN" sz="2800" b="1" dirty="0">
                        <a:latin typeface="Times New Roman" panose="02020603050405020304" pitchFamily="18" charset="0"/>
                      </a:endParaRPr>
                    </a:p>
                  </a:txBody>
                  <a:tcPr marL="89106" marR="89106" marT="45630" marB="456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cP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417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49580" lvl="1" indent="76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2pPr>
                      <a:lvl3pPr marL="898525" lvl="2" indent="15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3pPr>
                      <a:lvl4pPr marL="1348105" lvl="3" indent="234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4pPr>
                      <a:lvl5pPr marL="1797050" lvl="4" indent="31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5pPr>
                    </a:lstStyle>
                    <a:p>
                      <a:pPr lvl="0" algn="ctr" defTabSz="898525" eaLnBrk="1" hangingPunct="1">
                        <a:buNone/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get up</a:t>
                      </a:r>
                      <a:endParaRPr lang="en-US" altLang="zh-CN" sz="2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106" marR="89106" marT="45630" marB="456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49580" lvl="1" indent="76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2pPr>
                      <a:lvl3pPr marL="898525" lvl="2" indent="15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3pPr>
                      <a:lvl4pPr marL="1348105" lvl="3" indent="234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4pPr>
                      <a:lvl5pPr marL="1797050" lvl="4" indent="31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5pPr>
                    </a:lstStyle>
                    <a:p>
                      <a:pPr lvl="0" algn="ctr" defTabSz="898525" eaLnBrk="1" hangingPunct="1">
                        <a:buNone/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6:00 a.m.</a:t>
                      </a:r>
                      <a:endParaRPr lang="en-US" altLang="zh-CN" sz="2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106" marR="89106" marT="45630" marB="456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49580" lvl="1" indent="76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2pPr>
                      <a:lvl3pPr marL="898525" lvl="2" indent="15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3pPr>
                      <a:lvl4pPr marL="1348105" lvl="3" indent="234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4pPr>
                      <a:lvl5pPr marL="1797050" lvl="4" indent="31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5pPr>
                    </a:lstStyle>
                    <a:p>
                      <a:pPr lvl="0" algn="ctr" defTabSz="898525" eaLnBrk="1" hangingPunct="1">
                        <a:buNone/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do morning exercises</a:t>
                      </a:r>
                      <a:endParaRPr lang="en-US" altLang="zh-CN" sz="2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106" marR="89106" marT="45630" marB="456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49580" lvl="1" indent="76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2pPr>
                      <a:lvl3pPr marL="898525" lvl="2" indent="15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3pPr>
                      <a:lvl4pPr marL="1348105" lvl="3" indent="234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4pPr>
                      <a:lvl5pPr marL="1797050" lvl="4" indent="31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5pPr>
                    </a:lstStyle>
                    <a:p>
                      <a:pPr lvl="0" defTabSz="898525" eaLnBrk="1" hangingPunct="1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89106" marR="89106" marT="45630" marB="456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822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49580" lvl="1" indent="76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2pPr>
                      <a:lvl3pPr marL="898525" lvl="2" indent="15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3pPr>
                      <a:lvl4pPr marL="1348105" lvl="3" indent="234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4pPr>
                      <a:lvl5pPr marL="1797050" lvl="4" indent="31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5pPr>
                    </a:lstStyle>
                    <a:p>
                      <a:pPr lvl="0" algn="ctr" defTabSz="898525" eaLnBrk="1" hangingPunct="1">
                        <a:buNone/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eat breakfast</a:t>
                      </a:r>
                      <a:endParaRPr lang="en-US" altLang="zh-CN" sz="2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106" marR="89106" marT="45630" marB="456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49580" lvl="1" indent="76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2pPr>
                      <a:lvl3pPr marL="898525" lvl="2" indent="15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3pPr>
                      <a:lvl4pPr marL="1348105" lvl="3" indent="234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4pPr>
                      <a:lvl5pPr marL="1797050" lvl="4" indent="31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5pPr>
                    </a:lstStyle>
                    <a:p>
                      <a:pPr lvl="0" algn="ctr" defTabSz="898525" eaLnBrk="1" hangingPunct="1">
                        <a:buNone/>
                      </a:pPr>
                      <a:endParaRPr lang="zh-CN" altLang="en-US" sz="2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106" marR="89106" marT="45630" marB="456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49580" lvl="1" indent="76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2pPr>
                      <a:lvl3pPr marL="898525" lvl="2" indent="15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3pPr>
                      <a:lvl4pPr marL="1348105" lvl="3" indent="234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4pPr>
                      <a:lvl5pPr marL="1797050" lvl="4" indent="31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5pPr>
                    </a:lstStyle>
                    <a:p>
                      <a:pPr lvl="0" algn="ctr" defTabSz="898525" eaLnBrk="1" hangingPunct="1">
                        <a:buNone/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have.... class</a:t>
                      </a:r>
                      <a:endParaRPr lang="en-US" altLang="zh-CN" sz="2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106" marR="89106" marT="45630" marB="456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49580" lvl="1" indent="76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2pPr>
                      <a:lvl3pPr marL="898525" lvl="2" indent="15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3pPr>
                      <a:lvl4pPr marL="1348105" lvl="3" indent="234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4pPr>
                      <a:lvl5pPr marL="1797050" lvl="4" indent="31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5pPr>
                    </a:lstStyle>
                    <a:p>
                      <a:pPr lvl="0" defTabSz="898525" eaLnBrk="1" hangingPunct="1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89106" marR="89106" marT="45630" marB="456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1822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49580" lvl="1" indent="76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2pPr>
                      <a:lvl3pPr marL="898525" lvl="2" indent="15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3pPr>
                      <a:lvl4pPr marL="1348105" lvl="3" indent="234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4pPr>
                      <a:lvl5pPr marL="1797050" lvl="4" indent="31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5pPr>
                    </a:lstStyle>
                    <a:p>
                      <a:pPr lvl="0" algn="ctr" defTabSz="898525" eaLnBrk="1" hangingPunct="1">
                        <a:buNone/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eat lunch</a:t>
                      </a:r>
                      <a:endParaRPr lang="en-US" altLang="zh-CN" sz="2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106" marR="89106" marT="45630" marB="456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49580" lvl="1" indent="76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2pPr>
                      <a:lvl3pPr marL="898525" lvl="2" indent="15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3pPr>
                      <a:lvl4pPr marL="1348105" lvl="3" indent="234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4pPr>
                      <a:lvl5pPr marL="1797050" lvl="4" indent="31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5pPr>
                    </a:lstStyle>
                    <a:p>
                      <a:pPr lvl="0" algn="ctr" defTabSz="898525" eaLnBrk="1" hangingPunct="1">
                        <a:buNone/>
                      </a:pPr>
                      <a:endParaRPr lang="zh-CN" altLang="en-US" sz="2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106" marR="89106" marT="45630" marB="456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49580" lvl="1" indent="76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2pPr>
                      <a:lvl3pPr marL="898525" lvl="2" indent="15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3pPr>
                      <a:lvl4pPr marL="1348105" lvl="3" indent="234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4pPr>
                      <a:lvl5pPr marL="1797050" lvl="4" indent="31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5pPr>
                    </a:lstStyle>
                    <a:p>
                      <a:pPr lvl="0" algn="ctr" defTabSz="898525" eaLnBrk="1" hangingPunct="1">
                        <a:buNone/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play sports</a:t>
                      </a:r>
                      <a:endParaRPr lang="en-US" altLang="zh-CN" sz="2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106" marR="89106" marT="45630" marB="456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49580" lvl="1" indent="76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2pPr>
                      <a:lvl3pPr marL="898525" lvl="2" indent="15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3pPr>
                      <a:lvl4pPr marL="1348105" lvl="3" indent="234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4pPr>
                      <a:lvl5pPr marL="1797050" lvl="4" indent="31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5pPr>
                    </a:lstStyle>
                    <a:p>
                      <a:pPr lvl="0" defTabSz="898525" eaLnBrk="1" hangingPunct="1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89106" marR="89106" marT="45630" marB="456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822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49580" lvl="1" indent="76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2pPr>
                      <a:lvl3pPr marL="898525" lvl="2" indent="15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3pPr>
                      <a:lvl4pPr marL="1348105" lvl="3" indent="234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4pPr>
                      <a:lvl5pPr marL="1797050" lvl="4" indent="31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5pPr>
                    </a:lstStyle>
                    <a:p>
                      <a:pPr lvl="0" algn="ctr" defTabSz="898525" eaLnBrk="1" hangingPunct="1">
                        <a:buNone/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eat dinner</a:t>
                      </a:r>
                      <a:endParaRPr lang="en-US" altLang="zh-CN" sz="2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106" marR="89106" marT="45630" marB="456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49580" lvl="1" indent="76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2pPr>
                      <a:lvl3pPr marL="898525" lvl="2" indent="15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3pPr>
                      <a:lvl4pPr marL="1348105" lvl="3" indent="234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4pPr>
                      <a:lvl5pPr marL="1797050" lvl="4" indent="31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5pPr>
                    </a:lstStyle>
                    <a:p>
                      <a:pPr lvl="0" algn="ctr" defTabSz="898525" eaLnBrk="1" hangingPunct="1">
                        <a:buNone/>
                      </a:pPr>
                      <a:endParaRPr lang="zh-CN" altLang="en-US" sz="2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106" marR="89106" marT="45630" marB="456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49580" lvl="1" indent="76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2pPr>
                      <a:lvl3pPr marL="898525" lvl="2" indent="15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3pPr>
                      <a:lvl4pPr marL="1348105" lvl="3" indent="234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4pPr>
                      <a:lvl5pPr marL="1797050" lvl="4" indent="31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5pPr>
                    </a:lstStyle>
                    <a:p>
                      <a:pPr lvl="0" algn="ctr" defTabSz="898525" eaLnBrk="1" hangingPunct="1">
                        <a:buNone/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go to bed</a:t>
                      </a:r>
                      <a:endParaRPr lang="en-US" altLang="zh-CN" sz="2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106" marR="89106" marT="45630" marB="456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49580" lvl="1" indent="76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2pPr>
                      <a:lvl3pPr marL="898525" lvl="2" indent="15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3pPr>
                      <a:lvl4pPr marL="1348105" lvl="3" indent="234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4pPr>
                      <a:lvl5pPr marL="1797050" lvl="4" indent="31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defRPr>
                      </a:lvl5pPr>
                    </a:lstStyle>
                    <a:p>
                      <a:pPr lvl="0" defTabSz="898525" eaLnBrk="1" hangingPunct="1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89106" marR="89106" marT="45630" marB="456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107950"/>
            <a:ext cx="10693400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ctr" anchorCtr="0" compatLnSpc="1"/>
          <a:lstStyle/>
          <a:p>
            <a:pPr algn="l"/>
            <a:r>
              <a:rPr lang="en-US" altLang="zh-CN" sz="4400" b="1" smtClean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2. Consolidation and Extension.</a:t>
            </a:r>
            <a:endParaRPr lang="zh-CN" altLang="en-US" sz="4800" smtClean="0">
              <a:ea typeface="宋体" panose="02010600030101010101" pitchFamily="2" charset="-122"/>
            </a:endParaRPr>
          </a:p>
        </p:txBody>
      </p:sp>
      <p:sp>
        <p:nvSpPr>
          <p:cNvPr id="35842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593725" y="1162050"/>
            <a:ext cx="10693400" cy="451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t" anchorCtr="0" compatLnSpc="1"/>
          <a:lstStyle/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1. 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对话练习</a:t>
            </a:r>
            <a:endParaRPr lang="zh-CN" altLang="en-US" sz="32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smtClean="0">
                <a:latin typeface="宋体" panose="02010600030101010101" pitchFamily="2" charset="-122"/>
                <a:ea typeface="宋体" panose="02010600030101010101" pitchFamily="2" charset="-122"/>
              </a:rPr>
              <a:t>活动形式：同学们描述自己要做的事情和时间。然后以组为单位进行对话练习。</a:t>
            </a:r>
            <a:endParaRPr lang="zh-CN" altLang="en-US" sz="32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Eg.</a:t>
            </a:r>
            <a:endParaRPr lang="en-US" altLang="zh-CN" sz="32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T: I get up at six. Then I go to school at eight. What about you?</a:t>
            </a:r>
            <a:endParaRPr lang="en-US" altLang="zh-CN" sz="32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/>
          <p:nvPr/>
        </p:nvSpPr>
        <p:spPr>
          <a:xfrm>
            <a:off x="2153404" y="42026"/>
            <a:ext cx="7574041" cy="1256007"/>
          </a:xfrm>
          <a:prstGeom prst="rect">
            <a:avLst/>
          </a:prstGeom>
          <a:noFill/>
          <a:ln w="9525">
            <a:noFill/>
          </a:ln>
        </p:spPr>
        <p:txBody>
          <a:bodyPr lIns="89858" tIns="44929" rIns="89858" bIns="44929" anchor="ctr"/>
          <a:lstStyle/>
          <a:p>
            <a:pPr algn="ctr">
              <a:defRPr/>
            </a:pPr>
            <a:r>
              <a:rPr lang="en-US" altLang="zh-CN" sz="48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 up</a:t>
            </a:r>
            <a:endParaRPr lang="en-US" altLang="zh-CN" sz="480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2852738" y="2246313"/>
            <a:ext cx="6237287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858" tIns="44929" rIns="89858" bIns="44929"/>
          <a:lstStyle/>
          <a:p>
            <a:pPr algn="ctr">
              <a:spcBef>
                <a:spcPct val="20000"/>
              </a:spcBef>
            </a:pPr>
            <a:endParaRPr lang="zh-CN" altLang="en-US" sz="3100">
              <a:ea typeface="宋体" panose="02010600030101010101" pitchFamily="2" charset="-122"/>
            </a:endParaRPr>
          </a:p>
        </p:txBody>
      </p:sp>
      <p:pic>
        <p:nvPicPr>
          <p:cNvPr id="18435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99050" y="4497388"/>
            <a:ext cx="2527300" cy="204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765300" y="2320925"/>
            <a:ext cx="6164263" cy="898525"/>
          </a:xfrm>
          <a:prstGeom prst="rect">
            <a:avLst/>
          </a:prstGeom>
          <a:noFill/>
        </p:spPr>
        <p:txBody>
          <a:bodyPr lIns="89858" tIns="44929" rIns="89858" bIns="44929">
            <a:spAutoFit/>
          </a:bodyPr>
          <a:lstStyle/>
          <a:p>
            <a:pPr>
              <a:lnSpc>
                <a:spcPct val="150000"/>
              </a:lnSpc>
              <a:defRPr/>
            </a:pPr>
            <a:endParaRPr lang="zh-CN" altLang="en-US" sz="3500" noProof="1">
              <a:solidFill>
                <a:schemeClr val="accent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7" name="文本框 2"/>
          <p:cNvSpPr txBox="1">
            <a:spLocks noChangeArrowheads="1"/>
          </p:cNvSpPr>
          <p:nvPr/>
        </p:nvSpPr>
        <p:spPr bwMode="auto">
          <a:xfrm>
            <a:off x="536575" y="1231900"/>
            <a:ext cx="766286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858" tIns="44929" rIns="89858" bIns="4492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542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114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686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258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Sing a song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8" name="文本框 3"/>
          <p:cNvSpPr txBox="1">
            <a:spLocks noChangeArrowheads="1"/>
          </p:cNvSpPr>
          <p:nvPr/>
        </p:nvSpPr>
        <p:spPr bwMode="auto">
          <a:xfrm>
            <a:off x="536575" y="2065338"/>
            <a:ext cx="10360025" cy="378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858" tIns="44929" rIns="89858" bIns="4492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542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114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686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258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Let's go out on the weekend.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Let's play in the park.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Let's go shopping or play in the sun.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I have fun. It is fun for all.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...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30133" y="1810204"/>
            <a:ext cx="3563638" cy="2280179"/>
          </a:xfrm>
          <a:prstGeom prst="ellipse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22225"/>
            <a:ext cx="10693400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ctr" anchorCtr="0" compatLnSpc="1"/>
          <a:lstStyle/>
          <a:p>
            <a:pPr algn="l"/>
            <a:r>
              <a:rPr lang="en-US" altLang="zh-CN" sz="32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展示表演结果。</a:t>
            </a:r>
            <a:endParaRPr lang="zh-CN" altLang="en-US" sz="320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6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742950" y="919163"/>
            <a:ext cx="10691813" cy="592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t" anchorCtr="0" compatLnSpc="1"/>
          <a:lstStyle/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Eg. </a:t>
            </a:r>
            <a:endParaRPr lang="en-US" altLang="zh-CN" sz="32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S1: Hi! Nice to see you here.</a:t>
            </a:r>
            <a:endParaRPr lang="en-US" altLang="zh-CN" sz="32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S2: Nice to see you, too.</a:t>
            </a:r>
            <a:endParaRPr lang="en-US" altLang="zh-CN" sz="32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S1: I get up at six. When do you get up?</a:t>
            </a:r>
            <a:endParaRPr lang="en-US" altLang="zh-CN" sz="32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S2: I get up at seven.</a:t>
            </a:r>
            <a:endParaRPr lang="en-US" altLang="zh-CN" sz="32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...</a:t>
            </a:r>
            <a:endParaRPr lang="en-US" altLang="zh-CN" sz="32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S1: Let's go to our teacher's birthday party!</a:t>
            </a:r>
            <a:endParaRPr lang="en-US" altLang="zh-CN" sz="32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S2: OK!</a:t>
            </a:r>
            <a:endParaRPr lang="en-US" altLang="zh-CN" sz="32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87313"/>
            <a:ext cx="10693400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ctr" anchorCtr="0" compatLnSpc="1"/>
          <a:lstStyle/>
          <a:p>
            <a:pPr algn="l"/>
            <a:r>
              <a:rPr lang="en-US" altLang="zh-CN" sz="4400" b="1" smtClean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3. Summing up</a:t>
            </a:r>
            <a:endParaRPr lang="zh-CN" altLang="en-US" sz="4800" smtClean="0">
              <a:ea typeface="宋体" panose="02010600030101010101" pitchFamily="2" charset="-122"/>
            </a:endParaRPr>
          </a:p>
        </p:txBody>
      </p:sp>
      <p:sp>
        <p:nvSpPr>
          <p:cNvPr id="37890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593725" y="1290638"/>
            <a:ext cx="10693400" cy="451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t" anchorCtr="0" compatLnSpc="1"/>
          <a:lstStyle/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1. Phrases:</a:t>
            </a:r>
            <a:endParaRPr lang="en-US" altLang="zh-CN" sz="32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do morning exercises, eat breakfast, have...class, play sports, eat dinner</a:t>
            </a:r>
            <a:endParaRPr lang="en-US" altLang="zh-CN" sz="32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2. Sentences:</a:t>
            </a:r>
            <a:endParaRPr lang="en-US" altLang="zh-CN" sz="32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When do you...?</a:t>
            </a:r>
            <a:endParaRPr lang="en-US" altLang="zh-CN" sz="32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I... at...</a:t>
            </a:r>
            <a:endParaRPr lang="en-US" altLang="zh-CN" sz="32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104775"/>
            <a:ext cx="10693400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ctr" anchorCtr="0" compatLnSpc="1"/>
          <a:lstStyle/>
          <a:p>
            <a:r>
              <a:rPr lang="en-US" altLang="zh-CN" sz="4800" b="1" dirty="0" smtClean="0">
                <a:solidFill>
                  <a:srgbClr val="530C1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Homework</a:t>
            </a:r>
            <a:endParaRPr lang="en-US" altLang="zh-CN" sz="4800" b="1" dirty="0" smtClean="0">
              <a:solidFill>
                <a:srgbClr val="530C18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14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593725" y="1162050"/>
            <a:ext cx="10693400" cy="451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t" anchorCtr="0" compatLnSpc="1"/>
          <a:lstStyle/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en-US" sz="3200" dirty="0" smtClean="0">
                <a:ea typeface="宋体" panose="02010600030101010101" pitchFamily="2" charset="-122"/>
              </a:rPr>
              <a:t>听录音并朗读对话。</a:t>
            </a:r>
            <a:endParaRPr lang="zh-CN" altLang="en-US" sz="3200" dirty="0" smtClean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en-US" sz="3200" dirty="0" smtClean="0">
                <a:ea typeface="宋体" panose="02010600030101010101" pitchFamily="2" charset="-122"/>
              </a:rPr>
              <a:t>完成课堂检测中的相关习题。</a:t>
            </a:r>
            <a:endParaRPr lang="zh-CN" altLang="en-US" sz="3200" dirty="0" smtClean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en-US" sz="3200" dirty="0" smtClean="0">
                <a:ea typeface="宋体" panose="02010600030101010101" pitchFamily="2" charset="-122"/>
              </a:rPr>
              <a:t>对朋友做调查，看看他们的作息时间是怎样的。</a:t>
            </a:r>
            <a:endParaRPr lang="zh-CN" altLang="en-US" sz="3200" dirty="0" smtClean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预习下一课，查查生词，译译句子</a:t>
            </a:r>
            <a:r>
              <a:rPr lang="zh-CN" altLang="en-US" sz="3200" dirty="0" smtClean="0">
                <a:ea typeface="宋体" panose="02010600030101010101" pitchFamily="2" charset="-122"/>
              </a:rPr>
              <a:t>。</a:t>
            </a:r>
            <a:endParaRPr lang="zh-CN" altLang="en-US" sz="3200" dirty="0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71438"/>
            <a:ext cx="10693400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ctr" anchorCtr="0" compatLnSpc="1"/>
          <a:lstStyle/>
          <a:p>
            <a:pPr algn="l"/>
            <a:r>
              <a:rPr lang="en-US" altLang="zh-CN" sz="4400" b="1" dirty="0" smtClean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1. Presentation</a:t>
            </a:r>
            <a:endParaRPr lang="zh-CN" altLang="en-US" sz="4400" dirty="0" smtClean="0">
              <a:ea typeface="宋体" panose="02010600030101010101" pitchFamily="2" charset="-122"/>
            </a:endParaRPr>
          </a:p>
        </p:txBody>
      </p:sp>
      <p:sp>
        <p:nvSpPr>
          <p:cNvPr id="19458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593725" y="1398588"/>
            <a:ext cx="10693400" cy="451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t" anchorCtr="0" compatLnSpc="1"/>
          <a:lstStyle/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场景：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我想要开一个生日派对，如果大家能够成功闯关，就可以得到邀请函。</a:t>
            </a:r>
            <a:endParaRPr lang="zh-CN" altLang="en-US" sz="3200" dirty="0" smtClean="0">
              <a:ea typeface="宋体" panose="02010600030101010101" pitchFamily="2" charset="-122"/>
            </a:endParaRPr>
          </a:p>
        </p:txBody>
      </p:sp>
      <p:pic>
        <p:nvPicPr>
          <p:cNvPr id="19459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33613" y="3257550"/>
            <a:ext cx="2970212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212725"/>
            <a:ext cx="10693400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ctr" anchorCtr="0" compatLnSpc="1"/>
          <a:lstStyle/>
          <a:p>
            <a:pPr algn="l"/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 Challenge One.</a:t>
            </a:r>
            <a:endParaRPr lang="en-US" altLang="zh-CN" sz="36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2" name="内容占位符 2"/>
          <p:cNvSpPr>
            <a:spLocks noGrp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858" tIns="44929" rIns="89858" bIns="44929" numCol="1" anchor="t" anchorCtr="0" compatLnSpc="1"/>
          <a:lstStyle/>
          <a:p>
            <a:pPr marL="0" indent="0">
              <a:buFontTx/>
              <a:buNone/>
            </a:pP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(1) Let’s guess.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看动作，大家猜短语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buFontTx/>
              <a:buNone/>
            </a:pP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0483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12875" y="2630488"/>
            <a:ext cx="4152900" cy="244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010400" y="3295650"/>
            <a:ext cx="369570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858" tIns="44929" rIns="89858" bIns="4492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542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114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686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258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clean the room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96988" y="2413000"/>
            <a:ext cx="42481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858" tIns="44929" rIns="89858" bIns="4492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542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114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686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258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go shopping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1506" name="图片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29288" y="1466850"/>
            <a:ext cx="3778250" cy="290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17675" y="1752600"/>
            <a:ext cx="3436938" cy="308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765925" y="2473325"/>
            <a:ext cx="368300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858" tIns="44929" rIns="89858" bIns="4492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542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114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686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258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get up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26100" y="1550988"/>
            <a:ext cx="4056063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01700" y="2366963"/>
            <a:ext cx="4724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858" tIns="44929" rIns="89858" bIns="4492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542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114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686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258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do morning exercises</a:t>
            </a:r>
            <a:endParaRPr lang="en-US" altLang="zh-CN" sz="16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58863" y="1868488"/>
            <a:ext cx="4157662" cy="266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199313" y="2427288"/>
            <a:ext cx="3132137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858" tIns="44929" rIns="89858" bIns="4492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542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114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686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258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play sports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7388" y="371475"/>
            <a:ext cx="2786062" cy="228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33875" y="373063"/>
            <a:ext cx="2990850" cy="212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89938" y="371475"/>
            <a:ext cx="3062287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85800" y="3587750"/>
            <a:ext cx="3263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858" tIns="44929" rIns="89858" bIns="4492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542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114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686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258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eat breakfast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692650" y="3587750"/>
            <a:ext cx="3457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858" tIns="44929" rIns="89858" bIns="4492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542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114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686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258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eat lunch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8794750" y="3375025"/>
            <a:ext cx="3398838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858" tIns="44929" rIns="89858" bIns="4492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542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114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686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25850" indent="31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eat dinner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247"/>
</p:tagLst>
</file>

<file path=ppt/tags/tag2.xml><?xml version="1.0" encoding="utf-8"?>
<p:tagLst xmlns:p="http://schemas.openxmlformats.org/presentationml/2006/main">
  <p:tag name="KSO_WPP_MARK_KEY" val="6db05a82-f3c3-40b8-90d1-8686b60f35e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2463</Words>
  <Application>WPS 演示</Application>
  <PresentationFormat>自定义</PresentationFormat>
  <Paragraphs>208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Times New Roman</vt:lpstr>
      <vt:lpstr>微软雅黑</vt:lpstr>
      <vt:lpstr>黑体</vt:lpstr>
      <vt:lpstr>Arial Unicode MS</vt:lpstr>
      <vt:lpstr>Arial</vt:lpstr>
      <vt:lpstr>第一PPT模板网-WWW.1PPT.COM</vt:lpstr>
      <vt:lpstr>PowerPoint 演示文稿</vt:lpstr>
      <vt:lpstr>PowerPoint 演示文稿</vt:lpstr>
      <vt:lpstr>Activity 1. Presentation</vt:lpstr>
      <vt:lpstr>1. Challenge One.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(2) Let’s play.炸弹游戏。</vt:lpstr>
      <vt:lpstr>(3) Let’s say.</vt:lpstr>
      <vt:lpstr>(4) Let’s act.</vt:lpstr>
      <vt:lpstr>2. Challenge Two(Let’s do the exercises).</vt:lpstr>
      <vt:lpstr>(2) Let’s play a game. 组句子。</vt:lpstr>
      <vt:lpstr>（3）Play a game.（What is missing?）</vt:lpstr>
      <vt:lpstr>PowerPoint 演示文稿</vt:lpstr>
      <vt:lpstr>（4）Find the fault. 找出有误的一项。完成以下练习题。</vt:lpstr>
      <vt:lpstr>3. Challenge Three (Pronunciation).</vt:lpstr>
      <vt:lpstr>Activity 2. Consolidation and Extension.</vt:lpstr>
      <vt:lpstr>2.展示表演结果。</vt:lpstr>
      <vt:lpstr>Activity 3. Summing up</vt:lpstr>
      <vt:lpstr>Homework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31</cp:revision>
  <dcterms:created xsi:type="dcterms:W3CDTF">2016-06-22T14:16:00Z</dcterms:created>
  <dcterms:modified xsi:type="dcterms:W3CDTF">2023-02-25T05:39:43Z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9F57D8E2D97944A58C1A8F8968D7172E</vt:lpwstr>
  </property>
</Properties>
</file>