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22" r:id="rId3"/>
    <p:sldId id="257" r:id="rId4"/>
    <p:sldId id="293" r:id="rId5"/>
    <p:sldId id="295" r:id="rId6"/>
    <p:sldId id="296" r:id="rId7"/>
    <p:sldId id="297" r:id="rId8"/>
    <p:sldId id="298" r:id="rId9"/>
    <p:sldId id="259" r:id="rId10"/>
    <p:sldId id="299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02" r:id="rId23"/>
  </p:sldIdLst>
  <p:sldSz cx="11880850" cy="6840220"/>
  <p:notesSz cx="6858000" cy="9144000"/>
  <p:custDataLst>
    <p:tags r:id="rId28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666" y="-78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7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47109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ctr" anchorCtr="0" compatLnSpc="1"/>
          <a:lstStyle>
            <a:defPPr/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47110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11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08E9B556-B089-4F4E-836B-8920B6D0F305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771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8F70672B-CD2A-4E4A-AAB3-E7442A5391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819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43E20000-5CBB-463C-BB4A-FC39B5253D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5843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A3CB9BF3-826C-4B5B-9995-0504DF299E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531204"/>
            <a:ext cx="5249439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169337"/>
            <a:ext cx="5249439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531204"/>
            <a:ext cx="525150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169337"/>
            <a:ext cx="525150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6867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856AA57B-08EB-4F97-8671-10B72C087B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7891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2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CF4575DE-47FB-45BB-87AC-3B9D1CE015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02D0C948-9F89-4BDB-8546-66647545A6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jpe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random/>
  </p:transition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audio" Target="NULL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audio" Target="NUL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/>
          <p:cNvSpPr/>
          <p:nvPr/>
        </p:nvSpPr>
        <p:spPr>
          <a:xfrm>
            <a:off x="0" y="1824038"/>
            <a:ext cx="11880850" cy="2170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1  My day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5"/>
          <p:cNvSpPr/>
          <p:nvPr/>
        </p:nvSpPr>
        <p:spPr>
          <a:xfrm>
            <a:off x="488950" y="474663"/>
            <a:ext cx="1090453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latin typeface="Times New Roman" panose="02020603050405020304" pitchFamily="18" charset="0"/>
              </a:rPr>
              <a:t>3. Let’s talk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6" name="文本框 2"/>
          <p:cNvSpPr/>
          <p:nvPr/>
        </p:nvSpPr>
        <p:spPr>
          <a:xfrm>
            <a:off x="622300" y="1371600"/>
            <a:ext cx="10636250" cy="738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(1) Learn the word.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57347" name="矩形 3"/>
          <p:cNvSpPr/>
          <p:nvPr/>
        </p:nvSpPr>
        <p:spPr>
          <a:xfrm>
            <a:off x="3845600" y="3134613"/>
            <a:ext cx="3221030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last</a:t>
            </a:r>
            <a:endParaRPr kumimoji="0" lang="en-US" altLang="zh-CN" sz="7200" b="1" i="0" u="none" strike="noStrike" kern="1200" cap="none" spc="0" normalizeH="0" baseline="0" noProof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5"/>
          <p:cNvSpPr/>
          <p:nvPr/>
        </p:nvSpPr>
        <p:spPr>
          <a:xfrm>
            <a:off x="303213" y="795338"/>
            <a:ext cx="109045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(2) Take out your things.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0" name="文本框 2"/>
          <p:cNvSpPr/>
          <p:nvPr/>
        </p:nvSpPr>
        <p:spPr>
          <a:xfrm>
            <a:off x="957263" y="1778000"/>
            <a:ext cx="10634662" cy="2959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T: I have a cake. What do you have? Take out your things.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I have some balloons.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I have some flowers.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5"/>
          <p:cNvSpPr/>
          <p:nvPr/>
        </p:nvSpPr>
        <p:spPr>
          <a:xfrm>
            <a:off x="287338" y="565150"/>
            <a:ext cx="109045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　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(3) Let's try. 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4" name="文本框 2"/>
          <p:cNvSpPr/>
          <p:nvPr/>
        </p:nvSpPr>
        <p:spPr>
          <a:xfrm>
            <a:off x="755650" y="1636713"/>
            <a:ext cx="9966325" cy="2954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寻找</a:t>
            </a:r>
            <a:r>
              <a:rPr lang="en-US" altLang="zh-CN" sz="3200">
                <a:latin typeface="Times New Roman" panose="02020603050405020304" pitchFamily="18" charset="0"/>
              </a:rPr>
              <a:t>Sarah: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听录音，理解对话大意。完成</a:t>
            </a:r>
            <a:r>
              <a:rPr lang="en-US" altLang="zh-CN" sz="3200">
                <a:latin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第一题。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Where is Sarah? </a:t>
            </a:r>
            <a:r>
              <a:rPr lang="en-US" altLang="zh-CN" sz="3200">
                <a:latin typeface="宋体" panose="02010600030101010101" pitchFamily="2" charset="-122"/>
              </a:rPr>
              <a:t>(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在对的短语前打</a:t>
            </a:r>
            <a:r>
              <a:rPr lang="en-US" altLang="zh-CN" sz="3200">
                <a:latin typeface="宋体" panose="02010600030101010101" pitchFamily="2" charset="-122"/>
              </a:rPr>
              <a:t>√)</a:t>
            </a:r>
            <a:endParaRPr lang="en-US" altLang="zh-CN" sz="3200">
              <a:latin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In the shop. </a:t>
            </a:r>
            <a:r>
              <a:rPr lang="en-US" altLang="zh-CN" sz="3200">
                <a:latin typeface="宋体" panose="02010600030101010101" pitchFamily="2" charset="-122"/>
                <a:sym typeface="Wingdings" panose="05000000000000000000" pitchFamily="2" charset="2"/>
              </a:rPr>
              <a:t>  </a:t>
            </a: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In the school.</a:t>
            </a:r>
            <a:r>
              <a:rPr lang="en-US" altLang="zh-CN" sz="3200">
                <a:latin typeface="宋体" panose="02010600030101010101" pitchFamily="2" charset="-122"/>
                <a:sym typeface="Wingdings" panose="05000000000000000000" pitchFamily="2" charset="2"/>
              </a:rPr>
              <a:t>  </a:t>
            </a: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In the library.</a:t>
            </a:r>
            <a:endParaRPr lang="en-US" altLang="zh-CN" sz="3200">
              <a:latin typeface="Times New Roman" panose="02020603050405020304" pitchFamily="18" charset="0"/>
              <a:sym typeface="Wingdings" panose="05000000000000000000" pitchFamily="2" charset="2"/>
            </a:endParaRPr>
          </a:p>
        </p:txBody>
      </p:sp>
      <p:pic>
        <p:nvPicPr>
          <p:cNvPr id="59395" name="unit1-6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3203575" y="684213"/>
            <a:ext cx="804863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9396" name="TextBox 4"/>
          <p:cNvSpPr/>
          <p:nvPr/>
        </p:nvSpPr>
        <p:spPr>
          <a:xfrm>
            <a:off x="684213" y="3924300"/>
            <a:ext cx="5032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64" fill="hold"/>
                                        <p:tgtEl>
                                          <p:spTgt spid="593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5"/>
                </p:tgtEl>
              </p:cMediaNode>
            </p:audio>
          </p:childTnLst>
        </p:cTn>
      </p:par>
    </p:tnLst>
    <p:bldLst>
      <p:bldP spid="593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5"/>
          <p:cNvSpPr/>
          <p:nvPr/>
        </p:nvSpPr>
        <p:spPr>
          <a:xfrm>
            <a:off x="222250" y="600075"/>
            <a:ext cx="11263313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　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(4) Let's talk.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观察 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Let's talk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部分的教学挂图并回答下列问题。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18" name="文本框 2"/>
          <p:cNvSpPr/>
          <p:nvPr/>
        </p:nvSpPr>
        <p:spPr>
          <a:xfrm>
            <a:off x="1058863" y="2532063"/>
            <a:ext cx="10631487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Who are they?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What are they talking about?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5"/>
          <p:cNvSpPr/>
          <p:nvPr/>
        </p:nvSpPr>
        <p:spPr>
          <a:xfrm>
            <a:off x="622300" y="782638"/>
            <a:ext cx="10906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(5) Listen to the radio and then do exercises.</a:t>
            </a:r>
            <a:endParaRPr lang="en-US" altLang="zh-CN" sz="2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2" name="文本框 2"/>
          <p:cNvSpPr/>
          <p:nvPr/>
        </p:nvSpPr>
        <p:spPr>
          <a:xfrm>
            <a:off x="895350" y="1909763"/>
            <a:ext cx="10633075" cy="295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 </a:t>
            </a:r>
            <a:r>
              <a:rPr lang="en-US" altLang="zh-CN" sz="3200">
                <a:latin typeface="Times New Roman" panose="02020603050405020304" pitchFamily="18" charset="0"/>
              </a:rPr>
              <a:t>Let's talk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部分的录音，判断正（</a:t>
            </a:r>
            <a:r>
              <a:rPr lang="en-US" altLang="zh-CN" sz="3200">
                <a:latin typeface="Times New Roman" panose="02020603050405020304" pitchFamily="18" charset="0"/>
              </a:rPr>
              <a:t>T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）误 </a:t>
            </a:r>
            <a:r>
              <a:rPr lang="en-US" altLang="zh-CN" sz="3200">
                <a:latin typeface="Times New Roman" panose="02020603050405020304" pitchFamily="18" charset="0"/>
              </a:rPr>
              <a:t>(F)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</a:rPr>
              <a:t>Sarah is shopping.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</a:rPr>
              <a:t>Sarah often watches TV on the weekend.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</a:rPr>
              <a:t>Sarah is so busy.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61443" name="unit1-7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8532813" y="828675"/>
            <a:ext cx="804862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44" name="TextBox 4"/>
          <p:cNvSpPr/>
          <p:nvPr/>
        </p:nvSpPr>
        <p:spPr>
          <a:xfrm>
            <a:off x="5003800" y="2844800"/>
            <a:ext cx="5048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TextBox 6"/>
          <p:cNvSpPr/>
          <p:nvPr/>
        </p:nvSpPr>
        <p:spPr>
          <a:xfrm>
            <a:off x="4427538" y="4284663"/>
            <a:ext cx="5048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6" name="TextBox 7"/>
          <p:cNvSpPr/>
          <p:nvPr/>
        </p:nvSpPr>
        <p:spPr>
          <a:xfrm>
            <a:off x="8243888" y="3492500"/>
            <a:ext cx="5048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356" fill="hold"/>
                                        <p:tgtEl>
                                          <p:spTgt spid="614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43"/>
                </p:tgtEl>
              </p:cMediaNode>
            </p:audio>
          </p:childTnLst>
        </p:cTn>
      </p:par>
    </p:tnLst>
    <p:bldLst>
      <p:bldP spid="61444" grpId="0"/>
      <p:bldP spid="61445" grpId="0"/>
      <p:bldP spid="614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5"/>
          <p:cNvSpPr/>
          <p:nvPr/>
        </p:nvSpPr>
        <p:spPr>
          <a:xfrm>
            <a:off x="488950" y="628650"/>
            <a:ext cx="10904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(6)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听录音跟读课文，理解意思并进行表演性朗读。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2466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2065338"/>
            <a:ext cx="5281613" cy="3041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5"/>
          <p:cNvSpPr/>
          <p:nvPr/>
        </p:nvSpPr>
        <p:spPr>
          <a:xfrm>
            <a:off x="688975" y="603250"/>
            <a:ext cx="10904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(7) Role-play. 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490" name="文本框 2"/>
          <p:cNvSpPr/>
          <p:nvPr/>
        </p:nvSpPr>
        <p:spPr>
          <a:xfrm>
            <a:off x="1104900" y="1741488"/>
            <a:ext cx="9372600" cy="1476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规则：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小组内分角色进行表演操练，同学们自愿上前表演，最后大家共同评价。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5"/>
          <p:cNvSpPr/>
          <p:nvPr/>
        </p:nvSpPr>
        <p:spPr>
          <a:xfrm>
            <a:off x="0" y="474663"/>
            <a:ext cx="118808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Activity 2. Consolidation and Extension</a:t>
            </a:r>
            <a:endParaRPr lang="en-US" altLang="zh-CN" sz="3600" b="1">
              <a:solidFill>
                <a:schemeClr val="tx2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4514" name="文本框 2"/>
          <p:cNvSpPr/>
          <p:nvPr/>
        </p:nvSpPr>
        <p:spPr>
          <a:xfrm>
            <a:off x="488950" y="1414463"/>
            <a:ext cx="10633075" cy="4338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1. Task time.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完成</a:t>
            </a:r>
            <a:r>
              <a:rPr lang="en-US" altLang="zh-CN" sz="3200">
                <a:latin typeface="Times New Roman" panose="02020603050405020304" pitchFamily="18" charset="0"/>
              </a:rPr>
              <a:t>“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latin typeface="Times New Roman" panose="02020603050405020304" pitchFamily="18" charset="0"/>
              </a:rPr>
              <a:t>”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第三题。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3200">
                <a:latin typeface="Times New Roman" panose="02020603050405020304" pitchFamily="18" charset="0"/>
              </a:rPr>
              <a:t>Make a dialogue: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创编一个有关周末活动的小对话。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Make a dialogue: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邀请小伙伴们周末一起出去活动，商讨活动内容。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en-US" altLang="zh-CN" sz="3200">
                <a:latin typeface="Times New Roman" panose="02020603050405020304" pitchFamily="18" charset="0"/>
              </a:rPr>
              <a:t>Do a survey: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调查本组内的同学在周末通常做什么。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en-US" altLang="zh-CN" sz="3200">
                <a:latin typeface="Times New Roman" panose="02020603050405020304" pitchFamily="18" charset="0"/>
              </a:rPr>
              <a:t>Make a dialogue: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父母很辛苦，我们应该在周末时帮助父母或陪伴父母做些事情。说说你是怎么帮助父母的。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文本框 5"/>
          <p:cNvSpPr/>
          <p:nvPr/>
        </p:nvSpPr>
        <p:spPr>
          <a:xfrm>
            <a:off x="806450" y="795338"/>
            <a:ext cx="10904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小组表演展示，大家一起给出评价。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38" name="文本框 2"/>
          <p:cNvSpPr/>
          <p:nvPr/>
        </p:nvSpPr>
        <p:spPr>
          <a:xfrm>
            <a:off x="806450" y="1754188"/>
            <a:ext cx="9742488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活动形式：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小组依次上前表演展示，大家共同评价，找出表演者的优缺点。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5"/>
          <p:cNvSpPr/>
          <p:nvPr/>
        </p:nvSpPr>
        <p:spPr>
          <a:xfrm>
            <a:off x="488950" y="474663"/>
            <a:ext cx="1090453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3. Sing the birthday song together. 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6562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854200"/>
            <a:ext cx="5064125" cy="2914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1"/>
          <p:cNvSpPr/>
          <p:nvPr/>
        </p:nvSpPr>
        <p:spPr>
          <a:xfrm>
            <a:off x="0" y="213008"/>
            <a:ext cx="11880849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4" name="文本框 2"/>
          <p:cNvSpPr/>
          <p:nvPr/>
        </p:nvSpPr>
        <p:spPr>
          <a:xfrm>
            <a:off x="699291" y="1044005"/>
            <a:ext cx="79978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Play a chain game.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9155" name="文本框 5"/>
          <p:cNvSpPr/>
          <p:nvPr/>
        </p:nvSpPr>
        <p:spPr>
          <a:xfrm>
            <a:off x="699291" y="1836093"/>
            <a:ext cx="10155237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游戏规则：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看关键词的动词短语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</a:rPr>
              <a:t>do morning exercises, eat breakfast, have...class, play sports, eat dinner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每排学生从第一个向第二个人提问，第二个回答后再问第三个人。依次往下进行。小组间比拼，用时最少的小组获胜。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5"/>
          <p:cNvSpPr/>
          <p:nvPr/>
        </p:nvSpPr>
        <p:spPr>
          <a:xfrm>
            <a:off x="0" y="474663"/>
            <a:ext cx="118808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Activity 3. Summing up.</a:t>
            </a:r>
            <a:endParaRPr lang="en-US" altLang="zh-CN" sz="3600" b="1">
              <a:solidFill>
                <a:schemeClr val="tx2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7586" name="文本框 2"/>
          <p:cNvSpPr/>
          <p:nvPr/>
        </p:nvSpPr>
        <p:spPr>
          <a:xfrm>
            <a:off x="488950" y="1414463"/>
            <a:ext cx="10633075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1. Words: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why, shop, last, sound, also, need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2. Sentences: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What do you do on the weekend?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 I usually...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5"/>
          <p:cNvSpPr txBox="1"/>
          <p:nvPr/>
        </p:nvSpPr>
        <p:spPr>
          <a:xfrm>
            <a:off x="0" y="635829"/>
            <a:ext cx="11880850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lvl="0" algn="ctr" defTabSz="914400" fontAlgn="base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Homework</a:t>
            </a:r>
            <a:endParaRPr kumimoji="0" lang="en-US" altLang="zh-CN" sz="4800" b="1" strike="noStrike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0" name="文本框 1"/>
          <p:cNvSpPr/>
          <p:nvPr/>
        </p:nvSpPr>
        <p:spPr>
          <a:xfrm>
            <a:off x="757238" y="2198688"/>
            <a:ext cx="8978900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1.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听录音并背诵对话。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2.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完成课堂检测中的相关习题。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3.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2"/>
          <p:cNvSpPr/>
          <p:nvPr/>
        </p:nvSpPr>
        <p:spPr>
          <a:xfrm>
            <a:off x="0" y="403225"/>
            <a:ext cx="118808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Activity 1. Presentation</a:t>
            </a:r>
            <a:endParaRPr lang="en-US" altLang="zh-CN" sz="3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8" name="文本框 5"/>
          <p:cNvSpPr/>
          <p:nvPr/>
        </p:nvSpPr>
        <p:spPr>
          <a:xfrm>
            <a:off x="887413" y="1087438"/>
            <a:ext cx="10594975" cy="526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Learn the phrases.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(1)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自由讨论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T: Tomorrow is Saturday. I often watch TV on the weekend. What about you?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S: I often... (go shopping, watch TV, play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ping-pong</a:t>
            </a:r>
            <a:r>
              <a:rPr lang="en-US" altLang="zh-CN" sz="3200" dirty="0">
                <a:latin typeface="Times New Roman" panose="02020603050405020304" pitchFamily="18" charset="0"/>
              </a:rPr>
              <a:t> with..., wash clothes, cook dinner)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 fill="hold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501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5"/>
          <p:cNvSpPr/>
          <p:nvPr/>
        </p:nvSpPr>
        <p:spPr>
          <a:xfrm>
            <a:off x="641350" y="649288"/>
            <a:ext cx="10906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  <a:sym typeface="宋体" panose="02010600030101010101" pitchFamily="2" charset="-122"/>
              </a:rPr>
              <a:t>(2) Act and guess.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做动作猜短语。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02" name="文本框 8"/>
          <p:cNvSpPr/>
          <p:nvPr/>
        </p:nvSpPr>
        <p:spPr>
          <a:xfrm>
            <a:off x="641350" y="1524000"/>
            <a:ext cx="10748963" cy="66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ts val="4500"/>
              </a:lnSpc>
            </a:pPr>
            <a:r>
              <a:rPr lang="zh-CN" altLang="en-US" sz="3200" b="1" dirty="0">
                <a:solidFill>
                  <a:srgbClr val="26262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solidFill>
                  <a:srgbClr val="26262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一名同学到前面做动作，其他同学猜。</a:t>
            </a:r>
            <a:r>
              <a:rPr lang="en-US" altLang="zh-CN" sz="3200" dirty="0">
                <a:solidFill>
                  <a:srgbClr val="3D9C14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03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338" y="2717800"/>
            <a:ext cx="3630612" cy="2787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5"/>
          <p:cNvSpPr/>
          <p:nvPr/>
        </p:nvSpPr>
        <p:spPr>
          <a:xfrm>
            <a:off x="608013" y="852488"/>
            <a:ext cx="99710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  <a:sym typeface="宋体" panose="02010600030101010101" pitchFamily="2" charset="-122"/>
              </a:rPr>
              <a:t>(3) Let's play a game: Which is missing?</a:t>
            </a:r>
            <a:endParaRPr lang="en-US" altLang="zh-CN" sz="3200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2226" name="文本框 2"/>
          <p:cNvSpPr/>
          <p:nvPr/>
        </p:nvSpPr>
        <p:spPr>
          <a:xfrm>
            <a:off x="971550" y="2254250"/>
            <a:ext cx="8958263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游戏规则：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多媒体展示多个短语的图片，然后消失一个或两个，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大家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猜是哪个或哪两个？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  <p:bldP spid="522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" y="577850"/>
            <a:ext cx="3930650" cy="2349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3250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31863" y="3506788"/>
            <a:ext cx="3090862" cy="2417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3251" name="图片 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79650"/>
            <a:ext cx="3155950" cy="2279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 fill="hold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 fill="hold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 fill="hold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 fill="hold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388" y="474663"/>
            <a:ext cx="4467225" cy="2279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4274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74663"/>
            <a:ext cx="4084638" cy="2279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4275" name="图片 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188" y="3419475"/>
            <a:ext cx="4095750" cy="22812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 fill="hold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 fill="hold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 fill="hold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 fill="hold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5"/>
          <p:cNvSpPr/>
          <p:nvPr/>
        </p:nvSpPr>
        <p:spPr>
          <a:xfrm>
            <a:off x="488950" y="474663"/>
            <a:ext cx="1090453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 dirty="0">
                <a:latin typeface="Times New Roman" panose="02020603050405020304" pitchFamily="18" charset="0"/>
              </a:rPr>
              <a:t>2. Learn sentences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298" name="文本框 2"/>
          <p:cNvSpPr/>
          <p:nvPr/>
        </p:nvSpPr>
        <p:spPr>
          <a:xfrm>
            <a:off x="622300" y="1371600"/>
            <a:ext cx="10636250" cy="5262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(1) Works in pairs.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大家用以下句型进行对话练习。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do you do on the weekend?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S: What do you do on the weekend?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T:  I usually go shopping on the weekend.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3"/>
          <p:cNvSpPr/>
          <p:nvPr/>
        </p:nvSpPr>
        <p:spPr>
          <a:xfrm>
            <a:off x="608013" y="1147763"/>
            <a:ext cx="10652125" cy="5262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宋体" panose="02010600030101010101" pitchFamily="2" charset="-122"/>
              </a:rPr>
              <a:t>(2)Do a survey.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调查你同伴周末做什么。可以用到以下句型：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200" dirty="0">
                <a:latin typeface="Times New Roman" panose="02020603050405020304" pitchFamily="18" charset="0"/>
              </a:rPr>
              <a:t>S1: Hello!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 S2: Hi.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 S1: What do you do on the weekend?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 S2: I usually play football with my friends.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 ...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6aa9a7b-0fbb-4de8-b118-925ca8c0750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1991</Words>
  <Application>WPS 演示</Application>
  <PresentationFormat>自定义</PresentationFormat>
  <Paragraphs>118</Paragraphs>
  <Slides>21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2021-02-09T08:07:00Z</cp:lastPrinted>
  <dcterms:created xsi:type="dcterms:W3CDTF">2021-02-09T08:07:00Z</dcterms:created>
  <dcterms:modified xsi:type="dcterms:W3CDTF">2023-02-25T05:43:08Z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B15A76C8056D46999C52D462A5EBACD8</vt:lpwstr>
  </property>
  <property fmtid="{D5CDD505-2E9C-101B-9397-08002B2CF9AE}" pid="7" name="KSOProductBuildVer">
    <vt:lpwstr>2052-11.1.0.13703</vt:lpwstr>
  </property>
</Properties>
</file>