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1" r:id="rId3"/>
    <p:sldId id="257" r:id="rId4"/>
    <p:sldId id="302" r:id="rId5"/>
    <p:sldId id="340" r:id="rId6"/>
    <p:sldId id="301" r:id="rId7"/>
    <p:sldId id="305" r:id="rId8"/>
    <p:sldId id="306" r:id="rId9"/>
    <p:sldId id="307" r:id="rId10"/>
    <p:sldId id="258" r:id="rId11"/>
    <p:sldId id="329" r:id="rId12"/>
    <p:sldId id="330" r:id="rId13"/>
    <p:sldId id="331" r:id="rId14"/>
    <p:sldId id="265" r:id="rId15"/>
    <p:sldId id="332" r:id="rId16"/>
    <p:sldId id="266" r:id="rId17"/>
    <p:sldId id="267" r:id="rId18"/>
    <p:sldId id="268" r:id="rId19"/>
    <p:sldId id="269" r:id="rId20"/>
    <p:sldId id="299" r:id="rId21"/>
  </p:sldIdLst>
  <p:sldSz cx="11880850" cy="6840220"/>
  <p:notesSz cx="6858000" cy="9144000"/>
  <p:custDataLst>
    <p:tags r:id="rId25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1038" y="-43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49580" indent="0" algn="ctr">
              <a:buNone/>
              <a:defRPr/>
            </a:lvl2pPr>
            <a:lvl3pPr marL="898525" indent="0" algn="ctr">
              <a:buNone/>
              <a:defRPr/>
            </a:lvl3pPr>
            <a:lvl4pPr marL="1348105" indent="0" algn="ctr">
              <a:buNone/>
              <a:defRPr/>
            </a:lvl4pPr>
            <a:lvl5pPr marL="1797050" indent="0" algn="ctr">
              <a:buNone/>
              <a:defRPr/>
            </a:lvl5pPr>
            <a:lvl6pPr marL="2246630" indent="0" algn="ctr">
              <a:buNone/>
              <a:defRPr/>
            </a:lvl6pPr>
            <a:lvl7pPr marL="2695575" indent="0" algn="ctr">
              <a:buNone/>
              <a:defRPr/>
            </a:lvl7pPr>
            <a:lvl8pPr marL="3145155" indent="0" algn="ctr">
              <a:buNone/>
              <a:defRPr/>
            </a:lvl8pPr>
            <a:lvl9pPr marL="35941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3406CFD3-5EBD-43C6-ACDE-13AD512049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3725" y="1595438"/>
            <a:ext cx="10693400" cy="4514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60C381A4-B9E7-4323-B7CB-A671C56D17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31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DD686444-2817-49B7-B6CA-E5065503A7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6809" y="1118578"/>
            <a:ext cx="10247233" cy="5163619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</a:defRPr>
            </a:lvl1pPr>
            <a:lvl2pPr marL="0" indent="0">
              <a:buNone/>
              <a:defRPr sz="15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4CB2B2B7-489F-49AA-8838-5DC5DC72EEA7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4CB2B2B7-489F-49AA-8838-5DC5DC72EEA7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252730" indent="-252730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4CB2B2B7-489F-49AA-8838-5DC5DC72EEA7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595438"/>
            <a:ext cx="10693400" cy="4514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09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6846B946-B4BA-46D6-8F4F-EC13E34780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23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8EED2967-8D2F-4E28-9F9B-D8665D0ED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2F3780A-A15E-4BDA-9391-BC5AFFC0A2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1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6DBB33FF-ACAB-491E-A285-FC8FE72BCE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195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D81CFE82-89F2-4C63-BC0E-377290147A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8318A400-AA15-4532-84CE-32FD6B98C5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2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DD745904-E0C7-46BB-A74B-BDAE98F656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26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05E4B4B4-C7DF-48E8-9B78-29E82EFFA0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3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37185" indent="-337185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8067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23315" indent="-22479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72260" indent="-22479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21840" indent="-22479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audio" Target="NULL" TargetMode="Externa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audio" Target="NULL" TargetMode="Externa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/>
          <p:nvPr/>
        </p:nvSpPr>
        <p:spPr>
          <a:xfrm>
            <a:off x="0" y="1824038"/>
            <a:ext cx="11880850" cy="2205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0" tIns="45715" rIns="91430" bIns="457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1  My day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>
          <a:xfrm>
            <a:off x="593725" y="411163"/>
            <a:ext cx="10693400" cy="1141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听录音，齐读第一段文字。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6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75" y="1746250"/>
            <a:ext cx="5849938" cy="40084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6627" name="unit1-9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792913" y="704850"/>
            <a:ext cx="619125" cy="574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67" fill="hold"/>
                                        <p:tgtEl>
                                          <p:spTgt spid="26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4294967295"/>
          </p:nvPr>
        </p:nvSpPr>
        <p:spPr>
          <a:xfrm>
            <a:off x="674688" y="858838"/>
            <a:ext cx="11249025" cy="4513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4.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根据课本内容试着把下列频度副词与动词短语连线。（课堂检测第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题）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always                    go swimming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sometimes              get up early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often                        clean my cave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4294967295"/>
          </p:nvPr>
        </p:nvSpPr>
        <p:spPr>
          <a:xfrm>
            <a:off x="606425" y="1009650"/>
            <a:ext cx="10691813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4" name="标题 1"/>
          <p:cNvSpPr>
            <a:spLocks noGrp="1"/>
          </p:cNvSpPr>
          <p:nvPr>
            <p:ph type="title" idx="4294967295"/>
          </p:nvPr>
        </p:nvSpPr>
        <p:spPr>
          <a:xfrm>
            <a:off x="593725" y="21748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5.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听录音，齐读第二段文字。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5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75" y="1746250"/>
            <a:ext cx="5021263" cy="34401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8676" name="unit1-9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746875" y="515938"/>
            <a:ext cx="603250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67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4294967295"/>
          </p:nvPr>
        </p:nvSpPr>
        <p:spPr>
          <a:xfrm>
            <a:off x="593725" y="159543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完成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题中的第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个小题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（）③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Who’s Robinson’s friend?</a:t>
            </a:r>
            <a:b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A. Saturday.                 B. Friday</a:t>
            </a:r>
            <a:r>
              <a:rPr lang="en-US" altLang="zh-CN" sz="3200">
                <a:ea typeface="宋体" panose="02010600030101010101" pitchFamily="2" charset="-122"/>
              </a:rPr>
              <a:t>.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TextBox 4"/>
          <p:cNvSpPr/>
          <p:nvPr/>
        </p:nvSpPr>
        <p:spPr>
          <a:xfrm>
            <a:off x="879475" y="3332163"/>
            <a:ext cx="4587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4294967295"/>
          </p:nvPr>
        </p:nvSpPr>
        <p:spPr>
          <a:xfrm>
            <a:off x="222250" y="512763"/>
            <a:ext cx="11658600" cy="5510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600" b="1" dirty="0">
                <a:latin typeface="Times New Roman" panose="02020603050405020304" pitchFamily="18" charset="0"/>
              </a:rPr>
              <a:t>7.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练习。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听录音，选择合适的单词，把短文补充完整（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题）。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My name is Robinson. I live on an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I always get up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every day. I wash my face, and then I eat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 clean my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, too. I often go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in the water. In the afternoon, I play sports with my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His name is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Friday is good at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He often </a:t>
            </a: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dirty="0">
              <a:ea typeface="宋体" panose="02010600030101010101" pitchFamily="2" charset="-122"/>
            </a:endParaRPr>
          </a:p>
        </p:txBody>
      </p:sp>
      <p:graphicFrame>
        <p:nvGraphicFramePr>
          <p:cNvPr id="30722" name="表格 2"/>
          <p:cNvGraphicFramePr/>
          <p:nvPr/>
        </p:nvGraphicFramePr>
        <p:xfrm>
          <a:off x="222250" y="2097088"/>
          <a:ext cx="11461750" cy="1371600"/>
        </p:xfrm>
        <a:graphic>
          <a:graphicData uri="http://schemas.openxmlformats.org/drawingml/2006/table">
            <a:tbl>
              <a:tblPr/>
              <a:tblGrid>
                <a:gridCol w="11461750"/>
              </a:tblGrid>
              <a:tr h="13716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 fontAlgn="base">
                        <a:lnSpc>
                          <a:spcPct val="150000"/>
                        </a:lnSpc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cave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Sometimes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friend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breakfast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⑤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sports  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fontAlgn="base">
                        <a:lnSpc>
                          <a:spcPct val="150000"/>
                        </a:lnSpc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⑥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island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⑦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Friday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⑧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early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⑨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swimming  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⑩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wins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BBE0E3"/>
                    </a:solidFill>
                  </a:tcPr>
                </a:tc>
              </a:tr>
            </a:tbl>
          </a:graphicData>
        </a:graphic>
      </p:graphicFrame>
      <p:pic>
        <p:nvPicPr>
          <p:cNvPr id="30728" name="unit1-9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10866438" y="1308100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9" name="TextBox 6"/>
          <p:cNvSpPr/>
          <p:nvPr/>
        </p:nvSpPr>
        <p:spPr>
          <a:xfrm>
            <a:off x="5657850" y="3438525"/>
            <a:ext cx="5476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0" name="TextBox 7"/>
          <p:cNvSpPr/>
          <p:nvPr/>
        </p:nvSpPr>
        <p:spPr>
          <a:xfrm>
            <a:off x="8613775" y="3455988"/>
            <a:ext cx="5492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⑧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1" name="TextBox 8"/>
          <p:cNvSpPr/>
          <p:nvPr/>
        </p:nvSpPr>
        <p:spPr>
          <a:xfrm>
            <a:off x="3621088" y="4071938"/>
            <a:ext cx="5492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2" name="TextBox 9"/>
          <p:cNvSpPr/>
          <p:nvPr/>
        </p:nvSpPr>
        <p:spPr>
          <a:xfrm>
            <a:off x="4310063" y="4078288"/>
            <a:ext cx="5476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3" name="TextBox 10"/>
          <p:cNvSpPr/>
          <p:nvPr/>
        </p:nvSpPr>
        <p:spPr>
          <a:xfrm>
            <a:off x="6523038" y="4084638"/>
            <a:ext cx="5476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4" name="TextBox 11"/>
          <p:cNvSpPr/>
          <p:nvPr/>
        </p:nvSpPr>
        <p:spPr>
          <a:xfrm>
            <a:off x="9356725" y="4090988"/>
            <a:ext cx="5492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5" name="TextBox 12"/>
          <p:cNvSpPr/>
          <p:nvPr/>
        </p:nvSpPr>
        <p:spPr>
          <a:xfrm>
            <a:off x="5834063" y="4711700"/>
            <a:ext cx="5476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6" name="TextBox 13"/>
          <p:cNvSpPr/>
          <p:nvPr/>
        </p:nvSpPr>
        <p:spPr>
          <a:xfrm>
            <a:off x="8401050" y="4743450"/>
            <a:ext cx="5476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7" name="TextBox 14"/>
          <p:cNvSpPr/>
          <p:nvPr/>
        </p:nvSpPr>
        <p:spPr>
          <a:xfrm>
            <a:off x="596900" y="5376863"/>
            <a:ext cx="5492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38" name="TextBox 15"/>
          <p:cNvSpPr/>
          <p:nvPr/>
        </p:nvSpPr>
        <p:spPr>
          <a:xfrm>
            <a:off x="2676525" y="5383213"/>
            <a:ext cx="5476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⑩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67" fill="hold"/>
                                        <p:tgtEl>
                                          <p:spTgt spid="307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 fill="hold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 fill="hold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 fill="hold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 fill="hold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 fill="hold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 fill="hold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 fill="hold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8"/>
                </p:tgtEl>
              </p:cMediaNode>
            </p:audio>
          </p:childTnLst>
        </p:cTn>
      </p:par>
    </p:tnLst>
    <p:bldLst>
      <p:bldP spid="30729" grpId="0"/>
      <p:bldP spid="30730" grpId="0"/>
      <p:bldP spid="30731" grpId="0"/>
      <p:bldP spid="30732" grpId="0"/>
      <p:bldP spid="30733" grpId="0"/>
      <p:bldP spid="30734" grpId="0"/>
      <p:bldP spid="30735" grpId="0"/>
      <p:bldP spid="30736" grpId="0"/>
      <p:bldP spid="30737" grpId="0"/>
      <p:bldP spid="307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4294967295"/>
          </p:nvPr>
        </p:nvSpPr>
        <p:spPr>
          <a:xfrm>
            <a:off x="593725" y="1458913"/>
            <a:ext cx="10693400" cy="4513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8. Tick or cross.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阅读短文，判断对错，完成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课堂检测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题的内容。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Robinson and Friday always get up late in the morning. ( )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Robinson only cleans his cave on Friday. ( )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Robinson and Friday play sports together in the afternoon. ( )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6" name="TextBox 4"/>
          <p:cNvSpPr/>
          <p:nvPr/>
        </p:nvSpPr>
        <p:spPr>
          <a:xfrm>
            <a:off x="10266363" y="3222625"/>
            <a:ext cx="434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TextBox 5"/>
          <p:cNvSpPr/>
          <p:nvPr/>
        </p:nvSpPr>
        <p:spPr>
          <a:xfrm>
            <a:off x="7956550" y="3922713"/>
            <a:ext cx="4349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8" name="TextBox 6"/>
          <p:cNvSpPr/>
          <p:nvPr/>
        </p:nvSpPr>
        <p:spPr>
          <a:xfrm>
            <a:off x="10742613" y="4660900"/>
            <a:ext cx="4587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>
          <a:xfrm>
            <a:off x="504825" y="228600"/>
            <a:ext cx="10691813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(2)Write a letter to Robinson. Tell him what you often do every day.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4294967295"/>
          </p:nvPr>
        </p:nvSpPr>
        <p:spPr>
          <a:xfrm>
            <a:off x="504825" y="1376363"/>
            <a:ext cx="10988675" cy="4487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Dear Robinson,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My name is </a:t>
            </a:r>
            <a:r>
              <a:rPr lang="en-US" altLang="zh-CN" sz="3200" u="sng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. I live in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. I often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and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In the afternoon, I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with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      I hope you can get off your island soon.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      Yours,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      ————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>
          <a:xfrm>
            <a:off x="593725" y="-14287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39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</a:t>
            </a:r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Consolidation</a:t>
            </a:r>
            <a:r>
              <a:rPr lang="en-US" altLang="zh-CN" sz="39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and Extension.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4294967295"/>
          </p:nvPr>
        </p:nvSpPr>
        <p:spPr>
          <a:xfrm>
            <a:off x="593725" y="987425"/>
            <a:ext cx="10693400" cy="536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Let's check.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1. Listen and tick.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2. Give answers about yourself.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What do you do on the weekend?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(1) I often ___________________.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(2) I always __________________.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(3) I sometimes _______________.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>
          <a:xfrm>
            <a:off x="593725" y="27463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39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4. </a:t>
            </a:r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Summing</a:t>
            </a:r>
            <a:r>
              <a:rPr lang="en-US" altLang="zh-CN" sz="39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up.</a:t>
            </a:r>
            <a:endParaRPr lang="zh-CN" altLang="en-US" sz="35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4294967295"/>
          </p:nvPr>
        </p:nvSpPr>
        <p:spPr>
          <a:xfrm>
            <a:off x="593725" y="159543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1.Words: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play, letter, island, early, cave, Friday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2.Phrases: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live on, get up, wash my face, eat breakfast, play sports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 idx="4294967295"/>
          </p:nvPr>
        </p:nvSpPr>
        <p:spPr>
          <a:xfrm>
            <a:off x="593725" y="514350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530C1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endParaRPr lang="en-US" altLang="zh-CN" sz="4800" b="1" dirty="0">
              <a:solidFill>
                <a:srgbClr val="530C1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4294967295"/>
          </p:nvPr>
        </p:nvSpPr>
        <p:spPr>
          <a:xfrm>
            <a:off x="593725" y="1654175"/>
            <a:ext cx="10693400" cy="2563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 dirty="0">
                <a:ea typeface="宋体" panose="02010600030101010101" pitchFamily="2" charset="-122"/>
              </a:rPr>
              <a:t>听录音并背诵短文。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 dirty="0">
                <a:ea typeface="宋体" panose="02010600030101010101" pitchFamily="2" charset="-122"/>
              </a:rPr>
              <a:t>完成课堂检测中的相关习题。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结合本课内容给笔友写一封电子邮件。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584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623800" y="116713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/>
          <p:nvPr/>
        </p:nvSpPr>
        <p:spPr>
          <a:xfrm>
            <a:off x="2153404" y="-24077"/>
            <a:ext cx="7574041" cy="1256007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</a:t>
            </a:r>
            <a:r>
              <a:rPr kumimoji="0" lang="en-US" altLang="zh-CN" sz="53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up</a:t>
            </a:r>
            <a:endParaRPr kumimoji="0" lang="en-US" altLang="zh-CN" sz="53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8434" name="Rectangle 3"/>
          <p:cNvSpPr/>
          <p:nvPr/>
        </p:nvSpPr>
        <p:spPr>
          <a:xfrm>
            <a:off x="3018174" y="230183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1"/>
          <p:cNvSpPr txBox="1"/>
          <p:nvPr/>
        </p:nvSpPr>
        <p:spPr>
          <a:xfrm>
            <a:off x="1765300" y="2320925"/>
            <a:ext cx="6164263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2"/>
          <p:cNvSpPr/>
          <p:nvPr/>
        </p:nvSpPr>
        <p:spPr>
          <a:xfrm>
            <a:off x="536575" y="123190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Free talk.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8" name="图片 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0" y="2533650"/>
            <a:ext cx="2460625" cy="2555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8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文本框 1"/>
          <p:cNvSpPr txBox="1"/>
          <p:nvPr/>
        </p:nvSpPr>
        <p:spPr>
          <a:xfrm>
            <a:off x="1736725" y="2246313"/>
            <a:ext cx="6165850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文本框 2"/>
          <p:cNvSpPr/>
          <p:nvPr/>
        </p:nvSpPr>
        <p:spPr>
          <a:xfrm>
            <a:off x="536575" y="123190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Sing a song.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文本框 3"/>
          <p:cNvSpPr/>
          <p:nvPr/>
        </p:nvSpPr>
        <p:spPr>
          <a:xfrm>
            <a:off x="839788" y="2246313"/>
            <a:ext cx="10401300" cy="2214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“I want to be your friend”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活动方式：大家分为三大组，每组播放的节奏快慢不同，自然跟唱。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Rectangle 2"/>
          <p:cNvSpPr/>
          <p:nvPr/>
        </p:nvSpPr>
        <p:spPr>
          <a:xfrm>
            <a:off x="2153404" y="-24077"/>
            <a:ext cx="7574041" cy="1256007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</a:t>
            </a:r>
            <a:r>
              <a:rPr kumimoji="0" lang="en-US" altLang="zh-CN" sz="53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up</a:t>
            </a:r>
            <a:endParaRPr kumimoji="0" lang="en-US" altLang="zh-CN" sz="53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>
          <a:xfrm>
            <a:off x="593725" y="993775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看图片，了解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Robin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>
          <a:xfrm>
            <a:off x="839788" y="2335213"/>
            <a:ext cx="1806575" cy="2382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Name?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Country?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Hobby?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buNone/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3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5225" y="1852613"/>
            <a:ext cx="5440363" cy="3729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4" name="Rectangle 2"/>
          <p:cNvSpPr/>
          <p:nvPr/>
        </p:nvSpPr>
        <p:spPr>
          <a:xfrm>
            <a:off x="2153404" y="-24077"/>
            <a:ext cx="7574041" cy="1256007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</a:t>
            </a:r>
            <a:r>
              <a:rPr kumimoji="0" lang="en-US" altLang="zh-CN" sz="53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up</a:t>
            </a:r>
            <a:endParaRPr kumimoji="0" lang="en-US" altLang="zh-CN" sz="53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文本框 1"/>
          <p:cNvSpPr txBox="1"/>
          <p:nvPr/>
        </p:nvSpPr>
        <p:spPr>
          <a:xfrm>
            <a:off x="1765300" y="2320925"/>
            <a:ext cx="6164263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8" name="文本框 2"/>
          <p:cNvSpPr/>
          <p:nvPr/>
        </p:nvSpPr>
        <p:spPr>
          <a:xfrm>
            <a:off x="536575" y="123190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 Introduction 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文本框 6"/>
          <p:cNvSpPr/>
          <p:nvPr/>
        </p:nvSpPr>
        <p:spPr>
          <a:xfrm>
            <a:off x="769938" y="1906588"/>
            <a:ext cx="106537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Robin is in a play. He is Robinson Crusoe. Here is a letter from him.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10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2711450"/>
            <a:ext cx="4822825" cy="33035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1511" name="Rectangle 2"/>
          <p:cNvSpPr/>
          <p:nvPr/>
        </p:nvSpPr>
        <p:spPr>
          <a:xfrm>
            <a:off x="2153404" y="-24077"/>
            <a:ext cx="7574041" cy="1256007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</a:t>
            </a:r>
            <a:r>
              <a:rPr kumimoji="0" lang="en-US" altLang="zh-CN" sz="53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up</a:t>
            </a:r>
            <a:endParaRPr kumimoji="0" lang="en-US" altLang="zh-CN" sz="53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471488" y="469900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Preview</a:t>
            </a:r>
            <a:endParaRPr lang="zh-CN" altLang="en-US" sz="5400" dirty="0">
              <a:ea typeface="宋体" panose="02010600030101010101" pitchFamily="2" charset="-122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>
          <a:xfrm>
            <a:off x="593725" y="1855788"/>
            <a:ext cx="10693400" cy="2508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ea typeface="宋体" panose="02010600030101010101" pitchFamily="2" charset="-122"/>
              </a:rPr>
              <a:t>1. </a:t>
            </a:r>
            <a:r>
              <a:rPr lang="zh-CN" altLang="en-US" sz="3600" b="1" dirty="0">
                <a:ea typeface="宋体" panose="02010600030101010101" pitchFamily="2" charset="-122"/>
              </a:rPr>
              <a:t>自主学习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ea typeface="宋体" panose="02010600030101010101" pitchFamily="2" charset="-122"/>
              </a:rPr>
              <a:t>活动规则： </a:t>
            </a:r>
            <a:r>
              <a:rPr lang="zh-CN" altLang="en-US" sz="3200" dirty="0">
                <a:ea typeface="宋体" panose="02010600030101010101" pitchFamily="2" charset="-122"/>
              </a:rPr>
              <a:t>同学们分成小组，并且每一组任命一名组长来组织本组有序完成自主学习部分的内容。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593725" y="1624013"/>
            <a:ext cx="10693400" cy="2435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ea typeface="宋体" panose="02010600030101010101" pitchFamily="2" charset="-122"/>
              </a:rPr>
              <a:t>2. </a:t>
            </a:r>
            <a:r>
              <a:rPr lang="zh-CN" altLang="en-US" sz="3600" b="1" dirty="0">
                <a:ea typeface="宋体" panose="02010600030101010101" pitchFamily="2" charset="-122"/>
              </a:rPr>
              <a:t>自学成果分享</a:t>
            </a:r>
            <a:endParaRPr lang="zh-CN" altLang="en-US" sz="3600" b="1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ea typeface="宋体" panose="02010600030101010101" pitchFamily="2" charset="-122"/>
              </a:rPr>
              <a:t>自主学习时间为八分钟左右，然后任选三个同学汇报自学情况。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>
          <a:xfrm>
            <a:off x="593725" y="10953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39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</a:t>
            </a:r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Presentation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593725" y="1054100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Listen, read and write.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Learn the email format.(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电子邮件的格式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79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1563" y="2768600"/>
            <a:ext cx="4937125" cy="3028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4294967295"/>
          </p:nvPr>
        </p:nvSpPr>
        <p:spPr>
          <a:xfrm>
            <a:off x="593725" y="1009650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7185" indent="-337185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0250" indent="-28067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3315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226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840" indent="-22479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听录音，然后选择正确答案。（探究学习前两个小题）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（）①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What's Rubin's name?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A. Robinson Crusoe.    B. Crusoe Robinson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（）②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Where does Robinson live on?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A. He lives in a city.     B. He lives on an island.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 dirty="0">
              <a:ea typeface="宋体" panose="02010600030101010101" pitchFamily="2" charset="-122"/>
            </a:endParaRPr>
          </a:p>
        </p:txBody>
      </p:sp>
      <p:pic>
        <p:nvPicPr>
          <p:cNvPr id="25602" name="unit1-9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10541000" y="1962150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TextBox 5"/>
          <p:cNvSpPr/>
          <p:nvPr/>
        </p:nvSpPr>
        <p:spPr>
          <a:xfrm>
            <a:off x="860425" y="2692400"/>
            <a:ext cx="4810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TextBox 6"/>
          <p:cNvSpPr/>
          <p:nvPr/>
        </p:nvSpPr>
        <p:spPr>
          <a:xfrm>
            <a:off x="866775" y="4160838"/>
            <a:ext cx="4587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67" fill="hold"/>
                                        <p:tgtEl>
                                          <p:spTgt spid="25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2"/>
                </p:tgtEl>
              </p:cMediaNode>
            </p:audio>
          </p:childTnLst>
        </p:cTn>
      </p:par>
    </p:tnLst>
    <p:bldLst>
      <p:bldP spid="25603" grpId="0"/>
      <p:bldP spid="2560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c9b2ae3-eb21-4f90-b0c7-3b686a7048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2301</Words>
  <Application>WPS 演示</Application>
  <PresentationFormat>自定义</PresentationFormat>
  <Paragraphs>154</Paragraphs>
  <Slides>19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3. 看图片，了解 Robin。</vt:lpstr>
      <vt:lpstr>PowerPoint 演示文稿</vt:lpstr>
      <vt:lpstr>Activity 1. Preview</vt:lpstr>
      <vt:lpstr>PowerPoint 演示文稿</vt:lpstr>
      <vt:lpstr>Activity 2. Presentation</vt:lpstr>
      <vt:lpstr>PowerPoint 演示文稿</vt:lpstr>
      <vt:lpstr>3. 听录音，齐读第一段文字。</vt:lpstr>
      <vt:lpstr>PowerPoint 演示文稿</vt:lpstr>
      <vt:lpstr>5. 听录音，齐读第二段文字。</vt:lpstr>
      <vt:lpstr>PowerPoint 演示文稿</vt:lpstr>
      <vt:lpstr>PowerPoint 演示文稿</vt:lpstr>
      <vt:lpstr>PowerPoint 演示文稿</vt:lpstr>
      <vt:lpstr>(2)Write a letter to Robinson. Tell him what you often do every day.</vt:lpstr>
      <vt:lpstr>Activity 3. Consolidation and Extension.</vt:lpstr>
      <vt:lpstr>Activity 4. Summing up.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2021-02-08T21:23:00Z</cp:lastPrinted>
  <dcterms:created xsi:type="dcterms:W3CDTF">2021-02-08T21:23:00Z</dcterms:created>
  <dcterms:modified xsi:type="dcterms:W3CDTF">2023-02-25T05:45:01Z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62EBC4F63F154F66B12301E32A13661B</vt:lpwstr>
  </property>
  <property fmtid="{D5CDD505-2E9C-101B-9397-08002B2CF9AE}" pid="7" name="KSOProductBuildVer">
    <vt:lpwstr>2052-11.1.0.13703</vt:lpwstr>
  </property>
</Properties>
</file>