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9" r:id="rId4"/>
    <p:sldId id="260" r:id="rId6"/>
    <p:sldId id="262" r:id="rId7"/>
    <p:sldId id="263" r:id="rId8"/>
    <p:sldId id="264" r:id="rId9"/>
    <p:sldId id="296" r:id="rId10"/>
    <p:sldId id="297" r:id="rId11"/>
    <p:sldId id="298" r:id="rId12"/>
    <p:sldId id="278" r:id="rId13"/>
    <p:sldId id="279" r:id="rId14"/>
    <p:sldId id="267" r:id="rId15"/>
    <p:sldId id="268" r:id="rId16"/>
    <p:sldId id="269" r:id="rId17"/>
    <p:sldId id="270" r:id="rId18"/>
    <p:sldId id="271" r:id="rId19"/>
    <p:sldId id="275" r:id="rId20"/>
    <p:sldId id="276" r:id="rId21"/>
    <p:sldId id="299" r:id="rId22"/>
    <p:sldId id="277" r:id="rId23"/>
    <p:sldId id="294" r:id="rId24"/>
  </p:sldIdLst>
  <p:sldSz cx="11880850" cy="6840220"/>
  <p:notesSz cx="6858000" cy="9144000"/>
  <p:custDataLst>
    <p:tags r:id="rId28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>
        <p:scale>
          <a:sx n="100" d="100"/>
          <a:sy n="100" d="100"/>
        </p:scale>
        <p:origin x="-1038" y="-438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73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546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819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1092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6365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1638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6911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2184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2560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+mn-lt"/>
                <a:ea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 defTabSz="914400" fontAlgn="base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5605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48945" lvl="1" indent="0" defTabSz="914400"/>
            <a:r>
              <a:t>第二级</a:t>
            </a:r>
          </a:p>
          <a:p>
            <a:pPr marL="898525" lvl="2" indent="0" defTabSz="914400"/>
            <a:r>
              <a:t>第三级</a:t>
            </a:r>
          </a:p>
          <a:p>
            <a:pPr marL="1348105" lvl="3" indent="0" defTabSz="914400"/>
            <a:r>
              <a:t>第四级</a:t>
            </a:r>
          </a:p>
          <a:p>
            <a:pPr marL="1797050" lvl="4" indent="0" defTabSz="914400"/>
            <a:r>
              <a:t>第五级</a:t>
            </a:r>
          </a:p>
        </p:txBody>
      </p:sp>
      <p:sp>
        <p:nvSpPr>
          <p:cNvPr id="2560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2560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BA2860E6-9B45-4E6E-A245-A4EA9DE3D43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28674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27" descr="1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4738" y="1068388"/>
            <a:ext cx="1725612" cy="569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06 3.33333E-06 L -1.36197 -0.00232" ptsTypes="">
                                      <p:cBhvr>
                                        <p:cTn id="6" dur="17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23930" y="275522"/>
            <a:ext cx="2675253" cy="557693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3" y="275522"/>
            <a:ext cx="7831873" cy="557693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3568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69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90D383B5-0A68-4322-B94C-98CFF2216C9D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70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275522"/>
            <a:ext cx="10692765" cy="775894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6419" y="1338022"/>
            <a:ext cx="5247375" cy="45144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51808" y="1338022"/>
            <a:ext cx="5247375" cy="45144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4592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3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09D3AB15-BEB0-4019-94B8-6ACF745F415B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  <a:prstGeom prst="rect">
            <a:avLst/>
          </a:prstGeom>
        </p:spPr>
        <p:txBody>
          <a:bodyPr anchor="t"/>
          <a:lstStyle>
            <a:lvl1pPr algn="l">
              <a:defRPr sz="39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49580" indent="0">
              <a:buNone/>
              <a:defRPr sz="1800"/>
            </a:lvl2pPr>
            <a:lvl3pPr marL="898525" indent="0">
              <a:buNone/>
              <a:defRPr sz="1600"/>
            </a:lvl3pPr>
            <a:lvl4pPr marL="1348105" indent="0">
              <a:buNone/>
              <a:defRPr sz="1400"/>
            </a:lvl4pPr>
            <a:lvl5pPr marL="1797050" indent="0">
              <a:buNone/>
              <a:defRPr sz="1400"/>
            </a:lvl5pPr>
            <a:lvl6pPr marL="2246630" indent="0">
              <a:buNone/>
              <a:defRPr sz="1400"/>
            </a:lvl6pPr>
            <a:lvl7pPr marL="2695575" indent="0">
              <a:buNone/>
              <a:defRPr sz="1400"/>
            </a:lvl7pPr>
            <a:lvl8pPr marL="3145155" indent="0">
              <a:buNone/>
              <a:defRPr sz="1400"/>
            </a:lvl8pPr>
            <a:lvl9pPr marL="35941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376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7B4E35DD-2559-47B5-A000-59AF3BC365EB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6419" y="1338022"/>
            <a:ext cx="5247375" cy="45144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51808" y="1338022"/>
            <a:ext cx="5247375" cy="45144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400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401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A389B353-1907-47B4-92D4-14A689F40705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402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273939"/>
            <a:ext cx="10692765" cy="11400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531204"/>
            <a:ext cx="5249438" cy="63813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3" y="2169337"/>
            <a:ext cx="5249438" cy="394122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8" y="1531204"/>
            <a:ext cx="5251500" cy="63813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8" y="2169337"/>
            <a:ext cx="5251500" cy="394122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424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5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4A1CA948-7247-48B7-957F-32D62D3FD278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6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448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0368A4DB-911D-4D51-BCF7-C40D9E6E4530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2B07E790-0166-42EE-9CA0-E848FAE65E76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2" y="272355"/>
            <a:ext cx="3908718" cy="115909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3" y="272355"/>
            <a:ext cx="6641725" cy="5838210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2" y="1431446"/>
            <a:ext cx="3908718" cy="46791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0496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97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BAF3E076-AB3F-41DA-B00F-B05FA573A4D1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98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29" y="4788377"/>
            <a:ext cx="7128510" cy="56529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29" y="611215"/>
            <a:ext cx="7128510" cy="4104323"/>
          </a:xfrm>
          <a:prstGeom prst="rect">
            <a:avLst/>
          </a:prstGeom>
        </p:spPr>
        <p:txBody>
          <a:bodyPr vert="horz" wrap="square" lIns="89858" tIns="44929" rIns="89858" bIns="44929" numCol="1" anchor="t" anchorCtr="0" compatLnSpc="1"/>
          <a:lstStyle>
            <a:lvl1pPr marL="0" indent="0">
              <a:buNone/>
              <a:defRPr sz="3100"/>
            </a:lvl1pPr>
            <a:lvl2pPr marL="449580" indent="0">
              <a:buNone/>
              <a:defRPr sz="2800"/>
            </a:lvl2pPr>
            <a:lvl3pPr marL="898525" indent="0">
              <a:buNone/>
              <a:defRPr sz="2400"/>
            </a:lvl3pPr>
            <a:lvl4pPr marL="1348105" indent="0">
              <a:buNone/>
              <a:defRPr sz="2000"/>
            </a:lvl4pPr>
            <a:lvl5pPr marL="1797050" indent="0">
              <a:buNone/>
              <a:defRPr sz="2000"/>
            </a:lvl5pPr>
            <a:lvl6pPr marL="2246630" indent="0">
              <a:buNone/>
              <a:defRPr sz="2000"/>
            </a:lvl6pPr>
            <a:lvl7pPr marL="2695575" indent="0">
              <a:buNone/>
              <a:defRPr sz="2000"/>
            </a:lvl7pPr>
            <a:lvl8pPr marL="3145155" indent="0">
              <a:buNone/>
              <a:defRPr sz="2000"/>
            </a:lvl8pPr>
            <a:lvl9pPr marL="35941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29" y="5353671"/>
            <a:ext cx="7128510" cy="802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520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1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ECDD4644-CF17-4328-B63A-8D518E1565BF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2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6425" y="1338263"/>
            <a:ext cx="10693400" cy="451485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2544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5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0B645B81-1F9F-4039-A538-9B30214F9336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6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900">
          <a:solidFill>
            <a:schemeClr val="tx1"/>
          </a:solidFill>
          <a:latin typeface="Calibri" panose="020F0502020204030204" pitchFamily="34" charset="0"/>
          <a:ea typeface="黑体" panose="02010609060101010101" pitchFamily="49" charset="-122"/>
          <a:cs typeface="+mj-cs"/>
        </a:defRPr>
      </a:lvl1pPr>
    </p:titleStyle>
    <p:bodyStyle>
      <a:lvl1pPr marL="337185" indent="-33718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8067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23315" indent="-22479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72260" indent="-22479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21840" indent="-22479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47078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2036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36994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18890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810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05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63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57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15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10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audio" Target="NULL" TargetMode="Externa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/>
          <p:nvPr/>
        </p:nvSpPr>
        <p:spPr>
          <a:xfrm>
            <a:off x="0" y="1824038"/>
            <a:ext cx="11880850" cy="2205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30" tIns="45715" rIns="91430" bIns="45715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2  My </a:t>
            </a:r>
            <a:r>
              <a:rPr lang="en-US" altLang="zh-CN" sz="6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favourite</a:t>
            </a:r>
            <a:r>
              <a:rPr lang="en-US" altLang="zh-CN" sz="6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season</a:t>
            </a:r>
            <a:endParaRPr lang="en-US" altLang="zh-CN" sz="60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/>
          <p:nvPr/>
        </p:nvSpPr>
        <p:spPr>
          <a:xfrm>
            <a:off x="566738" y="1116013"/>
            <a:ext cx="4446587" cy="736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Learn the sentences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6" name="文本框 1"/>
          <p:cNvSpPr/>
          <p:nvPr/>
        </p:nvSpPr>
        <p:spPr>
          <a:xfrm>
            <a:off x="638175" y="1892300"/>
            <a:ext cx="10783888" cy="374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Which season do you like best?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T: Do you like spring?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Yes, I do.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T: Me too. I like spring best. What about you?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36867" name="图片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2788" y="1316038"/>
            <a:ext cx="1984375" cy="13985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6868" name="图片 2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463" y="1679575"/>
            <a:ext cx="2005012" cy="1539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6869" name="图片 3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725" y="3219450"/>
            <a:ext cx="1849438" cy="13890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6870" name="图片 5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5463" y="3651250"/>
            <a:ext cx="2005012" cy="1552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6"/>
          <p:cNvSpPr/>
          <p:nvPr/>
        </p:nvSpPr>
        <p:spPr>
          <a:xfrm>
            <a:off x="347663" y="1135063"/>
            <a:ext cx="115331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Look at the pictures (P14) and discuss the questions in groups.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7890" name="文本框 8"/>
          <p:cNvSpPr/>
          <p:nvPr/>
        </p:nvSpPr>
        <p:spPr>
          <a:xfrm>
            <a:off x="703263" y="2012950"/>
            <a:ext cx="10474325" cy="2279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Questions: Who are they?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           What are they talking about?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7891" name="文本框 3"/>
          <p:cNvSpPr/>
          <p:nvPr/>
        </p:nvSpPr>
        <p:spPr>
          <a:xfrm>
            <a:off x="814388" y="4022725"/>
            <a:ext cx="10469562" cy="1566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Answers: They are Mr. Johns, Mike and Wu Yifan.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                They are talking about seasons.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>
          <a:xfrm>
            <a:off x="309563" y="466725"/>
            <a:ext cx="10693400" cy="896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4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Listen to the radio and do exercises.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8914" name="文本框 2"/>
          <p:cNvSpPr/>
          <p:nvPr/>
        </p:nvSpPr>
        <p:spPr>
          <a:xfrm>
            <a:off x="604838" y="1474788"/>
            <a:ext cx="10769600" cy="452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探究学习第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P14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页的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Let's talk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部分，选择正确答案。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Do children like the music?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Yes, they do.                   No, they don't.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What is the name of the song?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The Four Seasons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           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The Season</a:t>
            </a:r>
            <a:endParaRPr lang="en-US" altLang="zh-CN" sz="3200" i="1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8915" name="TextBox 3"/>
          <p:cNvSpPr/>
          <p:nvPr/>
        </p:nvSpPr>
        <p:spPr>
          <a:xfrm>
            <a:off x="549275" y="3803650"/>
            <a:ext cx="6572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6" name="TextBox 4"/>
          <p:cNvSpPr/>
          <p:nvPr/>
        </p:nvSpPr>
        <p:spPr>
          <a:xfrm>
            <a:off x="517525" y="5260975"/>
            <a:ext cx="658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1"/>
          <p:cNvSpPr/>
          <p:nvPr/>
        </p:nvSpPr>
        <p:spPr>
          <a:xfrm>
            <a:off x="660400" y="1128713"/>
            <a:ext cx="384016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500">
                <a:latin typeface="宋体" panose="02010600030101010101" pitchFamily="2" charset="-122"/>
                <a:ea typeface="宋体" panose="02010600030101010101" pitchFamily="2" charset="-122"/>
              </a:rPr>
              <a:t>探究学习第</a:t>
            </a:r>
            <a:r>
              <a:rPr lang="en-US" altLang="zh-CN" sz="35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500"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endParaRPr lang="zh-CN" altLang="en-US" sz="35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38" name="文本框 4"/>
          <p:cNvSpPr/>
          <p:nvPr/>
        </p:nvSpPr>
        <p:spPr>
          <a:xfrm>
            <a:off x="739775" y="1695450"/>
            <a:ext cx="10780713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100">
                <a:latin typeface="宋体" panose="02010600030101010101" pitchFamily="2" charset="-122"/>
                <a:ea typeface="宋体" panose="02010600030101010101" pitchFamily="2" charset="-122"/>
              </a:rPr>
              <a:t>听 </a:t>
            </a:r>
            <a:r>
              <a:rPr lang="en-US" altLang="zh-CN" sz="3100">
                <a:latin typeface="Times New Roman" panose="02020603050405020304" pitchFamily="18" charset="0"/>
                <a:ea typeface="宋体" panose="02010600030101010101" pitchFamily="2" charset="-122"/>
              </a:rPr>
              <a:t>Let's talk</a:t>
            </a:r>
            <a:r>
              <a:rPr lang="en-US" altLang="zh-CN" sz="31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100">
                <a:latin typeface="宋体" panose="02010600030101010101" pitchFamily="2" charset="-122"/>
                <a:ea typeface="宋体" panose="02010600030101010101" pitchFamily="2" charset="-122"/>
              </a:rPr>
              <a:t>部分的录音，判断正误。</a:t>
            </a:r>
            <a:endParaRPr lang="zh-CN" altLang="en-US" sz="31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100"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lang="en-US" altLang="zh-CN" sz="3100">
                <a:latin typeface="Times New Roman" panose="02020603050405020304" pitchFamily="18" charset="0"/>
              </a:rPr>
              <a:t>Mike likes winter best.                        ( )</a:t>
            </a:r>
            <a:endParaRPr lang="en-US" altLang="zh-CN" sz="31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100"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  <a:r>
              <a:rPr lang="en-US" altLang="zh-CN" sz="3100">
                <a:latin typeface="Times New Roman" panose="02020603050405020304" pitchFamily="18" charset="0"/>
              </a:rPr>
              <a:t>Mr. Jones doesn't like the snow.          ( )</a:t>
            </a:r>
            <a:endParaRPr lang="en-US" altLang="zh-CN" sz="31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100">
                <a:latin typeface="Times New Roman" panose="02020603050405020304" pitchFamily="18" charset="0"/>
                <a:ea typeface="黑体" panose="02010609060101010101" pitchFamily="49" charset="-122"/>
              </a:rPr>
              <a:t>③ </a:t>
            </a:r>
            <a:r>
              <a:rPr lang="en-US" altLang="zh-CN" sz="3100">
                <a:latin typeface="Times New Roman" panose="02020603050405020304" pitchFamily="18" charset="0"/>
              </a:rPr>
              <a:t>Wu Yifan likes spring best.                 ( )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9939" name="unit2-3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405688" y="1852613"/>
            <a:ext cx="603250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9940" name="TextBox 4"/>
          <p:cNvSpPr/>
          <p:nvPr/>
        </p:nvSpPr>
        <p:spPr>
          <a:xfrm>
            <a:off x="7143750" y="2560638"/>
            <a:ext cx="4762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1" name="TextBox 5"/>
          <p:cNvSpPr/>
          <p:nvPr/>
        </p:nvSpPr>
        <p:spPr>
          <a:xfrm>
            <a:off x="7150100" y="3286125"/>
            <a:ext cx="4762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2" name="TextBox 6"/>
          <p:cNvSpPr/>
          <p:nvPr/>
        </p:nvSpPr>
        <p:spPr>
          <a:xfrm>
            <a:off x="7199313" y="4005263"/>
            <a:ext cx="4762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58" fill="hold"/>
                                        <p:tgtEl>
                                          <p:spTgt spid="399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 fill="hold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 fill="hold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39"/>
                </p:tgtEl>
              </p:cMediaNode>
            </p:audio>
          </p:childTnLst>
        </p:cTn>
      </p:par>
    </p:tnLst>
    <p:bldLst>
      <p:bldP spid="39940" grpId="0"/>
      <p:bldP spid="39941" grpId="0"/>
      <p:bldP spid="399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2"/>
          <p:cNvSpPr/>
          <p:nvPr/>
        </p:nvSpPr>
        <p:spPr>
          <a:xfrm>
            <a:off x="579438" y="1290638"/>
            <a:ext cx="2916237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eaLnBrk="0" hangingPunct="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5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Pair work.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2" name="文本框 6"/>
          <p:cNvSpPr/>
          <p:nvPr/>
        </p:nvSpPr>
        <p:spPr>
          <a:xfrm>
            <a:off x="771525" y="1801813"/>
            <a:ext cx="10337800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活动规则：大家以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pair work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的形式，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人一组讨论。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544513" y="1243013"/>
            <a:ext cx="11423650" cy="481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听录音，大家模仿朗读，并翻译课文，进一步理解对话内容，并完成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b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读课文对话回答问题。</a:t>
            </a:r>
            <a:b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Children like the music. What is it?</a:t>
            </a:r>
            <a:b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Which season does Mike like best?</a:t>
            </a:r>
            <a:b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Which season does Wu Yifan like best?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文本框 1"/>
          <p:cNvSpPr/>
          <p:nvPr/>
        </p:nvSpPr>
        <p:spPr>
          <a:xfrm>
            <a:off x="315913" y="806450"/>
            <a:ext cx="9682162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6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）练习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41987" name="unit2-3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5876925" y="2244725"/>
            <a:ext cx="603250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58" fill="hold"/>
                                        <p:tgtEl>
                                          <p:spTgt spid="419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8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>
          <a:xfrm>
            <a:off x="68263" y="473075"/>
            <a:ext cx="12811125" cy="1020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20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7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Role play the conversation.</a:t>
            </a:r>
            <a:endParaRPr lang="en-US" altLang="zh-CN" sz="3200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43010" name="文本框 1"/>
          <p:cNvSpPr/>
          <p:nvPr/>
        </p:nvSpPr>
        <p:spPr>
          <a:xfrm>
            <a:off x="587375" y="1643063"/>
            <a:ext cx="10983913" cy="1452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活动形式：小组内分角色进行表演性朗读、小组表演、师生共评。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011" name="图片 2" descr="t01ebed659c26f04b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0413" y="2889250"/>
            <a:ext cx="4456112" cy="304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>
          <a:xfrm>
            <a:off x="593725" y="442913"/>
            <a:ext cx="10693400" cy="776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2. Consolidation</a:t>
            </a:r>
            <a:endParaRPr lang="en-US" altLang="zh-CN" sz="4800" b="1" dirty="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44034" name="文本框 4"/>
          <p:cNvSpPr/>
          <p:nvPr/>
        </p:nvSpPr>
        <p:spPr>
          <a:xfrm>
            <a:off x="608013" y="1346200"/>
            <a:ext cx="10791825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Wingdings" panose="05000000000000000000" pitchFamily="2" charset="2"/>
              </a:rPr>
              <a:t>1. Make up a dialogue.</a:t>
            </a:r>
            <a:endParaRPr lang="en-US" altLang="zh-CN" sz="3600" b="1">
              <a:latin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44035" name="文本框 1"/>
          <p:cNvSpPr/>
          <p:nvPr/>
        </p:nvSpPr>
        <p:spPr>
          <a:xfrm>
            <a:off x="593725" y="2166938"/>
            <a:ext cx="11014075" cy="431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同学们两人一组，根据课文创编对话。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要求：对话内容必须用到季节以及句型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Which season do you like best?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A: Which season do you like best?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B: Winter. I like snow.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适当表达喜爱某一季节的原因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xfrm>
            <a:off x="665163" y="307975"/>
            <a:ext cx="10693400" cy="774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latin typeface="Times New Roman" panose="02020603050405020304" pitchFamily="18" charset="0"/>
                <a:sym typeface="Wingdings" panose="05000000000000000000" pitchFamily="2" charset="2"/>
              </a:rPr>
              <a:t>2. Make a survey.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 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(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小记者调查站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)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45058" name="文本框 1"/>
          <p:cNvSpPr/>
          <p:nvPr/>
        </p:nvSpPr>
        <p:spPr>
          <a:xfrm>
            <a:off x="522288" y="1189038"/>
            <a:ext cx="10836275" cy="246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活动规则：每一组选出一位小记者，调查一下组内同学最喜欢哪个季节，并记录下喜欢的原因。小记者做调查并向大家汇报调查结果。完成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题。然后以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pair work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的形式创编对话，并展示汇报结果。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5059" name="表格 3"/>
          <p:cNvGraphicFramePr/>
          <p:nvPr/>
        </p:nvGraphicFramePr>
        <p:xfrm>
          <a:off x="1587500" y="3846512"/>
          <a:ext cx="8848724" cy="2642002"/>
        </p:xfrm>
        <a:graphic>
          <a:graphicData uri="http://schemas.openxmlformats.org/drawingml/2006/table">
            <a:tbl>
              <a:tblPr/>
              <a:tblGrid>
                <a:gridCol w="1770062"/>
                <a:gridCol w="1770062"/>
                <a:gridCol w="1768475"/>
                <a:gridCol w="1771650"/>
                <a:gridCol w="1768475"/>
              </a:tblGrid>
              <a:tr h="517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Name</a:t>
                      </a:r>
                      <a:endParaRPr lang="en-US" altLang="zh-CN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spring</a:t>
                      </a:r>
                      <a:endParaRPr lang="en-US" altLang="zh-CN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summer</a:t>
                      </a:r>
                      <a:endParaRPr lang="en-US" altLang="zh-CN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antumn</a:t>
                      </a:r>
                      <a:endParaRPr lang="en-US" altLang="zh-CN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winter</a:t>
                      </a:r>
                      <a:endParaRPr lang="en-US" altLang="zh-CN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chemeClr val="bg2"/>
                    </a:solidFill>
                  </a:tcPr>
                </a:tc>
              </a:tr>
              <a:tr h="5318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5318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  <a:tr h="5302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5302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/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2"/>
          <p:cNvSpPr/>
          <p:nvPr/>
        </p:nvSpPr>
        <p:spPr>
          <a:xfrm>
            <a:off x="1008063" y="1009650"/>
            <a:ext cx="9882187" cy="374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100">
                <a:latin typeface="Times New Roman" panose="02020603050405020304" pitchFamily="18" charset="0"/>
              </a:rPr>
              <a:t>Eg.</a:t>
            </a:r>
            <a:endParaRPr lang="en-US" altLang="zh-CN" sz="31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100">
                <a:latin typeface="Times New Roman" panose="02020603050405020304" pitchFamily="18" charset="0"/>
              </a:rPr>
              <a:t>S1: Which season do you like best?</a:t>
            </a:r>
            <a:endParaRPr lang="en-US" altLang="zh-CN" sz="31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100">
                <a:latin typeface="Times New Roman" panose="02020603050405020304" pitchFamily="18" charset="0"/>
              </a:rPr>
              <a:t>S2: Winter. I can make a  snowman.</a:t>
            </a:r>
            <a:endParaRPr lang="en-US" altLang="zh-CN" sz="31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100">
                <a:latin typeface="Times New Roman" panose="02020603050405020304" pitchFamily="18" charset="0"/>
              </a:rPr>
              <a:t>S3: Which season do you like best?</a:t>
            </a:r>
            <a:endParaRPr lang="en-US" altLang="zh-CN" sz="31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100">
                <a:latin typeface="Times New Roman" panose="02020603050405020304" pitchFamily="18" charset="0"/>
              </a:rPr>
              <a:t>S4: Summer. I can eat ice cream.</a:t>
            </a:r>
            <a:endParaRPr lang="en-US" altLang="zh-CN" sz="31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 bwMode="auto">
          <a:xfrm>
            <a:off x="1735098" y="13934"/>
            <a:ext cx="8019575" cy="961426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</a:t>
            </a:r>
            <a:r>
              <a:rPr kumimoji="0" lang="en-US" altLang="zh-CN" sz="4800" b="0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 </a:t>
            </a:r>
            <a:r>
              <a:rPr kumimoji="0" lang="en-US" altLang="zh-CN" sz="4800" b="0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4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650" name="文本框 2"/>
          <p:cNvSpPr/>
          <p:nvPr/>
        </p:nvSpPr>
        <p:spPr>
          <a:xfrm>
            <a:off x="938213" y="747713"/>
            <a:ext cx="1053941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1. Greetings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7651" name="文本框 6"/>
          <p:cNvSpPr/>
          <p:nvPr/>
        </p:nvSpPr>
        <p:spPr>
          <a:xfrm>
            <a:off x="877888" y="1620069"/>
            <a:ext cx="11002962" cy="43490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T: What is the weather like today?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S1: It's sunny and warm.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T: Do you like today's weather?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S1: Yes, I do.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T: What do you want to do, boys and girls?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S2: I want to do exercises.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S3: I want to go to the park.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T: You have so many good ideas. Now, let's sing a song together. Ok?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>
          <a:xfrm>
            <a:off x="371475" y="579438"/>
            <a:ext cx="11015663" cy="776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 </a:t>
            </a:r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3. Summing up</a:t>
            </a:r>
            <a:endParaRPr lang="zh-CN" altLang="en-US" sz="4800"/>
          </a:p>
        </p:txBody>
      </p:sp>
      <p:sp>
        <p:nvSpPr>
          <p:cNvPr id="47106" name="文本框 2"/>
          <p:cNvSpPr/>
          <p:nvPr/>
        </p:nvSpPr>
        <p:spPr>
          <a:xfrm>
            <a:off x="914400" y="1671638"/>
            <a:ext cx="10807700" cy="3538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1. Words: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which, best, season, spring, summer, autumn, winter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2. Sentences: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Which season do you like best?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 bwMode="auto">
          <a:xfrm>
            <a:off x="594043" y="488971"/>
            <a:ext cx="10692765" cy="775894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pitchFamily="49" charset="-122"/>
                <a:sym typeface="黑体" panose="02010609060101010101" pitchFamily="49" charset="-122"/>
              </a:rPr>
              <a:t>Homework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8130" name="文本框 3"/>
          <p:cNvSpPr/>
          <p:nvPr/>
        </p:nvSpPr>
        <p:spPr>
          <a:xfrm>
            <a:off x="401638" y="1778000"/>
            <a:ext cx="11283950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听录音并背诵对话。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完成课堂检测中的相关习题。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采访一下你的家长，看他们最喜欢哪个季节。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"/>
          <p:cNvSpPr/>
          <p:nvPr/>
        </p:nvSpPr>
        <p:spPr>
          <a:xfrm>
            <a:off x="479425" y="1458913"/>
            <a:ext cx="46418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sym typeface="黑体" panose="02010609060101010101" pitchFamily="49" charset="-122"/>
              </a:rPr>
              <a:t>2 . Let's sing a song. </a:t>
            </a:r>
            <a:endParaRPr lang="zh-CN" altLang="en-US" sz="36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pic>
        <p:nvPicPr>
          <p:cNvPr id="29698" name="图片 5" descr="201304281057168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3514725"/>
            <a:ext cx="4235450" cy="222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9" name="文本框 2"/>
          <p:cNvSpPr/>
          <p:nvPr/>
        </p:nvSpPr>
        <p:spPr>
          <a:xfrm>
            <a:off x="785813" y="2463800"/>
            <a:ext cx="5837237" cy="577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“Which season do you like best?”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29700" name="标题 1"/>
          <p:cNvSpPr>
            <a:spLocks noGrp="1"/>
          </p:cNvSpPr>
          <p:nvPr>
            <p:ph type="title"/>
          </p:nvPr>
        </p:nvSpPr>
        <p:spPr bwMode="auto">
          <a:xfrm>
            <a:off x="1735098" y="13934"/>
            <a:ext cx="8019575" cy="961426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</a:t>
            </a:r>
            <a:r>
              <a:rPr kumimoji="0" lang="en-US" altLang="zh-CN" sz="4800" b="0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 </a:t>
            </a:r>
            <a:r>
              <a:rPr kumimoji="0" lang="en-US" altLang="zh-CN" sz="4800" b="0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4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593725" y="196850"/>
            <a:ext cx="10693400" cy="774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 </a:t>
            </a:r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1. Presentation</a:t>
            </a:r>
            <a:endParaRPr lang="en-US" altLang="zh-CN" sz="4800" dirty="0">
              <a:latin typeface="Times New Roman" panose="02020603050405020304" pitchFamily="18" charset="0"/>
            </a:endParaRPr>
          </a:p>
        </p:txBody>
      </p:sp>
      <p:sp>
        <p:nvSpPr>
          <p:cNvPr id="30722" name="文本框 2"/>
          <p:cNvSpPr/>
          <p:nvPr/>
        </p:nvSpPr>
        <p:spPr>
          <a:xfrm>
            <a:off x="977900" y="1155700"/>
            <a:ext cx="38608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1. Let's try.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30723" name="文本框 5"/>
          <p:cNvSpPr/>
          <p:nvPr/>
        </p:nvSpPr>
        <p:spPr>
          <a:xfrm>
            <a:off x="977900" y="2076450"/>
            <a:ext cx="10812463" cy="219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(1)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复习单词。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活动规则：大家一起就天气情况展开对话交流，复习一些关于天气的单词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795000" y="103124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/>
          <p:nvPr/>
        </p:nvSpPr>
        <p:spPr>
          <a:xfrm>
            <a:off x="879475" y="820738"/>
            <a:ext cx="10875963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en-US" altLang="zh-CN" sz="3200" dirty="0">
                <a:latin typeface="Times New Roman" panose="02020603050405020304" pitchFamily="18" charset="0"/>
              </a:rPr>
              <a:t> Listen to the radio and then choose the correct answers.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31746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5" y="2314575"/>
            <a:ext cx="2724150" cy="2787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5"/>
          <p:cNvSpPr/>
          <p:nvPr/>
        </p:nvSpPr>
        <p:spPr>
          <a:xfrm>
            <a:off x="446088" y="762000"/>
            <a:ext cx="396081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2. Let's talk.</a:t>
            </a:r>
            <a:endParaRPr lang="zh-CN" altLang="en-US" sz="36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2770" name="文本框 6"/>
          <p:cNvSpPr/>
          <p:nvPr/>
        </p:nvSpPr>
        <p:spPr>
          <a:xfrm>
            <a:off x="593725" y="1625600"/>
            <a:ext cx="11042650" cy="741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(1) Listen to the music and learn some words.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1" name="文本框 3"/>
          <p:cNvSpPr/>
          <p:nvPr/>
        </p:nvSpPr>
        <p:spPr>
          <a:xfrm>
            <a:off x="1082675" y="2881313"/>
            <a:ext cx="4903788" cy="577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“The four seasons”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32772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6675" y="3778250"/>
            <a:ext cx="3086100" cy="217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3" name="文本框 5"/>
          <p:cNvSpPr/>
          <p:nvPr/>
        </p:nvSpPr>
        <p:spPr>
          <a:xfrm>
            <a:off x="6340475" y="4067175"/>
            <a:ext cx="32972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spring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32774" name="儿童歌曲-The Four Seasons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371850" y="765175"/>
            <a:ext cx="603250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55500" fill="hold"/>
                                        <p:tgtEl>
                                          <p:spTgt spid="327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0" y="1800225"/>
            <a:ext cx="4217988" cy="3238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3794" name="文本框 3"/>
          <p:cNvSpPr/>
          <p:nvPr/>
        </p:nvSpPr>
        <p:spPr>
          <a:xfrm>
            <a:off x="1960563" y="2790825"/>
            <a:ext cx="2792412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summer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0" y="1476375"/>
            <a:ext cx="4454525" cy="33448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4818" name="文本框 3"/>
          <p:cNvSpPr/>
          <p:nvPr/>
        </p:nvSpPr>
        <p:spPr>
          <a:xfrm>
            <a:off x="6770688" y="2593975"/>
            <a:ext cx="4322762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autumn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3488" y="1839913"/>
            <a:ext cx="4141787" cy="2889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2" name="文本框 3"/>
          <p:cNvSpPr/>
          <p:nvPr/>
        </p:nvSpPr>
        <p:spPr>
          <a:xfrm>
            <a:off x="1914525" y="2965450"/>
            <a:ext cx="34750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winter</a:t>
            </a:r>
            <a:endParaRPr lang="en-US" altLang="zh-CN" sz="35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9072a1e-dcd2-42cb-ac06-e07ae04a517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黑体"/>
        <a:cs typeface="Arial"/>
      </a:majorFont>
      <a:minorFont>
        <a:latin typeface="Calibri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2360</Words>
  <Application>WPS 演示</Application>
  <PresentationFormat>自定义</PresentationFormat>
  <Paragraphs>146</Paragraphs>
  <Slides>21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黑体</vt:lpstr>
      <vt:lpstr>Calibri</vt:lpstr>
      <vt:lpstr>Calibri</vt:lpstr>
      <vt:lpstr>Times New Roman</vt:lpstr>
      <vt:lpstr>微软雅黑</vt:lpstr>
      <vt:lpstr>Arial Unicode MS</vt:lpstr>
      <vt:lpstr>仿宋</vt:lpstr>
      <vt:lpstr>Arial</vt:lpstr>
      <vt:lpstr>第一PPT模板网-WWW.1PPT.COM</vt:lpstr>
      <vt:lpstr>PowerPoint 演示文稿</vt:lpstr>
      <vt:lpstr>Warming up</vt:lpstr>
      <vt:lpstr>Warming up</vt:lpstr>
      <vt:lpstr>   Activity 1. Presentation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（4）Listen to the radio and do exercises.</vt:lpstr>
      <vt:lpstr>PowerPoint 演示文稿</vt:lpstr>
      <vt:lpstr>PowerPoint 演示文稿</vt:lpstr>
      <vt:lpstr>听录音，大家模仿朗读，并翻译课文，进一步理解对话内容，并完成“探究学习”第3题。 读课文对话回答问题。 ①Children like the music. What is it? ②Which season does Mike like best? ③Which season does Wu Yifan like best?</vt:lpstr>
      <vt:lpstr>  （7）Role play the conversation.</vt:lpstr>
      <vt:lpstr>Activity 2. Consolidation</vt:lpstr>
      <vt:lpstr>2. Make a survey. (小记者调查站)</vt:lpstr>
      <vt:lpstr>PowerPoint 演示文稿</vt:lpstr>
      <vt:lpstr>   Activity 3. Summing up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2021-02-09T08:15:00Z</cp:lastPrinted>
  <dcterms:created xsi:type="dcterms:W3CDTF">2021-02-09T08:15:00Z</dcterms:created>
  <dcterms:modified xsi:type="dcterms:W3CDTF">2023-02-25T05:46:47Z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695CF94D54AD4DDEBB3ADC6C4EE11F40</vt:lpwstr>
  </property>
  <property fmtid="{D5CDD505-2E9C-101B-9397-08002B2CF9AE}" pid="7" name="KSOProductBuildVer">
    <vt:lpwstr>2052-11.1.0.13703</vt:lpwstr>
  </property>
</Properties>
</file>