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301" r:id="rId12"/>
    <p:sldId id="265" r:id="rId13"/>
    <p:sldId id="266" r:id="rId14"/>
    <p:sldId id="267" r:id="rId15"/>
    <p:sldId id="302" r:id="rId16"/>
    <p:sldId id="268" r:id="rId17"/>
    <p:sldId id="269" r:id="rId18"/>
    <p:sldId id="299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-33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5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307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307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10F767AC-A901-485C-A145-9CD4A9216DE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2291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229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229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7D6174B0-60CF-4973-B5CC-578FE1C2C2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3315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331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331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481D152C-B4FC-4E47-B55D-B3C16B5D2E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838200" y="1121434"/>
            <a:ext cx="10515600" cy="5176800"/>
          </a:xfrm>
          <a:prstGeom prst="rect">
            <a:avLst/>
          </a:prstGeom>
        </p:spPr>
        <p:txBody>
          <a:bodyPr/>
          <a:lstStyle>
            <a:lvl1pPr>
              <a:defRPr sz="2400" b="0">
                <a:solidFill>
                  <a:schemeClr val="tx1"/>
                </a:solidFill>
              </a:defRPr>
            </a:lvl1pPr>
            <a:lvl2pPr marL="0" indent="0">
              <a:buNone/>
              <a:defRPr sz="1500" b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38200" y="166688"/>
            <a:ext cx="10515600" cy="8382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76988"/>
            <a:ext cx="27432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76988"/>
            <a:ext cx="41148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76988"/>
            <a:ext cx="2743200" cy="365125"/>
          </a:xfrm>
          <a:prstGeom prst="rect">
            <a:avLst/>
          </a:prstGeom>
        </p:spPr>
        <p:txBody>
          <a:bodyPr wrap="square" lIns="91440" tIns="45720" rIns="91440" bIns="45720" numCol="1" anchor="ctr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/>
            <a:fld id="{E56ED864-EF6B-44B0-A651-292C4361DB4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838200" y="1244602"/>
            <a:ext cx="5080000" cy="49323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259684" y="1244602"/>
            <a:ext cx="5094116" cy="49323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38200" y="166688"/>
            <a:ext cx="10515600" cy="8382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76988"/>
            <a:ext cx="27432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76988"/>
            <a:ext cx="41148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76988"/>
            <a:ext cx="2743200" cy="365125"/>
          </a:xfrm>
          <a:prstGeom prst="rect">
            <a:avLst/>
          </a:prstGeom>
        </p:spPr>
        <p:txBody>
          <a:bodyPr wrap="square" lIns="91440" tIns="45720" rIns="91440" bIns="45720" numCol="1" anchor="ctr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/>
            <a:fld id="{E56ED864-EF6B-44B0-A651-292C4361DB4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199" y="265113"/>
            <a:ext cx="10515601" cy="599598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257175" indent="-257175">
              <a:spcAft>
                <a:spcPct val="0"/>
              </a:spcAft>
              <a:buClrTx/>
              <a:buFont typeface="Arial" panose="020B0604020202020204" pitchFamily="34" charset="0"/>
              <a:buChar char="•"/>
              <a:defRPr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>
          <a:xfrm>
            <a:off x="838200" y="6376988"/>
            <a:ext cx="27432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>
          <a:xfrm>
            <a:off x="4038600" y="6376988"/>
            <a:ext cx="41148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</p:nvPr>
        </p:nvSpPr>
        <p:spPr>
          <a:xfrm>
            <a:off x="8610600" y="6376988"/>
            <a:ext cx="2743200" cy="365125"/>
          </a:xfrm>
          <a:prstGeom prst="rect">
            <a:avLst/>
          </a:prstGeom>
        </p:spPr>
        <p:txBody>
          <a:bodyPr wrap="square" lIns="91440" tIns="45720" rIns="91440" bIns="45720" numCol="1" anchor="ctr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/>
            <a:fld id="{E56ED864-EF6B-44B0-A651-292C4361DB4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099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410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410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951DF941-6021-4F4E-BAD6-C857C2635E2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123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512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512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403816C7-C3D3-4E22-8597-507F51193BD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147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614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D7386E3F-3896-4DFC-BFDA-D35BD889AC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171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7172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7173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A03AAC58-91F5-46EE-AB79-2DB02BBDBF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8195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8196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819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1642930A-772D-4995-8D29-461BEAAC9E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9220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9221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37E4185B-C7E2-436C-B4A5-AD6C2B5A55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243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024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31514992-B60E-461B-B05D-88F48B4115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1267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126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D934ACC0-4232-4264-9492-862B07704E8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jpe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图片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flipH="1">
            <a:off x="0" y="0"/>
            <a:ext cx="0" cy="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audio" Target="NULL" TargetMode="Externa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audio" Target="NULL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audio" Target="NULL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/>
          <p:nvPr/>
        </p:nvSpPr>
        <p:spPr>
          <a:xfrm>
            <a:off x="0" y="1824038"/>
            <a:ext cx="11880850" cy="2205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30" tIns="45715" rIns="91430" bIns="45715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>
              <a:lnSpc>
                <a:spcPct val="125000"/>
              </a:lnSpc>
            </a:pPr>
            <a:r>
              <a:rPr lang="en-US" altLang="zh-CN" sz="6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Unit 2  My favourite season</a:t>
            </a:r>
            <a:endParaRPr lang="en-US" altLang="zh-CN" sz="60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endParaRPr lang="zh-CN" altLang="en-US" sz="4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3"/>
          <p:cNvSpPr/>
          <p:nvPr/>
        </p:nvSpPr>
        <p:spPr>
          <a:xfrm>
            <a:off x="1447800" y="4497388"/>
            <a:ext cx="10545763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Winter is white and the year is gone.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6626" name="图片 1"/>
          <p:cNvPicPr>
            <a:picLocks noChangeAspect="1"/>
          </p:cNvPicPr>
          <p:nvPr/>
        </p:nvPicPr>
        <p:blipFill>
          <a:blip r:embed="rId1" cstate="email"/>
          <a:srcRect r="-992"/>
          <a:stretch>
            <a:fillRect/>
          </a:stretch>
        </p:blipFill>
        <p:spPr>
          <a:xfrm>
            <a:off x="1833563" y="630238"/>
            <a:ext cx="4262437" cy="3686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 fill="hold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 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完成课本上句子与图片的连线。</a:t>
            </a:r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765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7438" y="1690688"/>
            <a:ext cx="5160962" cy="32337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51" name="unit2-5.mp3">
            <a:hlinkClick r:id="" action="ppaction://media"/>
          </p:cNvPr>
          <p:cNvPicPr>
            <a:picLocks noRo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6935788" y="525463"/>
            <a:ext cx="730250" cy="739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03" fill="hold"/>
                                        <p:tgtEl>
                                          <p:spTgt spid="276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 idx="4294967295"/>
          </p:nvPr>
        </p:nvSpPr>
        <p:spPr>
          <a:xfrm>
            <a:off x="320675" y="106363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 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完成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探究学习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题。</a:t>
            </a:r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4" name="内容占位符 2"/>
          <p:cNvSpPr>
            <a:spLocks noGrp="1"/>
          </p:cNvSpPr>
          <p:nvPr>
            <p:ph idx="4294967295"/>
          </p:nvPr>
        </p:nvSpPr>
        <p:spPr>
          <a:xfrm>
            <a:off x="609600" y="928688"/>
            <a:ext cx="109728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连线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①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Spring is green.                   A. Farmers are busy.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②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Summer is hot.                    B. The year is gone.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③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Autumn is golden.               C. There are flowers and songs.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④ 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Winter is white.                   D. The days are long.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8675" name="unit2-5.mp3">
            <a:hlinkClick r:id="" action="ppaction://media"/>
          </p:cNvPr>
          <p:cNvPicPr>
            <a:picLocks noRo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5649913" y="411163"/>
            <a:ext cx="619125" cy="619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28676" name="直接连接符 5"/>
          <p:cNvCxnSpPr/>
          <p:nvPr/>
        </p:nvCxnSpPr>
        <p:spPr>
          <a:xfrm>
            <a:off x="3808413" y="2217738"/>
            <a:ext cx="1878013" cy="128905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677" name="直接连接符 6"/>
          <p:cNvCxnSpPr/>
          <p:nvPr/>
        </p:nvCxnSpPr>
        <p:spPr>
          <a:xfrm>
            <a:off x="3684588" y="2946400"/>
            <a:ext cx="1879600" cy="128905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678" name="直接连接符 7"/>
          <p:cNvCxnSpPr/>
          <p:nvPr/>
        </p:nvCxnSpPr>
        <p:spPr>
          <a:xfrm flipV="1">
            <a:off x="4246563" y="2205038"/>
            <a:ext cx="1352550" cy="137795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</p:spPr>
      </p:cxnSp>
      <p:cxnSp>
        <p:nvCxnSpPr>
          <p:cNvPr id="28679" name="直接连接符 10"/>
          <p:cNvCxnSpPr/>
          <p:nvPr/>
        </p:nvCxnSpPr>
        <p:spPr>
          <a:xfrm flipV="1">
            <a:off x="4260850" y="2895600"/>
            <a:ext cx="1352550" cy="137795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03" fill="hold"/>
                                        <p:tgtEl>
                                          <p:spTgt spid="286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 fill="hold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 fill="hold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 fill="hold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 fill="hold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7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 idx="4294967295"/>
          </p:nvPr>
        </p:nvSpPr>
        <p:spPr>
          <a:xfrm>
            <a:off x="609600" y="460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4800" b="1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2. Consolidation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698" name="内容占位符 2"/>
          <p:cNvSpPr>
            <a:spLocks noGrp="1"/>
          </p:cNvSpPr>
          <p:nvPr>
            <p:ph idx="4294967295"/>
          </p:nvPr>
        </p:nvSpPr>
        <p:spPr>
          <a:xfrm>
            <a:off x="609600" y="1295400"/>
            <a:ext cx="109728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(1)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完成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探究学习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题。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制作一张海报：组内讨论季节特点以及每个成员最喜欢的季节，在最喜欢的季节里有哪些喜欢做的事情，完成调查表并画一张海报。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1" name="表格 19457"/>
          <p:cNvGraphicFramePr/>
          <p:nvPr/>
        </p:nvGraphicFramePr>
        <p:xfrm>
          <a:off x="412750" y="342900"/>
          <a:ext cx="10237788" cy="2594292"/>
        </p:xfrm>
        <a:graphic>
          <a:graphicData uri="http://schemas.openxmlformats.org/drawingml/2006/table">
            <a:tbl>
              <a:tblPr/>
              <a:tblGrid>
                <a:gridCol w="1563688"/>
                <a:gridCol w="1443038"/>
                <a:gridCol w="3179762"/>
                <a:gridCol w="4051300"/>
              </a:tblGrid>
              <a:tr h="5175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/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Name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/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Season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/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Feature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/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Reason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</a:tr>
              <a:tr h="5207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/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S1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/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Summer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/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The days are long.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/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I can go swimming.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7F3F4"/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/>
                      <a:endParaRPr lang="zh-CN" altLang="en-US" sz="280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/>
                      <a:endParaRPr lang="zh-CN" altLang="en-US" sz="280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/>
                      <a:endParaRPr lang="zh-CN" altLang="en-US" sz="280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/>
                      <a:endParaRPr lang="zh-CN" altLang="en-US" sz="280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F3F9FA"/>
                    </a:solidFill>
                  </a:tcPr>
                </a:tc>
              </a:tr>
              <a:tr h="5191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/>
                      <a:endParaRPr lang="zh-CN" altLang="en-US" sz="280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/>
                      <a:endParaRPr lang="zh-CN" altLang="en-US" sz="280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/>
                      <a:endParaRPr lang="zh-CN" altLang="en-US" sz="280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/>
                      <a:endParaRPr lang="zh-CN" altLang="en-US" sz="280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7F3F4"/>
                    </a:solidFill>
                  </a:tcPr>
                </a:tc>
              </a:tr>
              <a:tr h="5175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/>
                      <a:endParaRPr lang="zh-CN" altLang="en-US" sz="280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/>
                      <a:endParaRPr lang="zh-CN" altLang="en-US" sz="280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/>
                      <a:endParaRPr lang="zh-CN" altLang="en-US" sz="280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</a:defRPr>
                      </a:lvl5pPr>
                    </a:lstStyle>
                    <a:p>
                      <a:pPr marL="0" lvl="0" indent="0"/>
                      <a:endParaRPr lang="zh-CN" altLang="en-US" sz="2800">
                        <a:latin typeface="Times New Roman" panose="02020603050405020304" pitchFamily="18" charset="0"/>
                        <a:ea typeface="Arial" panose="020B0604020202020204" pitchFamily="34" charset="0"/>
                      </a:endParaRPr>
                    </a:p>
                  </a:txBody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  <p:sp>
        <p:nvSpPr>
          <p:cNvPr id="30753" name="文本框 3"/>
          <p:cNvSpPr/>
          <p:nvPr/>
        </p:nvSpPr>
        <p:spPr>
          <a:xfrm>
            <a:off x="412750" y="3140075"/>
            <a:ext cx="10485438" cy="2959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小组成员共同介绍本组所画海报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Eg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A: Which season do you like best?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B: Spring. There are flowers and songs.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 idx="4294967295"/>
          </p:nvPr>
        </p:nvSpPr>
        <p:spPr>
          <a:xfrm>
            <a:off x="609600" y="22225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 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观看海报，同学们展示表演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46" name="内容占位符 2"/>
          <p:cNvSpPr>
            <a:spLocks noGrp="1"/>
          </p:cNvSpPr>
          <p:nvPr>
            <p:ph idx="4294967295"/>
          </p:nvPr>
        </p:nvSpPr>
        <p:spPr>
          <a:xfrm>
            <a:off x="609600" y="1058863"/>
            <a:ext cx="109728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Eg.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S1: Which season do you like best?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S2: Summer. Summer is hot and the days are long.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S3: I like summer, too. I can go swimming every day.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S4: And in summer, we can eat ice cream and many fresh fruits.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S5: We can also enjoy our summer holiday.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......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 idx="4294967295"/>
          </p:nvPr>
        </p:nvSpPr>
        <p:spPr>
          <a:xfrm>
            <a:off x="609600" y="138113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3. Summing up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0" name="内容占位符 2"/>
          <p:cNvSpPr>
            <a:spLocks noGrp="1"/>
          </p:cNvSpPr>
          <p:nvPr>
            <p:ph idx="4294967295"/>
          </p:nvPr>
        </p:nvSpPr>
        <p:spPr>
          <a:xfrm>
            <a:off x="701675" y="1165225"/>
            <a:ext cx="11353800" cy="4527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1.Words and phrases:</a:t>
            </a:r>
            <a:endParaRPr lang="en-US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go swimming, which, best, season, spring, summer,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antumn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, winter, flower, long, golden, farmer, busy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2.Sentences:</a:t>
            </a:r>
            <a:endParaRPr lang="en-US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Which season do you like best?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Summer. I can go swimming every day!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 idx="4294967295"/>
          </p:nvPr>
        </p:nvSpPr>
        <p:spPr>
          <a:xfrm>
            <a:off x="609600" y="328613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4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Homework</a:t>
            </a:r>
            <a:endParaRPr lang="en-US" altLang="zh-CN" sz="4800" b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4" name="内容占位符 2"/>
          <p:cNvSpPr>
            <a:spLocks noGrp="1"/>
          </p:cNvSpPr>
          <p:nvPr>
            <p:ph idx="4294967295"/>
          </p:nvPr>
        </p:nvSpPr>
        <p:spPr>
          <a:xfrm>
            <a:off x="609600" y="1471613"/>
            <a:ext cx="109728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en-US">
                <a:ea typeface="宋体" panose="02010600030101010101" pitchFamily="2" charset="-122"/>
              </a:rPr>
              <a:t>听录音并背诵对话。</a:t>
            </a:r>
            <a:endParaRPr lang="zh-CN" altLang="en-US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>
                <a:ea typeface="宋体" panose="02010600030101010101" pitchFamily="2" charset="-122"/>
              </a:rPr>
              <a:t>完成课堂检测中的相关习题。</a:t>
            </a:r>
            <a:endParaRPr lang="zh-CN" altLang="en-US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对朋友做调查，看看他们在喜欢的季节都会做些什么。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预习下一课，查查生词，译译句子</a:t>
            </a:r>
            <a:r>
              <a:rPr lang="zh-CN" altLang="en-US">
                <a:ea typeface="宋体" panose="02010600030101010101" pitchFamily="2" charset="-122"/>
              </a:rPr>
              <a:t>。</a:t>
            </a:r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33795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617200" y="12598400"/>
            <a:ext cx="342900" cy="266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/>
          <p:nvPr/>
        </p:nvSpPr>
        <p:spPr>
          <a:xfrm>
            <a:off x="2209800" y="-24138"/>
            <a:ext cx="7772400" cy="12592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up</a:t>
            </a:r>
            <a:endParaRPr kumimoji="0" lang="en-US" altLang="zh-CN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18434" name="Rectangle 3"/>
          <p:cNvSpPr/>
          <p:nvPr/>
        </p:nvSpPr>
        <p:spPr>
          <a:xfrm>
            <a:off x="2927350" y="2252663"/>
            <a:ext cx="6400800" cy="1752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>
              <a:spcBef>
                <a:spcPct val="20000"/>
              </a:spcBef>
            </a:pP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5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32400" y="4508500"/>
            <a:ext cx="2593975" cy="2051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8436" name="文本框 1"/>
          <p:cNvSpPr txBox="1"/>
          <p:nvPr/>
        </p:nvSpPr>
        <p:spPr>
          <a:xfrm>
            <a:off x="1811338" y="2327275"/>
            <a:ext cx="6326188" cy="914400"/>
          </a:xfrm>
          <a:prstGeom prst="rect">
            <a:avLst/>
          </a:prstGeom>
          <a:noFill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R="0" lvl="0" defTabSz="914400">
              <a:lnSpc>
                <a:spcPct val="150000"/>
              </a:lnSpc>
            </a:pPr>
            <a:endParaRPr lang="zh-CN" altLang="en-US" sz="3600">
              <a:solidFill>
                <a:srgbClr val="2D2D8A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7" name="文本框 2"/>
          <p:cNvSpPr/>
          <p:nvPr/>
        </p:nvSpPr>
        <p:spPr>
          <a:xfrm>
            <a:off x="550863" y="1235075"/>
            <a:ext cx="7862887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1. Sing a song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8" name="文本框 3"/>
          <p:cNvSpPr/>
          <p:nvPr/>
        </p:nvSpPr>
        <p:spPr>
          <a:xfrm>
            <a:off x="550863" y="1965325"/>
            <a:ext cx="10631487" cy="452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Summer, winter,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Spring and fall,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Summer, winter,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Spring and fall.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Which season do you like best?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...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12192000" cy="1004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1. Presentation</a:t>
            </a:r>
            <a:endParaRPr lang="zh-CN" altLang="en-US" sz="5400" dirty="0">
              <a:ea typeface="宋体" panose="02010600030101010101" pitchFamily="2" charset="-122"/>
            </a:endParaRPr>
          </a:p>
        </p:txBody>
      </p:sp>
      <p:sp>
        <p:nvSpPr>
          <p:cNvPr id="19458" name="内容占位符 2"/>
          <p:cNvSpPr>
            <a:spLocks noGrp="1"/>
          </p:cNvSpPr>
          <p:nvPr>
            <p:ph idx="4294967295"/>
          </p:nvPr>
        </p:nvSpPr>
        <p:spPr>
          <a:xfrm>
            <a:off x="511175" y="1431925"/>
            <a:ext cx="11680825" cy="5426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(1) Free talk.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“What do you do in every season?”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Eg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T: There are four seasons in a year. Do you know what they are?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Ss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: Spring, summer, autumn and winter.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T: What do you do in spring?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S1: I fly a kite with my friends.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......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59" name="文本框 2"/>
          <p:cNvSpPr/>
          <p:nvPr/>
        </p:nvSpPr>
        <p:spPr>
          <a:xfrm>
            <a:off x="282575" y="854075"/>
            <a:ext cx="11171238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学习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Let's learn.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9460" name="unit2-4.mp3">
            <a:hlinkClick r:id="" action="ppaction://media"/>
          </p:cNvPr>
          <p:cNvPicPr>
            <a:picLocks noRo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4459288" y="947738"/>
            <a:ext cx="619125" cy="619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14" fill="hold"/>
                                        <p:tgtEl>
                                          <p:spTgt spid="194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 idx="4294967295"/>
          </p:nvPr>
        </p:nvSpPr>
        <p:spPr>
          <a:xfrm>
            <a:off x="609600" y="212725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 Learn the phrase.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0482" name="内容占位符 1"/>
          <p:cNvPicPr>
            <a:picLocks noGrp="1"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1073150" y="1949450"/>
            <a:ext cx="4171950" cy="27209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0483" name="文本框 2"/>
          <p:cNvSpPr/>
          <p:nvPr/>
        </p:nvSpPr>
        <p:spPr>
          <a:xfrm>
            <a:off x="7626350" y="2819400"/>
            <a:ext cx="42227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go swimming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1"/>
          <p:cNvSpPr/>
          <p:nvPr/>
        </p:nvSpPr>
        <p:spPr>
          <a:xfrm>
            <a:off x="471488" y="152400"/>
            <a:ext cx="106997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(3)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小组活动。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6" name="文本框 4"/>
          <p:cNvSpPr/>
          <p:nvPr/>
        </p:nvSpPr>
        <p:spPr>
          <a:xfrm>
            <a:off x="647700" y="731838"/>
            <a:ext cx="10896600" cy="5575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25000"/>
              </a:lnSpc>
            </a:pP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① 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你演我猜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活动规则：一个同学做出某一季节可以做的动作，其他同学猜季节。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② 小组对话练习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Eg.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S1: Which season do you like best?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S2: Summer.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S1: What do you do in summer?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S2: I can go swimming every day.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1"/>
          <p:cNvSpPr/>
          <p:nvPr/>
        </p:nvSpPr>
        <p:spPr>
          <a:xfrm>
            <a:off x="525463" y="793750"/>
            <a:ext cx="86868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(4)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完成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探究学习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题。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0" name="文本框 2"/>
          <p:cNvSpPr/>
          <p:nvPr/>
        </p:nvSpPr>
        <p:spPr>
          <a:xfrm>
            <a:off x="884238" y="1525588"/>
            <a:ext cx="11063287" cy="2214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选出你听到的短语。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①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go shopping    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go skating    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go swimming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②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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spring                summer       winter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graphicFrame>
        <p:nvGraphicFramePr>
          <p:cNvPr id="22531" name="对象 3"/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" r:id="rId1" imgW="914400" imgH="215900" progId="Equation.KSEE3">
                  <p:embed/>
                </p:oleObj>
              </mc:Choice>
              <mc:Fallback>
                <p:oleObj name="" r:id="rId1" imgW="914400" imgH="2159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TextBox 4"/>
          <p:cNvSpPr/>
          <p:nvPr/>
        </p:nvSpPr>
        <p:spPr>
          <a:xfrm>
            <a:off x="6762750" y="2400300"/>
            <a:ext cx="65722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3" name="TextBox 5"/>
          <p:cNvSpPr/>
          <p:nvPr/>
        </p:nvSpPr>
        <p:spPr>
          <a:xfrm>
            <a:off x="4257675" y="3114675"/>
            <a:ext cx="65722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1"/>
          <p:cNvSpPr/>
          <p:nvPr/>
        </p:nvSpPr>
        <p:spPr>
          <a:xfrm>
            <a:off x="757238" y="517525"/>
            <a:ext cx="6456362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学习 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Read and match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4" name="文本框 2"/>
          <p:cNvSpPr/>
          <p:nvPr/>
        </p:nvSpPr>
        <p:spPr>
          <a:xfrm>
            <a:off x="604838" y="1346200"/>
            <a:ext cx="104695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）观察图片，总结四季特点。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555" name="图片 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9075" y="2112963"/>
            <a:ext cx="3475038" cy="24018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3556" name="图片 5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112963"/>
            <a:ext cx="3616325" cy="24018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3557" name="文本框 6"/>
          <p:cNvSpPr/>
          <p:nvPr/>
        </p:nvSpPr>
        <p:spPr>
          <a:xfrm>
            <a:off x="579438" y="4983163"/>
            <a:ext cx="7345362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Spring is green with flowers and songs.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0038" y="701675"/>
            <a:ext cx="3656012" cy="2286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78" name="文本框 2"/>
          <p:cNvSpPr/>
          <p:nvPr/>
        </p:nvSpPr>
        <p:spPr>
          <a:xfrm>
            <a:off x="1050925" y="3870325"/>
            <a:ext cx="68135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Summer is hot and the days are long.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731838"/>
            <a:ext cx="3443288" cy="2286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2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45188" y="731838"/>
            <a:ext cx="3594100" cy="2286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3" name="文本框 3"/>
          <p:cNvSpPr/>
          <p:nvPr/>
        </p:nvSpPr>
        <p:spPr>
          <a:xfrm>
            <a:off x="1447800" y="3627438"/>
            <a:ext cx="10545763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Autumn is golden and farmers are busy.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47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79463895-81ff-4f4e-855c-aec35816413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2003</Words>
  <Application>WPS 演示</Application>
  <PresentationFormat>自定义</PresentationFormat>
  <Paragraphs>127</Paragraphs>
  <Slides>17</Slides>
  <Notes>0</Notes>
  <HiddenSlides>0</HiddenSlides>
  <MMClips>3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黑体</vt:lpstr>
      <vt:lpstr>Calibri</vt:lpstr>
      <vt:lpstr>Times New Roman</vt:lpstr>
      <vt:lpstr>微软雅黑</vt:lpstr>
      <vt:lpstr>Arial</vt:lpstr>
      <vt:lpstr>Arial Unicode MS</vt:lpstr>
      <vt:lpstr>第一PPT模板网-WWW.1PPT.COM</vt:lpstr>
      <vt:lpstr>Equation.KSEE3</vt:lpstr>
      <vt:lpstr>PowerPoint 演示文稿</vt:lpstr>
      <vt:lpstr>PowerPoint 演示文稿</vt:lpstr>
      <vt:lpstr>Activity 1. Presentation</vt:lpstr>
      <vt:lpstr>(2) Learn the phrase.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(2) 完成课本上句子与图片的连线。</vt:lpstr>
      <vt:lpstr>(3) 完成“探究学习”第2题。</vt:lpstr>
      <vt:lpstr>Activity 2. Consolidation</vt:lpstr>
      <vt:lpstr>PowerPoint 演示文稿</vt:lpstr>
      <vt:lpstr>(2) 观看海报，同学们展示表演。</vt:lpstr>
      <vt:lpstr>Activity 3. Summing up</vt:lpstr>
      <vt:lpstr>Homework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2021-02-09T08:18:00Z</cp:lastPrinted>
  <dcterms:created xsi:type="dcterms:W3CDTF">2021-02-09T08:18:00Z</dcterms:created>
  <dcterms:modified xsi:type="dcterms:W3CDTF">2023-02-25T05:47:34Z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9E8C4A7CBAD24BF2BF27D7D6100DAC78</vt:lpwstr>
  </property>
  <property fmtid="{D5CDD505-2E9C-101B-9397-08002B2CF9AE}" pid="7" name="KSOProductBuildVer">
    <vt:lpwstr>2052-11.1.0.13703</vt:lpwstr>
  </property>
</Properties>
</file>