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2" r:id="rId3"/>
    <p:sldId id="257" r:id="rId4"/>
    <p:sldId id="293" r:id="rId5"/>
    <p:sldId id="295" r:id="rId6"/>
    <p:sldId id="297" r:id="rId7"/>
    <p:sldId id="298" r:id="rId8"/>
    <p:sldId id="259" r:id="rId9"/>
    <p:sldId id="299" r:id="rId10"/>
    <p:sldId id="334" r:id="rId11"/>
    <p:sldId id="335" r:id="rId12"/>
    <p:sldId id="336" r:id="rId13"/>
    <p:sldId id="337" r:id="rId14"/>
    <p:sldId id="338" r:id="rId15"/>
    <p:sldId id="339" r:id="rId16"/>
    <p:sldId id="302" r:id="rId17"/>
  </p:sldIdLst>
  <p:sldSz cx="11880850" cy="6840220"/>
  <p:notesSz cx="6858000" cy="9144000"/>
  <p:custDataLst>
    <p:tags r:id="rId22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666" y="-78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7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47109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ctr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47110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11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B52535E-CCAF-4381-A5EF-94E73105217C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771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0FE0FBD7-3D5F-4DD7-9E12-89832CAECB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819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93DFE11F-1325-4105-B112-87738FA8FB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5843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051828C6-15B1-4765-86C3-095F27129E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531204"/>
            <a:ext cx="5249439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169337"/>
            <a:ext cx="5249439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531204"/>
            <a:ext cx="525150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169337"/>
            <a:ext cx="525150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6867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DE5A77A8-817A-4E74-B55B-C9EE59A6EA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7891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2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380B30D4-1DA2-4561-B670-6FD234F91A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1FFD50FE-D798-4F7C-B7E2-73DA4B34C3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jpe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random/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png"/><Relationship Id="rId2" Type="http://schemas.openxmlformats.org/officeDocument/2006/relationships/audio" Target="NULL" TargetMode="Externa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audio" Target="NUL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audio" Target="NULL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/>
          <p:cNvSpPr/>
          <p:nvPr/>
        </p:nvSpPr>
        <p:spPr>
          <a:xfrm>
            <a:off x="0" y="1824038"/>
            <a:ext cx="11880850" cy="2205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30" tIns="45715" rIns="91430" bIns="45715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2  My favourite season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5"/>
          <p:cNvSpPr/>
          <p:nvPr/>
        </p:nvSpPr>
        <p:spPr>
          <a:xfrm>
            <a:off x="60325" y="623888"/>
            <a:ext cx="10904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(5)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小组活动。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46" name="文本框 2"/>
          <p:cNvSpPr/>
          <p:nvPr/>
        </p:nvSpPr>
        <p:spPr>
          <a:xfrm>
            <a:off x="674688" y="1633538"/>
            <a:ext cx="10172700" cy="2220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活动规则：小组内分角色进行表演操练、同学们自愿上台表演，大家共同评价。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5"/>
          <p:cNvSpPr/>
          <p:nvPr/>
        </p:nvSpPr>
        <p:spPr>
          <a:xfrm>
            <a:off x="0" y="547688"/>
            <a:ext cx="118808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　</a:t>
            </a:r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Activity2. Consolidation</a:t>
            </a:r>
            <a:endParaRPr lang="zh-CN" altLang="en-US" sz="4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0" name="文本框 2"/>
          <p:cNvSpPr/>
          <p:nvPr/>
        </p:nvSpPr>
        <p:spPr>
          <a:xfrm>
            <a:off x="504825" y="1552575"/>
            <a:ext cx="10033000" cy="4435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1. Make a dialogue.</a:t>
            </a:r>
            <a:endParaRPr lang="en-US" altLang="zh-CN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完成“探究学习”第3题，同学们以 </a:t>
            </a: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pair work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的形式两人一组运用句型 </a:t>
            </a: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“Which season do you like best?” “I like... best.” “why” “Because...”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创编对话。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2"/>
          <p:cNvSpPr/>
          <p:nvPr/>
        </p:nvSpPr>
        <p:spPr>
          <a:xfrm>
            <a:off x="511175" y="763588"/>
            <a:ext cx="10858500" cy="5173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S1: Hello, ___. Look at my picture.</a:t>
            </a:r>
            <a:endParaRPr lang="en-US" altLang="zh-CN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S2: Good job! I like _______. _______.</a:t>
            </a:r>
            <a:endParaRPr lang="en-US" altLang="zh-CN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S1: Yes. I like ___ best. The weather is ____ and ______.</a:t>
            </a:r>
            <a:endParaRPr lang="en-US" altLang="zh-CN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Which season do you like best?</a:t>
            </a:r>
            <a:endParaRPr lang="en-US" altLang="zh-CN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S2: ___________.</a:t>
            </a:r>
            <a:endParaRPr lang="en-US" altLang="zh-CN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S1: Why?</a:t>
            </a:r>
            <a:endParaRPr lang="en-US" altLang="zh-CN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S2: Because __________.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5"/>
          <p:cNvSpPr/>
          <p:nvPr/>
        </p:nvSpPr>
        <p:spPr>
          <a:xfrm>
            <a:off x="622300" y="782638"/>
            <a:ext cx="11106150" cy="73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2.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创编一个新对话（让我们讨论我们最喜爱的季节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）。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60418" name="文本框 2"/>
          <p:cNvSpPr/>
          <p:nvPr/>
        </p:nvSpPr>
        <p:spPr>
          <a:xfrm>
            <a:off x="622300" y="1914525"/>
            <a:ext cx="10636250" cy="2932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）完成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latin typeface="宋体" panose="02010600030101010101" pitchFamily="2" charset="-122"/>
              </a:rPr>
              <a:t>4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）同学们根据情景以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pair work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的形式，两人一组创编对话。自愿上台表演对话。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</a:rPr>
              <a:t>3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）大家共同评价，找出表演者的优点和缺点。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5"/>
          <p:cNvSpPr/>
          <p:nvPr/>
        </p:nvSpPr>
        <p:spPr>
          <a:xfrm>
            <a:off x="487363" y="395288"/>
            <a:ext cx="10904537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Activity 3. Summing up</a:t>
            </a:r>
            <a:endParaRPr lang="zh-CN" altLang="en-US" sz="48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42" name="文本框 2"/>
          <p:cNvSpPr/>
          <p:nvPr/>
        </p:nvSpPr>
        <p:spPr>
          <a:xfrm>
            <a:off x="585788" y="1260475"/>
            <a:ext cx="10313987" cy="5262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Words and phrases: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good job, because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Sentences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Which season do you like best?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 like...best.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Why?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Because...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5"/>
          <p:cNvSpPr txBox="1"/>
          <p:nvPr/>
        </p:nvSpPr>
        <p:spPr>
          <a:xfrm>
            <a:off x="0" y="691654"/>
            <a:ext cx="11880850" cy="830996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lvl="0" algn="ctr" defTabSz="914400" fontAlgn="base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Homework</a:t>
            </a:r>
            <a:endParaRPr kumimoji="0" lang="en-US" altLang="zh-CN" sz="4800" b="1" strike="noStrike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6" name="文本框 1"/>
          <p:cNvSpPr/>
          <p:nvPr/>
        </p:nvSpPr>
        <p:spPr>
          <a:xfrm>
            <a:off x="757238" y="2198688"/>
            <a:ext cx="8978900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1.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听录音并背诵对话。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2.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完成课堂检测中的相关习题。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3.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1"/>
          <p:cNvSpPr/>
          <p:nvPr/>
        </p:nvSpPr>
        <p:spPr>
          <a:xfrm>
            <a:off x="4180350" y="69097"/>
            <a:ext cx="3521798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4" name="文本框 2"/>
          <p:cNvSpPr/>
          <p:nvPr/>
        </p:nvSpPr>
        <p:spPr>
          <a:xfrm>
            <a:off x="442913" y="898525"/>
            <a:ext cx="799941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</a:rPr>
              <a:t>1. Let's chant.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9155" name="文本框 5"/>
          <p:cNvSpPr/>
          <p:nvPr/>
        </p:nvSpPr>
        <p:spPr>
          <a:xfrm>
            <a:off x="442913" y="1476375"/>
            <a:ext cx="10736262" cy="4957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Which season do you like best?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Spring, spring, windy and warm.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Which season do you like best?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Summer, summer, sunny and hot.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Which season do you like best?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Autumn, Autumn, windy and cool.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Which season do you like best?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Winter, winter, snowy and cold.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4915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1763713"/>
            <a:ext cx="2474913" cy="1900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2"/>
          <p:cNvSpPr/>
          <p:nvPr/>
        </p:nvSpPr>
        <p:spPr>
          <a:xfrm>
            <a:off x="952500" y="274638"/>
            <a:ext cx="997267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Activity 1. Presentation</a:t>
            </a:r>
            <a:endParaRPr lang="en-US" altLang="zh-CN" sz="4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8" name="文本框 5"/>
          <p:cNvSpPr/>
          <p:nvPr/>
        </p:nvSpPr>
        <p:spPr>
          <a:xfrm>
            <a:off x="952500" y="1139825"/>
            <a:ext cx="10598150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1.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场景：暑假拍摄的照片。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Look at some pictures and discuss them.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0179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81163" y="2963863"/>
            <a:ext cx="3182937" cy="1558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0180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0" y="3055938"/>
            <a:ext cx="2722563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5"/>
          <p:cNvSpPr/>
          <p:nvPr/>
        </p:nvSpPr>
        <p:spPr>
          <a:xfrm>
            <a:off x="641350" y="649288"/>
            <a:ext cx="10906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  <a:sym typeface="宋体" panose="02010600030101010101" pitchFamily="2" charset="-122"/>
              </a:rPr>
              <a:t>(2) Learn some words.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202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1608138"/>
            <a:ext cx="4327525" cy="20399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51203" name="泪滴形 3"/>
          <p:cNvSpPr/>
          <p:nvPr/>
        </p:nvSpPr>
        <p:spPr>
          <a:xfrm>
            <a:off x="2025650" y="4243388"/>
            <a:ext cx="3565525" cy="1795463"/>
          </a:xfrm>
          <a:prstGeom prst="teardrop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仿宋" panose="02010609060101010101" pitchFamily="49" charset="-122"/>
                <a:cs typeface="+mn-cs"/>
              </a:rPr>
              <a:t>because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1"/>
          <p:cNvSpPr/>
          <p:nvPr/>
        </p:nvSpPr>
        <p:spPr>
          <a:xfrm>
            <a:off x="477838" y="463550"/>
            <a:ext cx="930116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</a:rPr>
              <a:t>2.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学习 </a:t>
            </a:r>
            <a:r>
              <a:rPr lang="en-US" altLang="zh-CN" sz="3600" b="1">
                <a:latin typeface="Times New Roman" panose="02020603050405020304" pitchFamily="18" charset="0"/>
              </a:rPr>
              <a:t>Part B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的部分 </a:t>
            </a:r>
            <a:r>
              <a:rPr lang="en-US" altLang="zh-CN" sz="3600" b="1">
                <a:latin typeface="Times New Roman" panose="02020603050405020304" pitchFamily="18" charset="0"/>
              </a:rPr>
              <a:t>Let’s try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和 </a:t>
            </a:r>
            <a:r>
              <a:rPr lang="en-US" altLang="zh-CN" sz="3600" b="1">
                <a:latin typeface="Times New Roman" panose="02020603050405020304" pitchFamily="18" charset="0"/>
              </a:rPr>
              <a:t>Let’s talk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52226" name="文本框 5"/>
          <p:cNvSpPr/>
          <p:nvPr/>
        </p:nvSpPr>
        <p:spPr>
          <a:xfrm>
            <a:off x="703263" y="1433513"/>
            <a:ext cx="10474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</a:rPr>
              <a:t>(1)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latin typeface="Times New Roman" panose="02020603050405020304" pitchFamily="18" charset="0"/>
              </a:rPr>
              <a:t>Let's try</a:t>
            </a:r>
            <a:r>
              <a:rPr lang="en-US" altLang="zh-CN" sz="3200">
                <a:latin typeface="宋体" panose="02010600030101010101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部分的录音，判断对错。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222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913" y="2724150"/>
            <a:ext cx="2722562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2228" name="unit2-7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8243888" y="1403350"/>
            <a:ext cx="804862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96" fill="hold"/>
                                        <p:tgtEl>
                                          <p:spTgt spid="52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2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1"/>
          <p:cNvSpPr/>
          <p:nvPr/>
        </p:nvSpPr>
        <p:spPr>
          <a:xfrm>
            <a:off x="439738" y="477838"/>
            <a:ext cx="1055211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</a:rPr>
              <a:t>(2)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观察 </a:t>
            </a:r>
            <a:r>
              <a:rPr lang="en-US" altLang="zh-CN" sz="3200">
                <a:latin typeface="Times New Roman" panose="02020603050405020304" pitchFamily="18" charset="0"/>
              </a:rPr>
              <a:t>Let's talk</a:t>
            </a:r>
            <a:r>
              <a:rPr lang="en-US" altLang="zh-CN" sz="3200">
                <a:latin typeface="宋体" panose="02010600030101010101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部分的教学挂图并回答下列问题。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0" name="文本框 6"/>
          <p:cNvSpPr/>
          <p:nvPr/>
        </p:nvSpPr>
        <p:spPr>
          <a:xfrm>
            <a:off x="909638" y="1133475"/>
            <a:ext cx="10866437" cy="2220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Questions: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Who are they?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What are they talking about?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53251" name="文本框 7"/>
          <p:cNvSpPr/>
          <p:nvPr/>
        </p:nvSpPr>
        <p:spPr>
          <a:xfrm>
            <a:off x="909638" y="3140075"/>
            <a:ext cx="7531100" cy="2959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Answers: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They are Amy and Miss White.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They are talking about their favourite seasons.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5"/>
          <p:cNvSpPr/>
          <p:nvPr/>
        </p:nvSpPr>
        <p:spPr>
          <a:xfrm>
            <a:off x="488950" y="474663"/>
            <a:ext cx="1090453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听录音，完成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第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题。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4" name="文本框 2"/>
          <p:cNvSpPr/>
          <p:nvPr/>
        </p:nvSpPr>
        <p:spPr>
          <a:xfrm>
            <a:off x="876300" y="1120775"/>
            <a:ext cx="10634663" cy="4435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探究学习第</a:t>
            </a:r>
            <a:r>
              <a:rPr lang="en-US" altLang="zh-CN" sz="3200"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题。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听录音选择正确答案。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</a:rPr>
              <a:t>Which season does Amy like?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 Autumn.         Winter.</a:t>
            </a:r>
            <a:endParaRPr lang="en-US" altLang="zh-CN" sz="320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</a:rPr>
              <a:t>Which season does Miss White like?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 Spring.           Summer.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54275" name="unit2-8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5003800" y="1979613"/>
            <a:ext cx="804863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4276" name="TextBox 4"/>
          <p:cNvSpPr/>
          <p:nvPr/>
        </p:nvSpPr>
        <p:spPr>
          <a:xfrm>
            <a:off x="828675" y="3492500"/>
            <a:ext cx="6572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7" name="TextBox 5"/>
          <p:cNvSpPr/>
          <p:nvPr/>
        </p:nvSpPr>
        <p:spPr>
          <a:xfrm>
            <a:off x="3492500" y="4932363"/>
            <a:ext cx="6572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90" fill="hold"/>
                                        <p:tgtEl>
                                          <p:spTgt spid="542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 fill="hold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75"/>
                </p:tgtEl>
              </p:cMediaNode>
            </p:audio>
          </p:childTnLst>
        </p:cTn>
      </p:par>
    </p:tnLst>
    <p:bldLst>
      <p:bldP spid="54276" grpId="0"/>
      <p:bldP spid="542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3"/>
          <p:cNvSpPr/>
          <p:nvPr/>
        </p:nvSpPr>
        <p:spPr>
          <a:xfrm>
            <a:off x="608013" y="1630363"/>
            <a:ext cx="10652125" cy="2954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听录音判断。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 </a:t>
            </a:r>
            <a:r>
              <a:rPr lang="en-US" altLang="zh-CN" sz="3200">
                <a:latin typeface="Times New Roman" panose="02020603050405020304" pitchFamily="18" charset="0"/>
              </a:rPr>
              <a:t>Let's talk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部分的录音，判断正误。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</a:rPr>
              <a:t>The weather is good and the colours are beautiful in spring.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</a:rPr>
              <a:t>Miss White likes winter vacation.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55298" name="文本框 1"/>
          <p:cNvSpPr/>
          <p:nvPr/>
        </p:nvSpPr>
        <p:spPr>
          <a:xfrm>
            <a:off x="608013" y="735013"/>
            <a:ext cx="43322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探究学习第</a:t>
            </a: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题。</a:t>
            </a: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5299" name="unit2-8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164388" y="2555875"/>
            <a:ext cx="804862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5300" name="TextBox 4"/>
          <p:cNvSpPr/>
          <p:nvPr/>
        </p:nvSpPr>
        <p:spPr>
          <a:xfrm>
            <a:off x="10909300" y="3348038"/>
            <a:ext cx="6572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301" name="TextBox 5"/>
          <p:cNvSpPr/>
          <p:nvPr/>
        </p:nvSpPr>
        <p:spPr>
          <a:xfrm>
            <a:off x="6804025" y="3995738"/>
            <a:ext cx="6572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90" fill="hold"/>
                                        <p:tgtEl>
                                          <p:spTgt spid="552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 fill="hold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299"/>
                </p:tgtEl>
              </p:cMediaNode>
            </p:audio>
          </p:childTnLst>
        </p:cTn>
      </p:par>
    </p:tnLst>
    <p:bldLst>
      <p:bldP spid="55300" grpId="0"/>
      <p:bldP spid="553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5"/>
          <p:cNvSpPr/>
          <p:nvPr/>
        </p:nvSpPr>
        <p:spPr>
          <a:xfrm>
            <a:off x="488950" y="922338"/>
            <a:ext cx="10904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(4)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听录音跟读课文，理解意思，并进行表演性朗读。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6322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2338388"/>
            <a:ext cx="3905250" cy="2163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41321fdb-977f-4fd2-9673-8a9485c2043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1667</Words>
  <Application>WPS 演示</Application>
  <PresentationFormat>自定义</PresentationFormat>
  <Paragraphs>107</Paragraphs>
  <Slides>15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仿宋</vt:lpstr>
      <vt:lpstr>Arial</vt:lpstr>
      <vt:lpstr>Arial Unicode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2021-02-09T07:22:00Z</cp:lastPrinted>
  <dcterms:created xsi:type="dcterms:W3CDTF">2021-02-09T07:22:00Z</dcterms:created>
  <dcterms:modified xsi:type="dcterms:W3CDTF">2023-02-25T05:48:23Z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27D72BB78FA94808AAA7D06C42F03992</vt:lpwstr>
  </property>
  <property fmtid="{D5CDD505-2E9C-101B-9397-08002B2CF9AE}" pid="7" name="KSOProductBuildVer">
    <vt:lpwstr>2052-11.1.0.13703</vt:lpwstr>
  </property>
</Properties>
</file>