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22" r:id="rId3"/>
    <p:sldId id="257" r:id="rId4"/>
    <p:sldId id="293" r:id="rId5"/>
    <p:sldId id="347" r:id="rId6"/>
    <p:sldId id="295" r:id="rId7"/>
    <p:sldId id="296" r:id="rId8"/>
    <p:sldId id="259" r:id="rId9"/>
    <p:sldId id="299" r:id="rId10"/>
    <p:sldId id="334" r:id="rId11"/>
    <p:sldId id="335" r:id="rId12"/>
    <p:sldId id="336" r:id="rId13"/>
    <p:sldId id="341" r:id="rId14"/>
    <p:sldId id="348" r:id="rId15"/>
    <p:sldId id="351" r:id="rId16"/>
    <p:sldId id="352" r:id="rId17"/>
    <p:sldId id="342" r:id="rId18"/>
    <p:sldId id="343" r:id="rId19"/>
    <p:sldId id="364" r:id="rId20"/>
    <p:sldId id="365" r:id="rId21"/>
    <p:sldId id="344" r:id="rId22"/>
    <p:sldId id="302" r:id="rId23"/>
  </p:sldIdLst>
  <p:sldSz cx="11880850" cy="684022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9C14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666" y="-78"/>
      </p:cViewPr>
      <p:guideLst>
        <p:guide orient="horz" pos="2155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74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7108" name="幻灯片图像占位符 3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174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175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751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62299718-0C64-4FCD-9222-B618EC49E85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</p:spPr>
        <p:txBody>
          <a:bodyPr/>
          <a:lstStyle>
            <a:lvl1pPr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</p:spPr>
        <p:txBody>
          <a:bodyPr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0946115-8101-4A5F-9609-8EFCB62150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3725" y="1595438"/>
            <a:ext cx="10693400" cy="451485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</p:spPr>
        <p:txBody>
          <a:bodyPr/>
          <a:lstStyle>
            <a:lvl1pPr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</p:spPr>
        <p:txBody>
          <a:bodyPr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C43C339-8E02-45ED-807B-FD06940F8F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</p:spPr>
        <p:txBody>
          <a:bodyPr/>
          <a:lstStyle>
            <a:lvl1pPr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</p:spPr>
        <p:txBody>
          <a:bodyPr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D51E332-7576-408C-A278-5439C9C8F1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</p:spPr>
        <p:txBody>
          <a:bodyPr/>
          <a:lstStyle>
            <a:lvl1pPr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</p:spPr>
        <p:txBody>
          <a:bodyPr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0D128CA-97CE-492E-A70D-BC6357F270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</p:spPr>
        <p:txBody>
          <a:bodyPr/>
          <a:lstStyle>
            <a:lvl1pPr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</p:spPr>
        <p:txBody>
          <a:bodyPr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E1C160F-7B33-4A8A-9059-3B283718D1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</p:spPr>
        <p:txBody>
          <a:bodyPr/>
          <a:lstStyle>
            <a:lvl1pPr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</p:spPr>
        <p:txBody>
          <a:bodyPr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5BF9037-65C0-49F2-9A5B-E4535562A1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</p:spPr>
        <p:txBody>
          <a:bodyPr/>
          <a:lstStyle>
            <a:lvl1pPr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</p:spPr>
        <p:txBody>
          <a:bodyPr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5E704822-A7C8-49C3-B99A-1BF9DA098E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file:///C:\Users\Administrator\Desktop\&#12298;&#40718;&#23574;&#25945;&#26696;&#12299;&#20116;&#24180;&#32423;&#33521;&#35821;&#19979;&#65288;&#20154;&#25945;&#29256;&#65289;\Unit%203%20%20My%20school%20calendar\&#31532;3&#35838;&#26102;\unit3-6.mp3" TargetMode="External"/><Relationship Id="rId1" Type="http://schemas.openxmlformats.org/officeDocument/2006/relationships/audio" Target="file:///C:\Users\Administrator\Desktop\&#12298;&#40718;&#23574;&#25945;&#26696;&#12299;&#20116;&#24180;&#32423;&#33521;&#35821;&#19979;&#65288;&#20154;&#25945;&#29256;&#65289;\Unit%203%20%20My%20school%20calendar\&#31532;3&#35838;&#26102;\unit3-6.mp3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file:///C:\Users\Administrator\Desktop\&#12298;&#40718;&#23574;&#25945;&#26696;&#12299;&#20116;&#24180;&#32423;&#33521;&#35821;&#19979;&#65288;&#20154;&#25945;&#29256;&#65289;\Unit%203%20%20My%20school%20calendar\&#31532;3&#35838;&#26102;\unit3-7.mp3" TargetMode="External"/><Relationship Id="rId1" Type="http://schemas.openxmlformats.org/officeDocument/2006/relationships/audio" Target="file:///C:\Users\Administrator\Desktop\&#12298;&#40718;&#23574;&#25945;&#26696;&#12299;&#20116;&#24180;&#32423;&#33521;&#35821;&#19979;&#65288;&#20154;&#25945;&#29256;&#65289;\Unit%203%20%20My%20school%20calendar\&#31532;3&#35838;&#26102;\unit3-7.mp3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file:///C:\Users\Administrator\Desktop\&#12298;&#40718;&#23574;&#25945;&#26696;&#12299;&#20116;&#24180;&#32423;&#33521;&#35821;&#19979;&#65288;&#20154;&#25945;&#29256;&#65289;\Unit%203%20%20My%20school%20calendar\&#31532;3&#35838;&#26102;\unit3-7.mp3" TargetMode="External"/><Relationship Id="rId1" Type="http://schemas.openxmlformats.org/officeDocument/2006/relationships/audio" Target="file:///C:\Users\Administrator\Desktop\&#12298;&#40718;&#23574;&#25945;&#26696;&#12299;&#20116;&#24180;&#32423;&#33521;&#35821;&#19979;&#65288;&#20154;&#25945;&#29256;&#65289;\Unit%203%20%20My%20school%20calendar\&#31532;3&#35838;&#26102;\unit3-7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/>
          <p:cNvSpPr>
            <a:spLocks noChangeArrowheads="1"/>
          </p:cNvSpPr>
          <p:nvPr/>
        </p:nvSpPr>
        <p:spPr bwMode="auto">
          <a:xfrm>
            <a:off x="0" y="1824038"/>
            <a:ext cx="11880850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3  My school calendar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5"/>
          <p:cNvSpPr txBox="1">
            <a:spLocks noChangeArrowheads="1"/>
          </p:cNvSpPr>
          <p:nvPr/>
        </p:nvSpPr>
        <p:spPr bwMode="auto">
          <a:xfrm>
            <a:off x="233363" y="700088"/>
            <a:ext cx="115697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(4)</a:t>
            </a:r>
            <a:r>
              <a:rPr lang="zh-CN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同学们听录音跟读课文，理解意思，并进行表演性朗读。</a:t>
            </a:r>
            <a:endParaRPr lang="zh-CN" altLang="en-US" sz="3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7346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02075" y="2279650"/>
            <a:ext cx="2608263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5"/>
          <p:cNvSpPr txBox="1">
            <a:spLocks noChangeArrowheads="1"/>
          </p:cNvSpPr>
          <p:nvPr/>
        </p:nvSpPr>
        <p:spPr bwMode="auto">
          <a:xfrm>
            <a:off x="287338" y="565150"/>
            <a:ext cx="10904537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(5)</a:t>
            </a:r>
            <a:r>
              <a:rPr lang="zh-CN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小组内分角色进行表演操练，同学们自愿上台表演，大家一起评价。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8370" name="图片 1"/>
          <p:cNvPicPr>
            <a:picLocks noChangeAspect="1" noChangeArrowheads="1"/>
          </p:cNvPicPr>
          <p:nvPr/>
        </p:nvPicPr>
        <p:blipFill>
          <a:blip r:embed="rId1" cstate="email"/>
          <a:srcRect l="-833" t="-5829"/>
          <a:stretch>
            <a:fillRect/>
          </a:stretch>
        </p:blipFill>
        <p:spPr bwMode="auto">
          <a:xfrm>
            <a:off x="2947988" y="2270125"/>
            <a:ext cx="4899025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2"/>
          <p:cNvSpPr txBox="1">
            <a:spLocks noChangeArrowheads="1"/>
          </p:cNvSpPr>
          <p:nvPr/>
        </p:nvSpPr>
        <p:spPr bwMode="auto">
          <a:xfrm>
            <a:off x="622300" y="1196975"/>
            <a:ext cx="10636250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1. </a:t>
            </a:r>
            <a:r>
              <a:rPr lang="zh-CN" altLang="en-US" sz="3200">
                <a:latin typeface="Times New Roman" panose="02020603050405020304" pitchFamily="18" charset="0"/>
              </a:rPr>
              <a:t>学习教材第 </a:t>
            </a:r>
            <a:r>
              <a:rPr lang="en-US" altLang="zh-CN" sz="3200">
                <a:latin typeface="Times New Roman" panose="02020603050405020304" pitchFamily="18" charset="0"/>
              </a:rPr>
              <a:t>27 </a:t>
            </a:r>
            <a:r>
              <a:rPr lang="zh-CN" altLang="en-US" sz="3200">
                <a:latin typeface="Times New Roman" panose="02020603050405020304" pitchFamily="18" charset="0"/>
              </a:rPr>
              <a:t>页 </a:t>
            </a:r>
            <a:r>
              <a:rPr lang="en-US" altLang="zh-CN" sz="3200">
                <a:latin typeface="Times New Roman" panose="02020603050405020304" pitchFamily="18" charset="0"/>
              </a:rPr>
              <a:t>What will you do for your mum on Mother's Day? 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(1) </a:t>
            </a:r>
            <a:r>
              <a:rPr lang="zh-CN" altLang="en-US" sz="3200">
                <a:latin typeface="Times New Roman" panose="02020603050405020304" pitchFamily="18" charset="0"/>
              </a:rPr>
              <a:t>看图片，学习词汇并在小组内朗读数遍。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5939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60500" y="3678238"/>
            <a:ext cx="446722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文本框 3"/>
          <p:cNvSpPr txBox="1">
            <a:spLocks noChangeArrowheads="1"/>
          </p:cNvSpPr>
          <p:nvPr/>
        </p:nvSpPr>
        <p:spPr bwMode="auto">
          <a:xfrm>
            <a:off x="7016750" y="4370388"/>
            <a:ext cx="2384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cook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59396" name="矩形 5"/>
          <p:cNvSpPr>
            <a:spLocks noChangeArrowheads="1"/>
          </p:cNvSpPr>
          <p:nvPr/>
        </p:nvSpPr>
        <p:spPr bwMode="auto">
          <a:xfrm>
            <a:off x="0" y="101600"/>
            <a:ext cx="118808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2. Consolidation</a:t>
            </a:r>
            <a:endParaRPr lang="en-US" altLang="zh-CN" sz="4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30275" y="935038"/>
            <a:ext cx="4168775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8" name="文本框 6"/>
          <p:cNvSpPr txBox="1">
            <a:spLocks noChangeArrowheads="1"/>
          </p:cNvSpPr>
          <p:nvPr/>
        </p:nvSpPr>
        <p:spPr bwMode="auto">
          <a:xfrm>
            <a:off x="1149350" y="3922713"/>
            <a:ext cx="4108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make a card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60419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1663" y="936625"/>
            <a:ext cx="2414587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文本框 8"/>
          <p:cNvSpPr txBox="1">
            <a:spLocks noChangeArrowheads="1"/>
          </p:cNvSpPr>
          <p:nvPr/>
        </p:nvSpPr>
        <p:spPr bwMode="auto">
          <a:xfrm>
            <a:off x="7180263" y="3922713"/>
            <a:ext cx="4805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sing to her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6775" y="855663"/>
            <a:ext cx="42449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2" name="文本框 2"/>
          <p:cNvSpPr txBox="1">
            <a:spLocks noChangeArrowheads="1"/>
          </p:cNvSpPr>
          <p:nvPr/>
        </p:nvSpPr>
        <p:spPr bwMode="auto">
          <a:xfrm>
            <a:off x="909638" y="3937000"/>
            <a:ext cx="48434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say “Thank you”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61443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4888" y="855663"/>
            <a:ext cx="372427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文本框 4"/>
          <p:cNvSpPr txBox="1">
            <a:spLocks noChangeArrowheads="1"/>
          </p:cNvSpPr>
          <p:nvPr/>
        </p:nvSpPr>
        <p:spPr bwMode="auto">
          <a:xfrm>
            <a:off x="6300788" y="3937000"/>
            <a:ext cx="425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write her a letter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7800" y="623888"/>
            <a:ext cx="4949825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文本框 2"/>
          <p:cNvSpPr txBox="1">
            <a:spLocks noChangeArrowheads="1"/>
          </p:cNvSpPr>
          <p:nvPr/>
        </p:nvSpPr>
        <p:spPr bwMode="auto">
          <a:xfrm>
            <a:off x="1262063" y="3786188"/>
            <a:ext cx="4965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tell her a story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62467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69013" y="682625"/>
            <a:ext cx="3494087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文本框 4"/>
          <p:cNvSpPr txBox="1">
            <a:spLocks noChangeArrowheads="1"/>
          </p:cNvSpPr>
          <p:nvPr/>
        </p:nvSpPr>
        <p:spPr bwMode="auto">
          <a:xfrm>
            <a:off x="5948363" y="3786188"/>
            <a:ext cx="5276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play the </a:t>
            </a:r>
            <a:r>
              <a:rPr lang="en-US" altLang="zh-CN" sz="3200" i="1">
                <a:latin typeface="Times New Roman" panose="02020603050405020304" pitchFamily="18" charset="0"/>
              </a:rPr>
              <a:t>pipa</a:t>
            </a:r>
            <a:r>
              <a:rPr lang="en-US" altLang="zh-CN" sz="3200">
                <a:latin typeface="Times New Roman" panose="02020603050405020304" pitchFamily="18" charset="0"/>
              </a:rPr>
              <a:t> for her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90575" y="225425"/>
            <a:ext cx="10904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(2</a:t>
            </a:r>
            <a:r>
              <a:rPr lang="en-US" altLang="zh-CN" sz="3200">
                <a:latin typeface="宋体" panose="02010600030101010101" pitchFamily="2" charset="-122"/>
              </a:rPr>
              <a:t>)</a:t>
            </a:r>
            <a:r>
              <a:rPr lang="zh-CN" altLang="en-US" sz="3200">
                <a:latin typeface="宋体" panose="02010600030101010101" pitchFamily="2" charset="-122"/>
              </a:rPr>
              <a:t>完成</a:t>
            </a:r>
            <a:r>
              <a:rPr lang="en-US" altLang="zh-CN" sz="3200">
                <a:latin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</a:rPr>
              <a:t>”</a:t>
            </a:r>
            <a:r>
              <a:rPr lang="zh-CN" altLang="en-US" sz="3200">
                <a:latin typeface="Times New Roman" panose="02020603050405020304" pitchFamily="18" charset="0"/>
              </a:rPr>
              <a:t>第</a:t>
            </a:r>
            <a:r>
              <a:rPr lang="en-US" altLang="zh-CN" sz="3200"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latin typeface="Times New Roman" panose="02020603050405020304" pitchFamily="18" charset="0"/>
              </a:rPr>
              <a:t>题。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63490" name="文本框 2"/>
          <p:cNvSpPr txBox="1">
            <a:spLocks noChangeArrowheads="1"/>
          </p:cNvSpPr>
          <p:nvPr/>
        </p:nvSpPr>
        <p:spPr bwMode="auto">
          <a:xfrm>
            <a:off x="792163" y="874713"/>
            <a:ext cx="103028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从</a:t>
            </a:r>
            <a:r>
              <a:rPr lang="en-US" altLang="zh-CN" sz="3200">
                <a:latin typeface="Times New Roman" panose="02020603050405020304" pitchFamily="18" charset="0"/>
              </a:rPr>
              <a:t>B</a:t>
            </a:r>
            <a:r>
              <a:rPr lang="zh-CN" altLang="en-US" sz="3200">
                <a:latin typeface="宋体" panose="02010600030101010101" pitchFamily="2" charset="-122"/>
              </a:rPr>
              <a:t>栏内选出</a:t>
            </a:r>
            <a:r>
              <a:rPr lang="en-US" altLang="zh-CN" sz="3200">
                <a:latin typeface="宋体" panose="02010600030101010101" pitchFamily="2" charset="-122"/>
              </a:rPr>
              <a:t>A</a:t>
            </a:r>
            <a:r>
              <a:rPr lang="zh-CN" altLang="en-US" sz="3200">
                <a:latin typeface="宋体" panose="02010600030101010101" pitchFamily="2" charset="-122"/>
              </a:rPr>
              <a:t>栏中单词或短语的中文。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          A</a:t>
            </a:r>
            <a:r>
              <a:rPr lang="zh-CN" altLang="en-US" sz="3200">
                <a:latin typeface="宋体" panose="02010600030101010101" pitchFamily="2" charset="-122"/>
              </a:rPr>
              <a:t>栏                   </a:t>
            </a:r>
            <a:r>
              <a:rPr lang="zh-CN" altLang="en-US" sz="3200">
                <a:latin typeface="Times New Roman" panose="02020603050405020304" pitchFamily="18" charset="0"/>
              </a:rPr>
              <a:t>    </a:t>
            </a:r>
            <a:r>
              <a:rPr lang="en-US" altLang="zh-CN" sz="3200">
                <a:latin typeface="Times New Roman" panose="02020603050405020304" pitchFamily="18" charset="0"/>
              </a:rPr>
              <a:t>B</a:t>
            </a:r>
            <a:r>
              <a:rPr lang="zh-CN" altLang="en-US" sz="3200">
                <a:latin typeface="宋体" panose="02010600030101010101" pitchFamily="2" charset="-122"/>
              </a:rPr>
              <a:t>栏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（）①</a:t>
            </a:r>
            <a:r>
              <a:rPr lang="en-US" altLang="zh-CN" sz="3200">
                <a:latin typeface="Times New Roman" panose="02020603050405020304" pitchFamily="18" charset="0"/>
              </a:rPr>
              <a:t>cook                                   A.</a:t>
            </a:r>
            <a:r>
              <a:rPr lang="zh-CN" altLang="en-US" sz="3200">
                <a:latin typeface="Times New Roman" panose="02020603050405020304" pitchFamily="18" charset="0"/>
              </a:rPr>
              <a:t>讲故事</a:t>
            </a:r>
            <a:r>
              <a:rPr lang="en-US" altLang="zh-CN" sz="3200">
                <a:latin typeface="Times New Roman" panose="02020603050405020304" pitchFamily="18" charset="0"/>
              </a:rPr>
              <a:t>     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（）②</a:t>
            </a:r>
            <a:r>
              <a:rPr lang="en-US" altLang="zh-CN" sz="3200">
                <a:latin typeface="Times New Roman" panose="02020603050405020304" pitchFamily="18" charset="0"/>
              </a:rPr>
              <a:t>Sing English songs            B. </a:t>
            </a:r>
            <a:r>
              <a:rPr lang="zh-CN" altLang="en-US" sz="3200">
                <a:latin typeface="Times New Roman" panose="02020603050405020304" pitchFamily="18" charset="0"/>
              </a:rPr>
              <a:t>唱生日歌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（）③</a:t>
            </a:r>
            <a:r>
              <a:rPr lang="en-US" altLang="zh-CN" sz="3200">
                <a:latin typeface="Times New Roman" panose="02020603050405020304" pitchFamily="18" charset="0"/>
              </a:rPr>
              <a:t>sing the birthday song        C. </a:t>
            </a:r>
            <a:r>
              <a:rPr lang="zh-CN" altLang="en-US" sz="3200">
                <a:latin typeface="Times New Roman" panose="02020603050405020304" pitchFamily="18" charset="0"/>
              </a:rPr>
              <a:t>写信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（）④</a:t>
            </a:r>
            <a:r>
              <a:rPr lang="en-US" altLang="zh-CN" sz="3200">
                <a:latin typeface="Times New Roman" panose="02020603050405020304" pitchFamily="18" charset="0"/>
              </a:rPr>
              <a:t>make a card                         D. </a:t>
            </a:r>
            <a:r>
              <a:rPr lang="zh-CN" altLang="en-US" sz="3200">
                <a:latin typeface="Times New Roman" panose="02020603050405020304" pitchFamily="18" charset="0"/>
              </a:rPr>
              <a:t>烹饪，做菜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（）⑤</a:t>
            </a:r>
            <a:r>
              <a:rPr lang="en-US" altLang="zh-CN" sz="3200">
                <a:latin typeface="Times New Roman" panose="02020603050405020304" pitchFamily="18" charset="0"/>
              </a:rPr>
              <a:t>tell a story                           E. </a:t>
            </a:r>
            <a:r>
              <a:rPr lang="zh-CN" altLang="en-US" sz="3200">
                <a:latin typeface="Times New Roman" panose="02020603050405020304" pitchFamily="18" charset="0"/>
              </a:rPr>
              <a:t>制作卡片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（）</a:t>
            </a:r>
            <a:r>
              <a:rPr lang="zh-CN" altLang="en-US" sz="3200">
                <a:latin typeface="Times New Roman" panose="02020603050405020304" pitchFamily="18" charset="0"/>
                <a:sym typeface="Wingdings" panose="05000000000000000000" pitchFamily="2" charset="2"/>
              </a:rPr>
              <a:t></a:t>
            </a:r>
            <a:r>
              <a:rPr lang="en-US" altLang="zh-CN" sz="3200">
                <a:latin typeface="Times New Roman" panose="02020603050405020304" pitchFamily="18" charset="0"/>
                <a:sym typeface="Wingdings" panose="05000000000000000000" pitchFamily="2" charset="2"/>
              </a:rPr>
              <a:t>write a letter                         F. </a:t>
            </a:r>
            <a:r>
              <a:rPr lang="zh-CN" altLang="en-US" sz="3200">
                <a:latin typeface="Times New Roman" panose="02020603050405020304" pitchFamily="18" charset="0"/>
                <a:sym typeface="Wingdings" panose="05000000000000000000" pitchFamily="2" charset="2"/>
              </a:rPr>
              <a:t>弹琵琶</a:t>
            </a:r>
            <a:endParaRPr lang="zh-CN" altLang="en-US" sz="3200">
              <a:latin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sym typeface="宋体" panose="02010600030101010101" pitchFamily="2" charset="-122"/>
              </a:rPr>
              <a:t>（）⑦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play the pipa                        G. </a:t>
            </a:r>
            <a:r>
              <a:rPr lang="zh-CN" altLang="en-US" sz="3200">
                <a:latin typeface="Times New Roman" panose="02020603050405020304" pitchFamily="18" charset="0"/>
                <a:sym typeface="宋体" panose="02010600030101010101" pitchFamily="2" charset="-122"/>
              </a:rPr>
              <a:t>唱英文歌</a:t>
            </a:r>
            <a:endParaRPr lang="zh-CN" altLang="en-US" sz="320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44575" y="2195513"/>
            <a:ext cx="431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44575" y="2771775"/>
            <a:ext cx="431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44575" y="3421063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44575" y="3995738"/>
            <a:ext cx="431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44575" y="4645025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44575" y="5219700"/>
            <a:ext cx="431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44575" y="5795963"/>
            <a:ext cx="431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69925" y="781050"/>
            <a:ext cx="1090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(3) Make a dialogue:</a:t>
            </a:r>
            <a:r>
              <a:rPr lang="zh-CN" altLang="en-US" sz="3200">
                <a:latin typeface="宋体" panose="02010600030101010101" pitchFamily="2" charset="-122"/>
              </a:rPr>
              <a:t>完成</a:t>
            </a:r>
            <a:r>
              <a:rPr lang="en-US" altLang="zh-CN" sz="3200">
                <a:latin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</a:rPr>
              <a:t>4</a:t>
            </a:r>
            <a:r>
              <a:rPr lang="zh-CN" altLang="en-US" sz="3200">
                <a:latin typeface="宋体" panose="02010600030101010101" pitchFamily="2" charset="-122"/>
              </a:rPr>
              <a:t>题。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64514" name="文本框 2"/>
          <p:cNvSpPr txBox="1">
            <a:spLocks noChangeArrowheads="1"/>
          </p:cNvSpPr>
          <p:nvPr/>
        </p:nvSpPr>
        <p:spPr bwMode="auto">
          <a:xfrm>
            <a:off x="779463" y="1539875"/>
            <a:ext cx="989330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Make a dialogue: </a:t>
            </a:r>
            <a:r>
              <a:rPr lang="zh-CN" altLang="en-US" sz="3200">
                <a:latin typeface="宋体" panose="02010600030101010101" pitchFamily="2" charset="-122"/>
              </a:rPr>
              <a:t>同学们以 </a:t>
            </a:r>
            <a:r>
              <a:rPr lang="en-US" altLang="zh-CN" sz="3200">
                <a:latin typeface="Times New Roman" panose="02020603050405020304" pitchFamily="18" charset="0"/>
              </a:rPr>
              <a:t>pair work</a:t>
            </a:r>
            <a:r>
              <a:rPr lang="en-US" altLang="zh-CN" sz="3200">
                <a:latin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</a:rPr>
              <a:t>的形式两人一组运用句型 </a:t>
            </a:r>
            <a:r>
              <a:rPr lang="en-US" altLang="zh-CN" sz="3200">
                <a:latin typeface="宋体" panose="02010600030101010101" pitchFamily="2" charset="-122"/>
              </a:rPr>
              <a:t>“</a:t>
            </a:r>
            <a:r>
              <a:rPr lang="en-US" altLang="zh-CN" sz="3200">
                <a:latin typeface="Times New Roman" panose="02020603050405020304" pitchFamily="18" charset="0"/>
              </a:rPr>
              <a:t>When is...? It's in... We'll...</a:t>
            </a:r>
            <a:r>
              <a:rPr lang="en-US" altLang="zh-CN" sz="3200">
                <a:latin typeface="宋体" panose="02010600030101010101" pitchFamily="2" charset="-122"/>
              </a:rPr>
              <a:t>”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zh-CN" altLang="en-US" sz="3200">
                <a:latin typeface="宋体" panose="02010600030101010101" pitchFamily="2" charset="-122"/>
              </a:rPr>
              <a:t>创编对话。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88950" y="669925"/>
            <a:ext cx="109045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  <a:sym typeface="宋体" panose="02010600030101010101" pitchFamily="2" charset="-122"/>
              </a:rPr>
              <a:t>2. Make a dialogue</a:t>
            </a:r>
            <a:r>
              <a:rPr lang="zh-CN" altLang="en-US" sz="3600" b="1">
                <a:latin typeface="Times New Roman" panose="02020603050405020304" pitchFamily="18" charset="0"/>
                <a:sym typeface="宋体" panose="02010600030101010101" pitchFamily="2" charset="-122"/>
              </a:rPr>
              <a:t>（庆祝生日）</a:t>
            </a:r>
            <a:endParaRPr lang="zh-CN" altLang="en-US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5538" name="文本框 2"/>
          <p:cNvSpPr txBox="1">
            <a:spLocks noChangeArrowheads="1"/>
          </p:cNvSpPr>
          <p:nvPr/>
        </p:nvSpPr>
        <p:spPr bwMode="auto">
          <a:xfrm>
            <a:off x="814388" y="1455738"/>
            <a:ext cx="98948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</a:rPr>
              <a:t>）完成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</a:rPr>
              <a:t>探究学习”第</a:t>
            </a:r>
            <a:r>
              <a:rPr lang="en-US" altLang="zh-CN" sz="3200" dirty="0">
                <a:latin typeface="宋体" panose="02010600030101010101" pitchFamily="2" charset="-122"/>
              </a:rPr>
              <a:t>5</a:t>
            </a:r>
            <a:r>
              <a:rPr lang="zh-CN" altLang="en-US" sz="3200" dirty="0">
                <a:latin typeface="宋体" panose="02010600030101010101" pitchFamily="2" charset="-122"/>
              </a:rPr>
              <a:t>题。</a:t>
            </a:r>
            <a:endParaRPr lang="zh-CN" altLang="en-US" sz="32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宋体" panose="02010600030101010101" pitchFamily="2" charset="-122"/>
              </a:rPr>
              <a:t>场景：当你的家人或朋友过生日时，你想要帮他们庆祝并做些有意义的事情。以对话的形式表演出来</a:t>
            </a:r>
            <a:r>
              <a:rPr lang="zh-CN" altLang="en-US" sz="3200" dirty="0" smtClean="0">
                <a:latin typeface="宋体" panose="02010600030101010101" pitchFamily="2" charset="-122"/>
              </a:rPr>
              <a:t>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88950" y="711200"/>
            <a:ext cx="10904538" cy="156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3200">
                <a:latin typeface="Times New Roman" panose="02020603050405020304" pitchFamily="18" charset="0"/>
              </a:rPr>
              <a:t>大家</a:t>
            </a:r>
            <a:r>
              <a:rPr lang="zh-CN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根据情景以</a:t>
            </a:r>
            <a:r>
              <a:rPr lang="zh-CN" altLang="en-US" sz="320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pair work </a:t>
            </a:r>
            <a:r>
              <a:rPr lang="zh-CN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的形式，两人一组创编对话。同学们自愿上台表演对话。</a:t>
            </a:r>
            <a:endParaRPr lang="zh-CN" altLang="en-US" sz="3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562" name="文本框 2"/>
          <p:cNvSpPr txBox="1">
            <a:spLocks noChangeArrowheads="1"/>
          </p:cNvSpPr>
          <p:nvPr/>
        </p:nvSpPr>
        <p:spPr bwMode="auto">
          <a:xfrm>
            <a:off x="704850" y="2482850"/>
            <a:ext cx="10798175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</a:rPr>
              <a:t>Eg.</a:t>
            </a:r>
            <a:endParaRPr lang="en-US" altLang="zh-CN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</a:rPr>
              <a:t>  </a:t>
            </a:r>
            <a:r>
              <a:rPr lang="en-US" altLang="zh-CN" sz="3200">
                <a:latin typeface="Times New Roman" panose="02020603050405020304" pitchFamily="18" charset="0"/>
              </a:rPr>
              <a:t> S1: What will you do for your father on his birthday?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    S2: I'll cook for my father.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</a:rPr>
              <a:t>(3)</a:t>
            </a:r>
            <a:r>
              <a:rPr lang="zh-CN" altLang="en-US" sz="3200">
                <a:latin typeface="宋体" panose="02010600030101010101" pitchFamily="2" charset="-122"/>
              </a:rPr>
              <a:t>大家一起评价，找出表演者的优缺点。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1341"/>
            <a:ext cx="11880850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48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+mn-ea"/>
              </a:rPr>
              <a:t>Warming up</a:t>
            </a:r>
            <a:endParaRPr lang="en-US" altLang="zh-CN" sz="48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4" name="文本框 2"/>
          <p:cNvSpPr txBox="1">
            <a:spLocks noChangeArrowheads="1"/>
          </p:cNvSpPr>
          <p:nvPr/>
        </p:nvSpPr>
        <p:spPr bwMode="auto">
          <a:xfrm>
            <a:off x="681038" y="1404129"/>
            <a:ext cx="79978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1. Play a game</a:t>
            </a:r>
            <a:r>
              <a:rPr lang="en-US" altLang="zh-CN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</a:rPr>
              <a:t>点豆花</a:t>
            </a:r>
            <a:r>
              <a:rPr lang="en-US" altLang="zh-CN" sz="3600" b="1" dirty="0"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</a:rPr>
              <a:t>：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49155" name="文本框 3"/>
          <p:cNvSpPr txBox="1">
            <a:spLocks noChangeArrowheads="1"/>
          </p:cNvSpPr>
          <p:nvPr/>
        </p:nvSpPr>
        <p:spPr bwMode="auto">
          <a:xfrm>
            <a:off x="808831" y="2484204"/>
            <a:ext cx="10263187" cy="3892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/>
              <a:t>游戏规则：</a:t>
            </a:r>
            <a:r>
              <a:rPr lang="zh-CN" altLang="en-US" sz="2800" dirty="0"/>
              <a:t>大家一起</a:t>
            </a:r>
            <a:r>
              <a:rPr lang="en-US" altLang="zh-CN" sz="2800" dirty="0">
                <a:latin typeface="宋体" panose="02010600030101010101" pitchFamily="2" charset="-122"/>
              </a:rPr>
              <a:t>“</a:t>
            </a:r>
            <a:r>
              <a:rPr lang="zh-CN" altLang="en-US" sz="2800" dirty="0">
                <a:latin typeface="宋体" panose="02010600030101010101" pitchFamily="2" charset="-122"/>
              </a:rPr>
              <a:t>点豆花</a:t>
            </a:r>
            <a:r>
              <a:rPr lang="en-US" altLang="zh-CN" sz="2800" dirty="0">
                <a:latin typeface="宋体" panose="02010600030101010101" pitchFamily="2" charset="-122"/>
              </a:rPr>
              <a:t>”</a:t>
            </a:r>
            <a:r>
              <a:rPr lang="zh-CN" altLang="en-US" sz="2800" dirty="0">
                <a:latin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</a:rPr>
              <a:t>When, when, when is...? It's in, It's in, It's in..., </a:t>
            </a:r>
            <a:r>
              <a:rPr lang="zh-CN" altLang="en-US" sz="2800" dirty="0">
                <a:latin typeface="Times New Roman" panose="02020603050405020304" pitchFamily="18" charset="0"/>
              </a:rPr>
              <a:t>被点到的同学回答问题。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>
                <a:latin typeface="Times New Roman" panose="02020603050405020304" pitchFamily="18" charset="0"/>
              </a:rPr>
              <a:t>Eg</a:t>
            </a:r>
            <a:r>
              <a:rPr lang="en-US" altLang="zh-CN" sz="2800" dirty="0">
                <a:latin typeface="Times New Roman" panose="02020603050405020304" pitchFamily="18" charset="0"/>
              </a:rPr>
              <a:t>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     </a:t>
            </a:r>
            <a:r>
              <a:rPr lang="en-US" altLang="zh-CN" sz="2800" dirty="0">
                <a:latin typeface="Times New Roman" panose="02020603050405020304" pitchFamily="18" charset="0"/>
              </a:rPr>
              <a:t>When, when, when is Christmas?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It's in, It's in, It's in...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It's in December.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2"/>
          <p:cNvSpPr txBox="1">
            <a:spLocks noChangeArrowheads="1"/>
          </p:cNvSpPr>
          <p:nvPr/>
        </p:nvSpPr>
        <p:spPr bwMode="auto">
          <a:xfrm>
            <a:off x="488950" y="1414463"/>
            <a:ext cx="106330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words and phrases: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cook, card, the Great Wall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Sentences: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I'll cook for my mother. What about you?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I'll make a card.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7586" name="矩形 3"/>
          <p:cNvSpPr>
            <a:spLocks noChangeArrowheads="1"/>
          </p:cNvSpPr>
          <p:nvPr/>
        </p:nvSpPr>
        <p:spPr bwMode="auto">
          <a:xfrm>
            <a:off x="0" y="101600"/>
            <a:ext cx="118808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3. Summing up</a:t>
            </a:r>
            <a:endParaRPr lang="en-US" altLang="zh-CN" sz="4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691654"/>
            <a:ext cx="11880850" cy="830996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r>
              <a:rPr lang="en-US" altLang="zh-CN" sz="48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+mn-ea"/>
              </a:rPr>
              <a:t>Homework</a:t>
            </a:r>
            <a:endParaRPr lang="en-US" altLang="zh-CN" sz="4800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8610" name="文本框 1"/>
          <p:cNvSpPr txBox="1">
            <a:spLocks noChangeArrowheads="1"/>
          </p:cNvSpPr>
          <p:nvPr/>
        </p:nvSpPr>
        <p:spPr bwMode="auto">
          <a:xfrm>
            <a:off x="757238" y="2198688"/>
            <a:ext cx="89789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1.</a:t>
            </a:r>
            <a:r>
              <a:rPr lang="zh-CN" altLang="en-US" sz="3200">
                <a:latin typeface="Times New Roman" panose="02020603050405020304" pitchFamily="18" charset="0"/>
              </a:rPr>
              <a:t>听录音并背诵对话。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2.</a:t>
            </a:r>
            <a:r>
              <a:rPr lang="zh-CN" altLang="en-US" sz="3200">
                <a:latin typeface="Times New Roman" panose="02020603050405020304" pitchFamily="18" charset="0"/>
              </a:rPr>
              <a:t>完成课堂检测中的相关习题。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3. </a:t>
            </a:r>
            <a:r>
              <a:rPr lang="zh-CN" altLang="en-US" sz="3200">
                <a:latin typeface="Times New Roman" panose="02020603050405020304" pitchFamily="18" charset="0"/>
              </a:rPr>
              <a:t>预习下一课，查查生词，译译句子。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5"/>
          <p:cNvSpPr txBox="1">
            <a:spLocks noChangeArrowheads="1"/>
          </p:cNvSpPr>
          <p:nvPr/>
        </p:nvSpPr>
        <p:spPr bwMode="auto">
          <a:xfrm>
            <a:off x="952500" y="1109663"/>
            <a:ext cx="10598150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</a:rPr>
              <a:t>情景：大家一起讨论喜欢的季节。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(1) Look at the pictures and practice the conversation in pairs.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0178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24038" y="2789238"/>
            <a:ext cx="3622675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78538" y="2789238"/>
            <a:ext cx="3360737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4038" y="4740275"/>
            <a:ext cx="3776662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88075" y="4773613"/>
            <a:ext cx="3398838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矩形 7"/>
          <p:cNvSpPr>
            <a:spLocks noChangeArrowheads="1"/>
          </p:cNvSpPr>
          <p:nvPr/>
        </p:nvSpPr>
        <p:spPr bwMode="auto">
          <a:xfrm>
            <a:off x="0" y="101600"/>
            <a:ext cx="118808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Activity 1. Presentation</a:t>
            </a:r>
            <a:endParaRPr lang="en-US" altLang="zh-CN" sz="4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8"/>
          <p:cNvSpPr txBox="1">
            <a:spLocks noChangeArrowheads="1"/>
          </p:cNvSpPr>
          <p:nvPr/>
        </p:nvSpPr>
        <p:spPr bwMode="auto">
          <a:xfrm>
            <a:off x="1146175" y="1092200"/>
            <a:ext cx="10748963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大家两人一组操练句型。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When is...?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It's in...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5"/>
          <p:cNvSpPr txBox="1">
            <a:spLocks noChangeArrowheads="1"/>
          </p:cNvSpPr>
          <p:nvPr/>
        </p:nvSpPr>
        <p:spPr bwMode="auto">
          <a:xfrm>
            <a:off x="641350" y="890588"/>
            <a:ext cx="109061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(2) </a:t>
            </a:r>
            <a:r>
              <a:rPr lang="zh-CN" altLang="en-US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看单词卡片，休息单词。</a:t>
            </a:r>
            <a:endParaRPr lang="zh-CN" altLang="en-US" sz="3200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2226" name="文本框 8"/>
          <p:cNvSpPr txBox="1">
            <a:spLocks noChangeArrowheads="1"/>
          </p:cNvSpPr>
          <p:nvPr/>
        </p:nvSpPr>
        <p:spPr bwMode="auto">
          <a:xfrm>
            <a:off x="796925" y="1427163"/>
            <a:ext cx="107505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262626"/>
                </a:solidFill>
                <a:latin typeface="Times New Roman" panose="02020603050405020304" pitchFamily="18" charset="0"/>
              </a:rPr>
              <a:t>活动规则：看以下单词卡片，同学们根据音标和读音填写字母，开火车读三遍。</a:t>
            </a:r>
            <a:r>
              <a:rPr lang="en-US" altLang="zh-CN" sz="3200" dirty="0">
                <a:solidFill>
                  <a:srgbClr val="3D9C14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2227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4563" y="3430588"/>
            <a:ext cx="3386137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5"/>
          <p:cNvSpPr txBox="1">
            <a:spLocks noChangeArrowheads="1"/>
          </p:cNvSpPr>
          <p:nvPr/>
        </p:nvSpPr>
        <p:spPr bwMode="auto">
          <a:xfrm>
            <a:off x="608013" y="852488"/>
            <a:ext cx="9971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latin typeface="宋体" panose="0201060003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一起问答</a:t>
            </a:r>
            <a:r>
              <a:rPr lang="en-US" altLang="zh-CN" sz="3200" dirty="0"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宋体" panose="02010600030101010101" pitchFamily="2" charset="-122"/>
                <a:sym typeface="宋体" panose="02010600030101010101" pitchFamily="2" charset="-122"/>
              </a:rPr>
              <a:t>小组操练句型。</a:t>
            </a:r>
            <a:endParaRPr lang="zh-CN" altLang="en-US" sz="32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0" name="文本框 2"/>
          <p:cNvSpPr txBox="1">
            <a:spLocks noChangeArrowheads="1"/>
          </p:cNvSpPr>
          <p:nvPr/>
        </p:nvSpPr>
        <p:spPr bwMode="auto">
          <a:xfrm>
            <a:off x="923925" y="1754188"/>
            <a:ext cx="6218238" cy="369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When is the trip this year?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It's in...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What will you do?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 We'll go to...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325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2163" y="3254375"/>
            <a:ext cx="3595687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5"/>
          <p:cNvSpPr txBox="1">
            <a:spLocks noChangeArrowheads="1"/>
          </p:cNvSpPr>
          <p:nvPr/>
        </p:nvSpPr>
        <p:spPr bwMode="auto">
          <a:xfrm>
            <a:off x="488950" y="474663"/>
            <a:ext cx="10904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2. Let’s try </a:t>
            </a:r>
            <a:r>
              <a:rPr lang="zh-CN" altLang="en-US" sz="3600" b="1">
                <a:latin typeface="Times New Roman" panose="02020603050405020304" pitchFamily="18" charset="0"/>
              </a:rPr>
              <a:t>和 </a:t>
            </a:r>
            <a:r>
              <a:rPr lang="en-US" altLang="zh-CN" sz="3600" b="1">
                <a:latin typeface="Times New Roman" panose="02020603050405020304" pitchFamily="18" charset="0"/>
              </a:rPr>
              <a:t>Let’s talk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　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4" name="文本框 2"/>
          <p:cNvSpPr txBox="1">
            <a:spLocks noChangeArrowheads="1"/>
          </p:cNvSpPr>
          <p:nvPr/>
        </p:nvSpPr>
        <p:spPr bwMode="auto">
          <a:xfrm>
            <a:off x="333375" y="1343025"/>
            <a:ext cx="11060113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dirty="0">
                <a:latin typeface="宋体" panose="02010600030101010101" pitchFamily="2" charset="-122"/>
              </a:rPr>
              <a:t>(1)</a:t>
            </a:r>
            <a:r>
              <a:rPr lang="zh-CN" altLang="en-US" sz="3200" dirty="0">
                <a:latin typeface="宋体" panose="02010600030101010101" pitchFamily="2" charset="-122"/>
              </a:rPr>
              <a:t>听</a:t>
            </a:r>
            <a:r>
              <a:rPr lang="zh-CN" altLang="en-US" sz="3200" dirty="0">
                <a:latin typeface="Times New Roman" panose="02020603050405020304" pitchFamily="18" charset="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</a:rPr>
              <a:t>Let's try </a:t>
            </a:r>
            <a:r>
              <a:rPr lang="zh-CN" altLang="en-US" sz="3200" dirty="0">
                <a:latin typeface="Times New Roman" panose="02020603050405020304" pitchFamily="18" charset="0"/>
              </a:rPr>
              <a:t>部分的录音，选择正确答案，完成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</a:rPr>
              <a:t>探究学习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</a:rPr>
              <a:t>第</a:t>
            </a:r>
            <a:r>
              <a:rPr lang="en-US" altLang="zh-CN" sz="3200" dirty="0">
                <a:latin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</a:rPr>
              <a:t>题。</a:t>
            </a:r>
            <a:endParaRPr lang="zh-CN" altLang="en-US" sz="32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will Oliver have?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 A birthday party.      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Wingdings" panose="05000000000000000000" pitchFamily="2" charset="2"/>
              </a:rPr>
              <a:t> A birthday cake.</a:t>
            </a:r>
            <a:endParaRPr lang="en-US" altLang="zh-CN" sz="32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2" name="unit3-6.mp3">
            <a:hlinkClick r:id="" action="ppaction://media"/>
          </p:cNvPr>
          <p:cNvPicPr>
            <a:picLocks noRo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2195513"/>
            <a:ext cx="5762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3708400"/>
            <a:ext cx="433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5"/>
          <p:cNvSpPr txBox="1">
            <a:spLocks noChangeArrowheads="1"/>
          </p:cNvSpPr>
          <p:nvPr/>
        </p:nvSpPr>
        <p:spPr bwMode="auto">
          <a:xfrm>
            <a:off x="696913" y="903288"/>
            <a:ext cx="99710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宋体" panose="02010600030101010101" pitchFamily="2" charset="-122"/>
              </a:rPr>
              <a:t>(2)</a:t>
            </a:r>
            <a:r>
              <a:rPr lang="zh-CN" altLang="en-US" sz="3200">
                <a:latin typeface="宋体" panose="02010600030101010101" pitchFamily="2" charset="-122"/>
              </a:rPr>
              <a:t>观察 </a:t>
            </a:r>
            <a:r>
              <a:rPr lang="en-US" altLang="zh-CN" sz="3200">
                <a:latin typeface="Times New Roman" panose="02020603050405020304" pitchFamily="18" charset="0"/>
              </a:rPr>
              <a:t>Let's talk </a:t>
            </a:r>
            <a:r>
              <a:rPr lang="zh-CN" altLang="en-US" sz="3200">
                <a:latin typeface="Times New Roman" panose="02020603050405020304" pitchFamily="18" charset="0"/>
              </a:rPr>
              <a:t>部分的挂图，然后回答问题。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en-US" altLang="zh-CN" sz="320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5298" name="文本框 3"/>
          <p:cNvSpPr txBox="1">
            <a:spLocks noChangeArrowheads="1"/>
          </p:cNvSpPr>
          <p:nvPr/>
        </p:nvSpPr>
        <p:spPr bwMode="auto">
          <a:xfrm>
            <a:off x="931863" y="1476375"/>
            <a:ext cx="1065212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Questions: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Who are they?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What they are talking about?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31863" y="3584575"/>
            <a:ext cx="8145462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Answers: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They are Oliver and Chen Jie.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They are talking about when the trip is this year and what they will do.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3" name="unit3-7.mp3">
            <a:hlinkClick r:id="" action="ppaction://media"/>
          </p:cNvPr>
          <p:cNvPicPr>
            <a:picLocks noRo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613" y="828675"/>
            <a:ext cx="804862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5"/>
          <p:cNvSpPr txBox="1">
            <a:spLocks noChangeArrowheads="1"/>
          </p:cNvSpPr>
          <p:nvPr/>
        </p:nvSpPr>
        <p:spPr bwMode="auto">
          <a:xfrm>
            <a:off x="758825" y="857250"/>
            <a:ext cx="10906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听录音，完成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sym typeface="宋体" panose="02010600030101010101" pitchFamily="2" charset="-122"/>
              </a:rPr>
              <a:t>题。</a:t>
            </a:r>
            <a:endParaRPr lang="zh-CN" altLang="en-US" sz="3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322" name="文本框 2"/>
          <p:cNvSpPr txBox="1">
            <a:spLocks noChangeArrowheads="1"/>
          </p:cNvSpPr>
          <p:nvPr/>
        </p:nvSpPr>
        <p:spPr bwMode="auto">
          <a:xfrm>
            <a:off x="758825" y="1463675"/>
            <a:ext cx="10634663" cy="517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听录音 </a:t>
            </a:r>
            <a:r>
              <a:rPr lang="en-US" altLang="zh-CN" sz="3200">
                <a:latin typeface="Times New Roman" panose="02020603050405020304" pitchFamily="18" charset="0"/>
              </a:rPr>
              <a:t>Part B </a:t>
            </a:r>
            <a:r>
              <a:rPr lang="zh-CN" altLang="en-US" sz="3200">
                <a:latin typeface="Times New Roman" panose="02020603050405020304" pitchFamily="18" charset="0"/>
              </a:rPr>
              <a:t>的 </a:t>
            </a:r>
            <a:r>
              <a:rPr lang="en-US" altLang="zh-CN" sz="3200">
                <a:latin typeface="Times New Roman" panose="02020603050405020304" pitchFamily="18" charset="0"/>
              </a:rPr>
              <a:t>Let's talk </a:t>
            </a:r>
            <a:r>
              <a:rPr lang="zh-CN" altLang="en-US" sz="3200">
                <a:latin typeface="Times New Roman" panose="02020603050405020304" pitchFamily="18" charset="0"/>
              </a:rPr>
              <a:t>的部分，判断正误。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</a:rPr>
              <a:t>Summer is Oliver's favourite season.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</a:rPr>
              <a:t>Oliver doesn't like colours.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</a:rPr>
              <a:t>Chen Jie likes autumn.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④ </a:t>
            </a:r>
            <a:r>
              <a:rPr lang="en-US" altLang="zh-CN" sz="3200">
                <a:latin typeface="Times New Roman" panose="02020603050405020304" pitchFamily="18" charset="0"/>
              </a:rPr>
              <a:t>The trip is in September.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</a:rPr>
              <a:t>⑤ </a:t>
            </a:r>
            <a:r>
              <a:rPr lang="en-US" altLang="zh-CN" sz="3200">
                <a:latin typeface="Times New Roman" panose="02020603050405020304" pitchFamily="18" charset="0"/>
              </a:rPr>
              <a:t>Oliver loves the Great Wall.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3200">
              <a:latin typeface="Times New Roman" panose="02020603050405020304" pitchFamily="18" charset="0"/>
            </a:endParaRPr>
          </a:p>
        </p:txBody>
      </p:sp>
      <p:pic>
        <p:nvPicPr>
          <p:cNvPr id="2" name="unit3-7.mp3">
            <a:hlinkClick r:id="" action="ppaction://media"/>
          </p:cNvPr>
          <p:cNvPicPr>
            <a:picLocks noRo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4613" y="1620838"/>
            <a:ext cx="804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69213" y="2411413"/>
            <a:ext cx="431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84888" y="3132138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80063" y="3852863"/>
            <a:ext cx="431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24525" y="4572000"/>
            <a:ext cx="4318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084888" y="5364163"/>
            <a:ext cx="431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KSO_WPP_MARK_KEY" val="baeecfbb-a34e-4a6c-bff8-bb0344a270a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2282</Words>
  <Application>WPS 演示</Application>
  <PresentationFormat>自定义</PresentationFormat>
  <Paragraphs>154</Paragraphs>
  <Slides>21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286</cp:revision>
  <dcterms:created xsi:type="dcterms:W3CDTF">2010-09-25T08:16:00Z</dcterms:created>
  <dcterms:modified xsi:type="dcterms:W3CDTF">2023-02-25T05:55:50Z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24BFA24547074F68BDBA773B01871DD2</vt:lpwstr>
  </property>
</Properties>
</file>