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9" r:id="rId4"/>
    <p:sldId id="305" r:id="rId6"/>
    <p:sldId id="262" r:id="rId7"/>
    <p:sldId id="306" r:id="rId8"/>
    <p:sldId id="263" r:id="rId9"/>
    <p:sldId id="264" r:id="rId10"/>
    <p:sldId id="307" r:id="rId11"/>
    <p:sldId id="309" r:id="rId12"/>
    <p:sldId id="308" r:id="rId13"/>
    <p:sldId id="278" r:id="rId14"/>
    <p:sldId id="311" r:id="rId15"/>
    <p:sldId id="312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279" r:id="rId25"/>
    <p:sldId id="297" r:id="rId26"/>
    <p:sldId id="267" r:id="rId27"/>
    <p:sldId id="322" r:id="rId28"/>
    <p:sldId id="298" r:id="rId29"/>
    <p:sldId id="300" r:id="rId30"/>
    <p:sldId id="323" r:id="rId31"/>
    <p:sldId id="324" r:id="rId32"/>
    <p:sldId id="269" r:id="rId33"/>
    <p:sldId id="294" r:id="rId34"/>
  </p:sldIdLst>
  <p:sldSz cx="11880850" cy="6840220"/>
  <p:notesSz cx="6858000" cy="9144000"/>
  <p:custDataLst>
    <p:tags r:id="rId38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>
        <p:scale>
          <a:sx n="90" d="100"/>
          <a:sy n="90" d="100"/>
        </p:scale>
        <p:origin x="-1428" y="-666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tags" Target="tags/tag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73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546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819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1092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6365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1638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6911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2184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38915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+mn-lt"/>
                <a:ea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 defTabSz="914400" fontAlgn="base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8917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48945" lvl="1" indent="0" defTabSz="914400"/>
            <a:r>
              <a:t>第二级</a:t>
            </a:r>
          </a:p>
          <a:p>
            <a:pPr marL="898525" lvl="2" indent="0" defTabSz="914400"/>
            <a:r>
              <a:t>第三级</a:t>
            </a:r>
          </a:p>
          <a:p>
            <a:pPr marL="1348105" lvl="3" indent="0" defTabSz="914400"/>
            <a:r>
              <a:t>第四级</a:t>
            </a:r>
          </a:p>
          <a:p>
            <a:pPr marL="1797050" lvl="4" indent="0" defTabSz="914400"/>
            <a:r>
              <a:t>第五级</a:t>
            </a:r>
          </a:p>
        </p:txBody>
      </p:sp>
      <p:sp>
        <p:nvSpPr>
          <p:cNvPr id="38918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38919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6833A4F6-D3A4-45A6-BFB7-10E07208CA4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41986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44034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23930" y="275522"/>
            <a:ext cx="2675253" cy="557693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3" y="275522"/>
            <a:ext cx="7831873" cy="557693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4592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3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11798596-D4B9-4CFD-9486-4BD7796F14A4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  <a:prstGeom prst="rect">
            <a:avLst/>
          </a:prstGeom>
        </p:spPr>
        <p:txBody>
          <a:bodyPr anchor="t"/>
          <a:lstStyle>
            <a:lvl1pPr algn="l">
              <a:defRPr sz="39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49580" indent="0">
              <a:buNone/>
              <a:defRPr sz="1800"/>
            </a:lvl2pPr>
            <a:lvl3pPr marL="898525" indent="0">
              <a:buNone/>
              <a:defRPr sz="1600"/>
            </a:lvl3pPr>
            <a:lvl4pPr marL="1348105" indent="0">
              <a:buNone/>
              <a:defRPr sz="1400"/>
            </a:lvl4pPr>
            <a:lvl5pPr marL="1797050" indent="0">
              <a:buNone/>
              <a:defRPr sz="1400"/>
            </a:lvl5pPr>
            <a:lvl6pPr marL="2246630" indent="0">
              <a:buNone/>
              <a:defRPr sz="1400"/>
            </a:lvl6pPr>
            <a:lvl7pPr marL="2695575" indent="0">
              <a:buNone/>
              <a:defRPr sz="1400"/>
            </a:lvl7pPr>
            <a:lvl8pPr marL="3145155" indent="0">
              <a:buNone/>
              <a:defRPr sz="1400"/>
            </a:lvl8pPr>
            <a:lvl9pPr marL="35941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400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401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0B551BA0-8507-4B8E-A8FE-5964E2B73A4F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402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6419" y="1338022"/>
            <a:ext cx="5247375" cy="45144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51808" y="1338022"/>
            <a:ext cx="5247375" cy="45144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424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5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051667D3-E26F-4B63-8D84-3EB891FD69E1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6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273939"/>
            <a:ext cx="10692765" cy="11400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531204"/>
            <a:ext cx="5249438" cy="63813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3" y="2169337"/>
            <a:ext cx="5249438" cy="394122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8" y="1531204"/>
            <a:ext cx="5251500" cy="63813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8" y="2169337"/>
            <a:ext cx="5251500" cy="394122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8448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BE7FAD05-9716-445E-B197-45FCECAF5CDE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9472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519A3C17-59B0-4488-9D7F-015008A7B7AB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6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97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2556CE2F-DB12-4CA4-8C2C-8EF379C90B7D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98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2" y="272355"/>
            <a:ext cx="3908718" cy="115909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3" y="272355"/>
            <a:ext cx="6641725" cy="5838210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2" y="1431446"/>
            <a:ext cx="3908718" cy="46791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520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1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E5883D10-A5B9-4E07-9C0A-A754BE0F883A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2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29" y="4788377"/>
            <a:ext cx="7128510" cy="56529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29" y="611215"/>
            <a:ext cx="7128510" cy="4104323"/>
          </a:xfrm>
          <a:prstGeom prst="rect">
            <a:avLst/>
          </a:prstGeom>
        </p:spPr>
        <p:txBody>
          <a:bodyPr vert="horz" wrap="square" lIns="89858" tIns="44929" rIns="89858" bIns="44929" numCol="1" anchor="t" anchorCtr="0" compatLnSpc="1"/>
          <a:lstStyle>
            <a:lvl1pPr marL="0" indent="0">
              <a:buNone/>
              <a:defRPr sz="3100"/>
            </a:lvl1pPr>
            <a:lvl2pPr marL="449580" indent="0">
              <a:buNone/>
              <a:defRPr sz="2800"/>
            </a:lvl2pPr>
            <a:lvl3pPr marL="898525" indent="0">
              <a:buNone/>
              <a:defRPr sz="2400"/>
            </a:lvl3pPr>
            <a:lvl4pPr marL="1348105" indent="0">
              <a:buNone/>
              <a:defRPr sz="2000"/>
            </a:lvl4pPr>
            <a:lvl5pPr marL="1797050" indent="0">
              <a:buNone/>
              <a:defRPr sz="2000"/>
            </a:lvl5pPr>
            <a:lvl6pPr marL="2246630" indent="0">
              <a:buNone/>
              <a:defRPr sz="2000"/>
            </a:lvl6pPr>
            <a:lvl7pPr marL="2695575" indent="0">
              <a:buNone/>
              <a:defRPr sz="2000"/>
            </a:lvl7pPr>
            <a:lvl8pPr marL="3145155" indent="0">
              <a:buNone/>
              <a:defRPr sz="2000"/>
            </a:lvl8pPr>
            <a:lvl9pPr marL="35941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29" y="5353671"/>
            <a:ext cx="7128510" cy="802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2544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5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6ED3CD08-D63A-43F6-819C-1DF7D7124B39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6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6425" y="1338263"/>
            <a:ext cx="10693400" cy="451485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3568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69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C1DA5E5D-4569-4159-9AA7-F58995C5F803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70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>
    <p:tnLst>
      <p:par>
        <p:cTn id="1" dur="indefinite" restart="never" nodeType="tmRoot"/>
      </p:par>
    </p:tnLst>
  </p:timing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900">
          <a:solidFill>
            <a:schemeClr val="tx1"/>
          </a:solidFill>
          <a:latin typeface="Calibri" panose="020F0502020204030204" pitchFamily="34" charset="0"/>
          <a:ea typeface="黑体" panose="02010609060101010101" pitchFamily="49" charset="-122"/>
          <a:cs typeface="+mj-cs"/>
        </a:defRPr>
      </a:lvl1pPr>
    </p:titleStyle>
    <p:bodyStyle>
      <a:lvl1pPr marL="336550" indent="-3365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28980" indent="-2794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22680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7162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2120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47078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2036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36994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18890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810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05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63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57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15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10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png"/><Relationship Id="rId2" Type="http://schemas.openxmlformats.org/officeDocument/2006/relationships/audio" Target="NULL" TargetMode="Externa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4"/>
          <p:cNvSpPr/>
          <p:nvPr/>
        </p:nvSpPr>
        <p:spPr>
          <a:xfrm>
            <a:off x="0" y="1824038"/>
            <a:ext cx="11880850" cy="2084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3  My school calendar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1"/>
          <p:cNvSpPr/>
          <p:nvPr/>
        </p:nvSpPr>
        <p:spPr>
          <a:xfrm>
            <a:off x="862013" y="636588"/>
            <a:ext cx="101568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找一找。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2" name="文本框 2"/>
          <p:cNvSpPr/>
          <p:nvPr/>
        </p:nvSpPr>
        <p:spPr>
          <a:xfrm>
            <a:off x="682625" y="1511300"/>
            <a:ext cx="10766425" cy="1566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活动规则：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大家将自己搜集到的图片粘贴到相应的月份前，然后一起来指认。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03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06788" y="3449638"/>
            <a:ext cx="3321050" cy="2281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1"/>
          <p:cNvSpPr/>
          <p:nvPr/>
        </p:nvSpPr>
        <p:spPr>
          <a:xfrm>
            <a:off x="938213" y="652463"/>
            <a:ext cx="3259137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(3)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一起学单词。</a:t>
            </a:r>
            <a:endParaRPr lang="en-US" altLang="zh-CN" sz="3200">
              <a:latin typeface="Times New Roman" panose="02020603050405020304" pitchFamily="18" charset="0"/>
              <a:sym typeface="黑体" panose="02010609060101010101" pitchFamily="49" charset="-122"/>
            </a:endParaRPr>
          </a:p>
        </p:txBody>
      </p:sp>
      <p:pic>
        <p:nvPicPr>
          <p:cNvPr id="5222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2363" y="1717675"/>
            <a:ext cx="3333750" cy="2281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2227" name="文本框 3"/>
          <p:cNvSpPr/>
          <p:nvPr/>
        </p:nvSpPr>
        <p:spPr>
          <a:xfrm>
            <a:off x="1503363" y="4551363"/>
            <a:ext cx="2497137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Teacher's Day</a:t>
            </a:r>
            <a:endParaRPr lang="zh-CN" altLang="en-US" sz="20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2228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800" y="1717675"/>
            <a:ext cx="3389313" cy="2281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2229" name="文本框 5"/>
          <p:cNvSpPr/>
          <p:nvPr/>
        </p:nvSpPr>
        <p:spPr>
          <a:xfrm>
            <a:off x="6470650" y="4545013"/>
            <a:ext cx="3214688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Mid-Autumn Day</a:t>
            </a:r>
            <a:endParaRPr lang="zh-CN" altLang="en-US" sz="20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2063" y="1231900"/>
            <a:ext cx="3832225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50" name="文本框 2"/>
          <p:cNvSpPr/>
          <p:nvPr/>
        </p:nvSpPr>
        <p:spPr>
          <a:xfrm>
            <a:off x="1454150" y="4200525"/>
            <a:ext cx="46355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China's National Day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53251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97688" y="1231900"/>
            <a:ext cx="3341687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52" name="文本框 4"/>
          <p:cNvSpPr/>
          <p:nvPr/>
        </p:nvSpPr>
        <p:spPr>
          <a:xfrm>
            <a:off x="6376988" y="4200525"/>
            <a:ext cx="51323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American's Thanksgiving Day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687513"/>
            <a:ext cx="3843338" cy="2889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4274" name="文本框 2"/>
          <p:cNvSpPr/>
          <p:nvPr/>
        </p:nvSpPr>
        <p:spPr>
          <a:xfrm>
            <a:off x="6577013" y="2681288"/>
            <a:ext cx="4381500" cy="577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100">
                <a:latin typeface="Times New Roman" panose="02020603050405020304" pitchFamily="18" charset="0"/>
              </a:rPr>
              <a:t>Christmas</a:t>
            </a:r>
            <a:endParaRPr lang="en-US" altLang="zh-CN" sz="31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1"/>
          <p:cNvSpPr/>
          <p:nvPr/>
        </p:nvSpPr>
        <p:spPr>
          <a:xfrm>
            <a:off x="938213" y="798513"/>
            <a:ext cx="87979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(4)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听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Let’s learn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的单词录音，大家一起来跟读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。</a:t>
            </a:r>
            <a:endParaRPr lang="en-US" altLang="zh-CN" sz="3200">
              <a:latin typeface="Times New Roman" panose="02020603050405020304" pitchFamily="18" charset="0"/>
              <a:sym typeface="黑体" panose="02010609060101010101" pitchFamily="49" charset="-122"/>
            </a:endParaRPr>
          </a:p>
        </p:txBody>
      </p:sp>
      <p:pic>
        <p:nvPicPr>
          <p:cNvPr id="552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9725" y="1900238"/>
            <a:ext cx="4159250" cy="2660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5299" name="unit3-8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9571038" y="768350"/>
            <a:ext cx="603250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54" fill="hold"/>
                                        <p:tgtEl>
                                          <p:spTgt spid="552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29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1"/>
          <p:cNvSpPr/>
          <p:nvPr/>
        </p:nvSpPr>
        <p:spPr>
          <a:xfrm>
            <a:off x="912813" y="981075"/>
            <a:ext cx="65420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(5)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大家一起跟读数遍，开火车读。</a:t>
            </a:r>
            <a:endParaRPr lang="en-US" altLang="zh-CN" sz="3200">
              <a:latin typeface="Times New Roman" panose="02020603050405020304" pitchFamily="18" charset="0"/>
              <a:sym typeface="黑体" panose="02010609060101010101" pitchFamily="49" charset="-122"/>
            </a:endParaRPr>
          </a:p>
        </p:txBody>
      </p:sp>
      <p:pic>
        <p:nvPicPr>
          <p:cNvPr id="5632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9375" y="2044700"/>
            <a:ext cx="4478338" cy="2749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1"/>
          <p:cNvSpPr/>
          <p:nvPr/>
        </p:nvSpPr>
        <p:spPr>
          <a:xfrm>
            <a:off x="938213" y="652463"/>
            <a:ext cx="10617200" cy="1474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(6)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大家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各自介绍自己搜集的节日图片，了解该节日的风俗习惯。</a:t>
            </a:r>
            <a:endParaRPr lang="en-US" altLang="zh-CN" sz="3200">
              <a:latin typeface="Times New Roman" panose="02020603050405020304" pitchFamily="18" charset="0"/>
              <a:sym typeface="黑体" panose="02010609060101010101" pitchFamily="49" charset="-122"/>
            </a:endParaRPr>
          </a:p>
        </p:txBody>
      </p:sp>
      <p:pic>
        <p:nvPicPr>
          <p:cNvPr id="57346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538538" y="2782888"/>
            <a:ext cx="4275137" cy="2525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"/>
          <p:cNvSpPr/>
          <p:nvPr/>
        </p:nvSpPr>
        <p:spPr>
          <a:xfrm>
            <a:off x="1020763" y="438150"/>
            <a:ext cx="10618787" cy="817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4.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学习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Let's learn</a:t>
            </a:r>
            <a:endParaRPr lang="en-US" altLang="zh-CN" sz="3500">
              <a:latin typeface="Times New Roman" panose="02020603050405020304" pitchFamily="18" charset="0"/>
              <a:sym typeface="黑体" panose="02010609060101010101" pitchFamily="49" charset="-122"/>
            </a:endParaRPr>
          </a:p>
        </p:txBody>
      </p:sp>
      <p:sp>
        <p:nvSpPr>
          <p:cNvPr id="58370" name="文本框 2"/>
          <p:cNvSpPr/>
          <p:nvPr/>
        </p:nvSpPr>
        <p:spPr>
          <a:xfrm>
            <a:off x="1020763" y="1362075"/>
            <a:ext cx="103219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看教学对话图片并朗读对话。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8371" name="组合 6"/>
          <p:cNvGrpSpPr/>
          <p:nvPr/>
        </p:nvGrpSpPr>
        <p:grpSpPr>
          <a:xfrm>
            <a:off x="3140075" y="1895475"/>
            <a:ext cx="5600700" cy="4214813"/>
            <a:chOff x="3140075" y="1895475"/>
            <a:chExt cx="5600700" cy="4214304"/>
          </a:xfrm>
        </p:grpSpPr>
        <p:pic>
          <p:nvPicPr>
            <p:cNvPr id="58372" name="Picture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40075" y="1895475"/>
              <a:ext cx="5600700" cy="304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8373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074" y="4928679"/>
              <a:ext cx="5572125" cy="11811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2"/>
          <p:cNvSpPr/>
          <p:nvPr/>
        </p:nvSpPr>
        <p:spPr>
          <a:xfrm>
            <a:off x="931863" y="996950"/>
            <a:ext cx="10320337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大家来跟读。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3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7463" y="1990725"/>
            <a:ext cx="4092575" cy="3132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"/>
          <p:cNvSpPr/>
          <p:nvPr/>
        </p:nvSpPr>
        <p:spPr>
          <a:xfrm>
            <a:off x="938213" y="652463"/>
            <a:ext cx="10617200" cy="2279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en-US" altLang="zh-CN" sz="350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  <a:p>
            <a:pPr marL="0" lvl="0" indent="0" eaLnBrk="0" hangingPunct="0">
              <a:lnSpc>
                <a:spcPct val="150000"/>
              </a:lnSpc>
            </a:pPr>
            <a:endParaRPr lang="zh-CN" altLang="en-US" sz="350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  <a:p>
            <a:pPr marL="0" lvl="0" indent="0"/>
            <a:endParaRPr lang="en-US" altLang="zh-CN" sz="3500">
              <a:latin typeface="Times New Roman" panose="02020603050405020304" pitchFamily="18" charset="0"/>
              <a:sym typeface="黑体" panose="02010609060101010101" pitchFamily="49" charset="-122"/>
            </a:endParaRPr>
          </a:p>
        </p:txBody>
      </p:sp>
      <p:sp>
        <p:nvSpPr>
          <p:cNvPr id="60418" name="文本框 2"/>
          <p:cNvSpPr/>
          <p:nvPr/>
        </p:nvSpPr>
        <p:spPr>
          <a:xfrm>
            <a:off x="938213" y="920750"/>
            <a:ext cx="10320337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你翻译，我指正。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04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13" y="2235200"/>
            <a:ext cx="3359150" cy="2751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 bwMode="auto">
          <a:xfrm>
            <a:off x="0" y="207264"/>
            <a:ext cx="11880850" cy="1267968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1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62" name="文本框 2"/>
          <p:cNvSpPr/>
          <p:nvPr/>
        </p:nvSpPr>
        <p:spPr>
          <a:xfrm>
            <a:off x="1000125" y="1398588"/>
            <a:ext cx="105410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游戏：</a:t>
            </a:r>
            <a:r>
              <a:rPr lang="en-US" altLang="zh-CN" sz="3600" b="1" dirty="0">
                <a:latin typeface="Times New Roman" panose="02020603050405020304" pitchFamily="18" charset="0"/>
              </a:rPr>
              <a:t>“flash card”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0963" name="文本框 3"/>
          <p:cNvSpPr/>
          <p:nvPr/>
        </p:nvSpPr>
        <p:spPr>
          <a:xfrm>
            <a:off x="1000125" y="2036763"/>
            <a:ext cx="10648950" cy="3038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游戏规则：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看卡片，通过图卡的快速闪动，大家一起观察并推断快速回答问题。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“Which month is it?”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“Which season is it?”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1"/>
          <p:cNvSpPr/>
          <p:nvPr/>
        </p:nvSpPr>
        <p:spPr>
          <a:xfrm>
            <a:off x="696913" y="1058863"/>
            <a:ext cx="940117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强调重点句型：我来提问，同学们回答。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42" name="文本框 3"/>
          <p:cNvSpPr/>
          <p:nvPr/>
        </p:nvSpPr>
        <p:spPr>
          <a:xfrm>
            <a:off x="1020763" y="2001838"/>
            <a:ext cx="10709275" cy="2798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“When is...?”: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询问时间的用法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T: When is the Teacher's Day?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S: It's in September.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2"/>
          <p:cNvSpPr/>
          <p:nvPr/>
        </p:nvSpPr>
        <p:spPr>
          <a:xfrm>
            <a:off x="498475" y="1042988"/>
            <a:ext cx="103219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(5)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大家以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pair work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的形式操练句型。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624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838" y="2084388"/>
            <a:ext cx="3429000" cy="2476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6"/>
          <p:cNvSpPr/>
          <p:nvPr/>
        </p:nvSpPr>
        <p:spPr>
          <a:xfrm>
            <a:off x="1062038" y="674688"/>
            <a:ext cx="59404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5.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完成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探究学习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题。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3490" name="文本框 8"/>
          <p:cNvSpPr/>
          <p:nvPr/>
        </p:nvSpPr>
        <p:spPr>
          <a:xfrm>
            <a:off x="1062038" y="1647825"/>
            <a:ext cx="10474325" cy="374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选出你听到的单词或短语。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September  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April             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August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Mother's Day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Teacher's Day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Father's Day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national      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nature            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snake 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④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mookcake   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dumplings      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zongzi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1"/>
          <p:cNvSpPr/>
          <p:nvPr/>
        </p:nvSpPr>
        <p:spPr>
          <a:xfrm>
            <a:off x="877888" y="287338"/>
            <a:ext cx="9829800" cy="79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6.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演唱歌谣。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4514" name="文本框 2"/>
          <p:cNvSpPr/>
          <p:nvPr/>
        </p:nvSpPr>
        <p:spPr>
          <a:xfrm>
            <a:off x="1154113" y="1198563"/>
            <a:ext cx="10217150" cy="5260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一月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January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雪花飞；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二月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February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车来到；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三月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March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花儿笑；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四月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April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风筝飞；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五月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May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去劳动；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六月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June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节日到；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七月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July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向着党；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八月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August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烈日照；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九月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September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回学校；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十月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October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庆国庆；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十一月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November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初冬到；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十二月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December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过圣诞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1"/>
          <p:cNvSpPr>
            <a:spLocks noGrp="1"/>
          </p:cNvSpPr>
          <p:nvPr>
            <p:ph type="title"/>
          </p:nvPr>
        </p:nvSpPr>
        <p:spPr>
          <a:xfrm>
            <a:off x="469900" y="171450"/>
            <a:ext cx="10693400" cy="896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7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完成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探究学习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题和第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题。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5538" name="文本框 1"/>
          <p:cNvSpPr/>
          <p:nvPr/>
        </p:nvSpPr>
        <p:spPr>
          <a:xfrm>
            <a:off x="739775" y="1133475"/>
            <a:ext cx="11168063" cy="4938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将下列节日与相应所在的月份进行连线。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Teacher's Day                              A. May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Mother's Day                               B. December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Thanksgiving Day                       C. September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④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Easter Day                                   D. October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⑤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Christmas                                     E. April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⑥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China's National Day                   F. June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⑦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Children's Day                             G. November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65539" name="直接连接符 4"/>
          <p:cNvCxnSpPr/>
          <p:nvPr/>
        </p:nvCxnSpPr>
        <p:spPr>
          <a:xfrm>
            <a:off x="3389313" y="2693988"/>
            <a:ext cx="2425700" cy="877887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65540" name="直接连接符 7"/>
          <p:cNvCxnSpPr/>
          <p:nvPr/>
        </p:nvCxnSpPr>
        <p:spPr>
          <a:xfrm flipV="1">
            <a:off x="3236913" y="2547938"/>
            <a:ext cx="2590800" cy="579437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65541" name="直接连接符 10"/>
          <p:cNvCxnSpPr/>
          <p:nvPr/>
        </p:nvCxnSpPr>
        <p:spPr>
          <a:xfrm>
            <a:off x="2914650" y="4206875"/>
            <a:ext cx="2962275" cy="425450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65542" name="直接连接符 12"/>
          <p:cNvCxnSpPr/>
          <p:nvPr/>
        </p:nvCxnSpPr>
        <p:spPr>
          <a:xfrm flipV="1">
            <a:off x="2822575" y="3097213"/>
            <a:ext cx="2981325" cy="1614487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65543" name="直接连接符 14"/>
          <p:cNvCxnSpPr/>
          <p:nvPr/>
        </p:nvCxnSpPr>
        <p:spPr>
          <a:xfrm flipV="1">
            <a:off x="4400550" y="4194175"/>
            <a:ext cx="1427163" cy="963613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65544" name="直接连接符 16"/>
          <p:cNvCxnSpPr/>
          <p:nvPr/>
        </p:nvCxnSpPr>
        <p:spPr>
          <a:xfrm flipV="1">
            <a:off x="3419475" y="5218113"/>
            <a:ext cx="2493963" cy="592137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65545" name="直接连接符 18"/>
          <p:cNvCxnSpPr/>
          <p:nvPr/>
        </p:nvCxnSpPr>
        <p:spPr>
          <a:xfrm>
            <a:off x="3906838" y="3724275"/>
            <a:ext cx="1957387" cy="1970088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 fill="hold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 fill="hold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 fill="hold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 fill="hold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 fill="hold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"/>
          <p:cNvSpPr>
            <a:spLocks noGrp="1"/>
          </p:cNvSpPr>
          <p:nvPr>
            <p:ph type="title"/>
          </p:nvPr>
        </p:nvSpPr>
        <p:spPr>
          <a:xfrm>
            <a:off x="593725" y="474663"/>
            <a:ext cx="10693400" cy="89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6562" name="文本框 2"/>
          <p:cNvSpPr/>
          <p:nvPr/>
        </p:nvSpPr>
        <p:spPr>
          <a:xfrm>
            <a:off x="739775" y="1236663"/>
            <a:ext cx="10706100" cy="5260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Find the fault.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找出有误的一项</a:t>
            </a: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① </a:t>
            </a:r>
            <a:r>
              <a:rPr lang="en-US" altLang="zh-CN" sz="3200" u="sng">
                <a:latin typeface="Times New Roman" panose="02020603050405020304" pitchFamily="18" charset="0"/>
              </a:rPr>
              <a:t>Teacher's Day </a:t>
            </a:r>
            <a:r>
              <a:rPr lang="en-US" altLang="zh-CN" sz="3200">
                <a:latin typeface="Times New Roman" panose="02020603050405020304" pitchFamily="18" charset="0"/>
              </a:rPr>
              <a:t>is </a:t>
            </a:r>
            <a:r>
              <a:rPr lang="en-US" altLang="zh-CN" sz="3200" u="sng">
                <a:latin typeface="Times New Roman" panose="02020603050405020304" pitchFamily="18" charset="0"/>
              </a:rPr>
              <a:t>on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r>
              <a:rPr lang="en-US" altLang="zh-CN" sz="3200" u="sng">
                <a:latin typeface="Times New Roman" panose="02020603050405020304" pitchFamily="18" charset="0"/>
              </a:rPr>
              <a:t>September</a:t>
            </a:r>
            <a:r>
              <a:rPr lang="en-US" altLang="zh-CN" sz="3200">
                <a:latin typeface="Times New Roman" panose="02020603050405020304" pitchFamily="18" charset="0"/>
              </a:rPr>
              <a:t>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                 A              B        C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</a:rPr>
              <a:t>I eat </a:t>
            </a:r>
            <a:r>
              <a:rPr lang="en-US" altLang="zh-CN" sz="3200" u="sng">
                <a:latin typeface="Times New Roman" panose="02020603050405020304" pitchFamily="18" charset="0"/>
              </a:rPr>
              <a:t>mooncakes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r>
              <a:rPr lang="en-US" altLang="zh-CN" sz="3200" u="sng">
                <a:latin typeface="Times New Roman" panose="02020603050405020304" pitchFamily="18" charset="0"/>
              </a:rPr>
              <a:t>in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r>
              <a:rPr lang="en-US" altLang="zh-CN" sz="3200" u="sng">
                <a:latin typeface="Times New Roman" panose="02020603050405020304" pitchFamily="18" charset="0"/>
              </a:rPr>
              <a:t>Mid-Autumn Day</a:t>
            </a:r>
            <a:r>
              <a:rPr lang="en-US" altLang="zh-CN" sz="3200">
                <a:latin typeface="Times New Roman" panose="02020603050405020304" pitchFamily="18" charset="0"/>
              </a:rPr>
              <a:t>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                      A        B            C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</a:rPr>
              <a:t>China's National Day </a:t>
            </a:r>
            <a:r>
              <a:rPr lang="en-US" altLang="zh-CN" sz="3200" u="sng">
                <a:latin typeface="Times New Roman" panose="02020603050405020304" pitchFamily="18" charset="0"/>
              </a:rPr>
              <a:t>is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r>
              <a:rPr lang="en-US" altLang="zh-CN" sz="3200" u="sng">
                <a:latin typeface="Times New Roman" panose="02020603050405020304" pitchFamily="18" charset="0"/>
              </a:rPr>
              <a:t>in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r>
              <a:rPr lang="en-US" altLang="zh-CN" sz="3200" u="sng">
                <a:latin typeface="Times New Roman" panose="02020603050405020304" pitchFamily="18" charset="0"/>
              </a:rPr>
              <a:t>November</a:t>
            </a:r>
            <a:r>
              <a:rPr lang="en-US" altLang="zh-CN" sz="3200">
                <a:latin typeface="Times New Roman" panose="02020603050405020304" pitchFamily="18" charset="0"/>
              </a:rPr>
              <a:t>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                                         A B         C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66563" name="TextBox 3"/>
          <p:cNvSpPr/>
          <p:nvPr/>
        </p:nvSpPr>
        <p:spPr>
          <a:xfrm>
            <a:off x="8680450" y="2243138"/>
            <a:ext cx="5492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6564" name="TextBox 4"/>
          <p:cNvSpPr/>
          <p:nvPr/>
        </p:nvSpPr>
        <p:spPr>
          <a:xfrm>
            <a:off x="8772525" y="3565525"/>
            <a:ext cx="54768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6565" name="TextBox 5"/>
          <p:cNvSpPr/>
          <p:nvPr/>
        </p:nvSpPr>
        <p:spPr>
          <a:xfrm>
            <a:off x="8710613" y="4979988"/>
            <a:ext cx="54927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665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1"/>
          <p:cNvSpPr/>
          <p:nvPr/>
        </p:nvSpPr>
        <p:spPr>
          <a:xfrm>
            <a:off x="0" y="412750"/>
            <a:ext cx="1188085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eaLnBrk="0" hangingPunct="0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2. Consolidation</a:t>
            </a:r>
            <a:endParaRPr lang="en-US" altLang="zh-CN" sz="4800" b="1" dirty="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7586" name="文本框 5"/>
          <p:cNvSpPr/>
          <p:nvPr/>
        </p:nvSpPr>
        <p:spPr>
          <a:xfrm>
            <a:off x="938213" y="1625600"/>
            <a:ext cx="10518775" cy="470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Fill in the blanks.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完成教材第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页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Ask and write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部分的填空。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Make a dialogue.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活动规则：同学们以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pair work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的形式两人一组，完成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Ask and write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部分的对话并进行展示。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"/>
          <p:cNvSpPr/>
          <p:nvPr/>
        </p:nvSpPr>
        <p:spPr>
          <a:xfrm>
            <a:off x="1147763" y="601663"/>
            <a:ext cx="68072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3. “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大转盘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”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游戏。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8610" name="文本框 5"/>
          <p:cNvSpPr/>
          <p:nvPr/>
        </p:nvSpPr>
        <p:spPr>
          <a:xfrm>
            <a:off x="1123950" y="1465263"/>
            <a:ext cx="4057650" cy="5014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游戏规则：每组同学派出一个代表来转动大转盘，当指针指向某个月时，该同学就要列举出这个月有哪些节日并写到黑板上，然后组员配合完成介绍这些节日的风土人情的任务。然后由我给出评价分数。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8611" name="Group 2"/>
          <p:cNvGrpSpPr/>
          <p:nvPr/>
        </p:nvGrpSpPr>
        <p:grpSpPr>
          <a:xfrm>
            <a:off x="5761038" y="633413"/>
            <a:ext cx="5472112" cy="5189537"/>
            <a:chOff x="-40" y="-16"/>
            <a:chExt cx="3493" cy="3493"/>
          </a:xfrm>
        </p:grpSpPr>
        <p:sp>
          <p:nvSpPr>
            <p:cNvPr id="68612" name="Oval 3" descr="1152x864"/>
            <p:cNvSpPr/>
            <p:nvPr/>
          </p:nvSpPr>
          <p:spPr>
            <a:xfrm>
              <a:off x="-40" y="-16"/>
              <a:ext cx="3493" cy="3493"/>
            </a:xfrm>
            <a:prstGeom prst="ellipse">
              <a:avLst/>
            </a:prstGeom>
            <a:blipFill rotWithShape="1">
              <a:blip r:embed="rId1" cstate="email"/>
              <a:stretch>
                <a:fillRect/>
              </a:stretch>
            </a:blipFill>
            <a:ln w="127000">
              <a:solidFill>
                <a:srgbClr val="33CC33"/>
              </a:solidFill>
              <a:round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48945" indent="825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898525" indent="1587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48105" indent="2349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797050" indent="31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lvl="0" indent="0"/>
              <a:endParaRPr lang="zh-CN" altLang="en-US" sz="31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68613" name="Line 4"/>
            <p:cNvCxnSpPr/>
            <p:nvPr/>
          </p:nvCxnSpPr>
          <p:spPr>
            <a:xfrm flipH="1">
              <a:off x="1089" y="182"/>
              <a:ext cx="1315" cy="3129"/>
            </a:xfrm>
            <a:prstGeom prst="line">
              <a:avLst/>
            </a:prstGeom>
            <a:noFill/>
            <a:ln w="38100">
              <a:solidFill>
                <a:prstClr val="black"/>
              </a:solidFill>
              <a:round/>
            </a:ln>
          </p:spPr>
        </p:cxnSp>
        <p:cxnSp>
          <p:nvCxnSpPr>
            <p:cNvPr id="68614" name="Line 5"/>
            <p:cNvCxnSpPr/>
            <p:nvPr/>
          </p:nvCxnSpPr>
          <p:spPr>
            <a:xfrm>
              <a:off x="182" y="1089"/>
              <a:ext cx="3130" cy="1315"/>
            </a:xfrm>
            <a:prstGeom prst="line">
              <a:avLst/>
            </a:prstGeom>
            <a:noFill/>
            <a:ln w="38100">
              <a:solidFill>
                <a:prstClr val="black"/>
              </a:solidFill>
              <a:round/>
            </a:ln>
          </p:spPr>
        </p:cxnSp>
        <p:cxnSp>
          <p:nvCxnSpPr>
            <p:cNvPr id="68615" name="Line 6"/>
            <p:cNvCxnSpPr/>
            <p:nvPr/>
          </p:nvCxnSpPr>
          <p:spPr>
            <a:xfrm flipV="1">
              <a:off x="158" y="1089"/>
              <a:ext cx="3130" cy="1270"/>
            </a:xfrm>
            <a:prstGeom prst="line">
              <a:avLst/>
            </a:prstGeom>
            <a:noFill/>
            <a:ln w="38100">
              <a:solidFill>
                <a:prstClr val="black"/>
              </a:solidFill>
              <a:round/>
            </a:ln>
          </p:spPr>
        </p:cxnSp>
        <p:cxnSp>
          <p:nvCxnSpPr>
            <p:cNvPr id="68616" name="Line 7"/>
            <p:cNvCxnSpPr/>
            <p:nvPr/>
          </p:nvCxnSpPr>
          <p:spPr>
            <a:xfrm>
              <a:off x="1089" y="182"/>
              <a:ext cx="1315" cy="3129"/>
            </a:xfrm>
            <a:prstGeom prst="line">
              <a:avLst/>
            </a:prstGeom>
            <a:noFill/>
            <a:ln w="38100">
              <a:solidFill>
                <a:prstClr val="black"/>
              </a:solidFill>
              <a:round/>
            </a:ln>
          </p:spPr>
        </p:cxnSp>
        <p:sp>
          <p:nvSpPr>
            <p:cNvPr id="68617" name="Text Box 8"/>
            <p:cNvSpPr/>
            <p:nvPr/>
          </p:nvSpPr>
          <p:spPr>
            <a:xfrm rot="16200000">
              <a:off x="-96" y="1570"/>
              <a:ext cx="907" cy="29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48945" indent="825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898525" indent="1587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48105" indent="2349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797050" indent="31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</a:rPr>
                <a:t>October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68618" name="Text Box 9"/>
            <p:cNvSpPr/>
            <p:nvPr/>
          </p:nvSpPr>
          <p:spPr>
            <a:xfrm>
              <a:off x="1307" y="182"/>
              <a:ext cx="1043" cy="30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48945" indent="825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898525" indent="1587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48105" indent="2349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797050" indent="31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</a:rPr>
                <a:t>February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68619" name="Text Box 10"/>
            <p:cNvSpPr/>
            <p:nvPr/>
          </p:nvSpPr>
          <p:spPr>
            <a:xfrm rot="18900000">
              <a:off x="337" y="598"/>
              <a:ext cx="876" cy="30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48945" indent="825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898525" indent="1587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48105" indent="2349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797050" indent="31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</a:rPr>
                <a:t>January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68620" name="Text Box 11"/>
            <p:cNvSpPr/>
            <p:nvPr/>
          </p:nvSpPr>
          <p:spPr>
            <a:xfrm rot="2580000">
              <a:off x="2300" y="607"/>
              <a:ext cx="757" cy="35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48945" indent="825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898525" indent="1587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48105" indent="2349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797050" indent="31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</a:rPr>
                <a:t>March</a:t>
              </a:r>
              <a:r>
                <a:rPr lang="en-US" altLang="zh-CN" sz="2800" b="1">
                  <a:latin typeface="Times New Roman" panose="02020603050405020304" pitchFamily="18" charset="0"/>
                </a:rPr>
                <a:t> 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21" name="Text Box 12"/>
            <p:cNvSpPr/>
            <p:nvPr/>
          </p:nvSpPr>
          <p:spPr>
            <a:xfrm rot="13620000">
              <a:off x="407" y="2508"/>
              <a:ext cx="664" cy="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48945" indent="825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898525" indent="1587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48105" indent="2349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797050" indent="31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July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22" name="Text Box 13"/>
            <p:cNvSpPr/>
            <p:nvPr/>
          </p:nvSpPr>
          <p:spPr>
            <a:xfrm rot="10800000">
              <a:off x="1377" y="2917"/>
              <a:ext cx="704" cy="35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48945" indent="825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898525" indent="1587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48105" indent="2349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797050" indent="31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lvl="0" indent="0" algn="ctr"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June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23" name="Text Box 14"/>
            <p:cNvSpPr/>
            <p:nvPr/>
          </p:nvSpPr>
          <p:spPr>
            <a:xfrm rot="5400000">
              <a:off x="2576" y="1641"/>
              <a:ext cx="1036" cy="29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48945" indent="825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898525" indent="1587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48105" indent="2349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797050" indent="31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</a:rPr>
                <a:t>December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68624" name="Text Box 15"/>
            <p:cNvSpPr/>
            <p:nvPr/>
          </p:nvSpPr>
          <p:spPr>
            <a:xfrm rot="8400000">
              <a:off x="2294" y="2560"/>
              <a:ext cx="640" cy="31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448945" indent="825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898525" indent="1587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348105" indent="23495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1797050" indent="31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</a:rPr>
                <a:t>May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68625" name="AutoShape 16"/>
          <p:cNvSpPr/>
          <p:nvPr/>
        </p:nvSpPr>
        <p:spPr>
          <a:xfrm rot="21420000">
            <a:off x="8550275" y="2995613"/>
            <a:ext cx="1262063" cy="365125"/>
          </a:xfrm>
          <a:prstGeom prst="rightArrow">
            <a:avLst>
              <a:gd name="adj1" fmla="val 50000"/>
              <a:gd name="adj2" fmla="val 87725"/>
            </a:avLst>
          </a:prstGeom>
          <a:solidFill>
            <a:srgbClr val="FFFF05"/>
          </a:solidFill>
          <a:ln>
            <a:solidFill>
              <a:schemeClr val="tx1"/>
            </a:solidFill>
            <a:miter lim="800000"/>
          </a:ln>
        </p:spPr>
        <p:txBody>
          <a:bodyPr wrap="none" lIns="89858" tIns="44929" rIns="89858" bIns="44929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endParaRPr lang="zh-CN" altLang="en-US" sz="3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6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10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4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500000">
                                      <p:cBhvr>
                                        <p:cTn id="18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2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6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300000">
                                      <p:cBhvr>
                                        <p:cTn id="30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34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1"/>
          <p:cNvSpPr/>
          <p:nvPr/>
        </p:nvSpPr>
        <p:spPr>
          <a:xfrm>
            <a:off x="1147763" y="700088"/>
            <a:ext cx="68072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4.“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击鼓传花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”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的游戏。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9634" name="文本框 5"/>
          <p:cNvSpPr/>
          <p:nvPr/>
        </p:nvSpPr>
        <p:spPr>
          <a:xfrm>
            <a:off x="1147763" y="1536700"/>
            <a:ext cx="9496425" cy="2952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100">
                <a:latin typeface="Times New Roman" panose="02020603050405020304" pitchFamily="18" charset="0"/>
                <a:ea typeface="宋体" panose="02010600030101010101" pitchFamily="2" charset="-122"/>
              </a:rPr>
              <a:t>游戏规则：音乐响起，同学们开始传话，音乐停止，花落到某个同学手里，那么该同学要从纸盒里抽出一张写有节日的字条，此时，其他同学问</a:t>
            </a:r>
            <a:r>
              <a:rPr lang="en-US" altLang="zh-CN" sz="3100">
                <a:latin typeface="Times New Roman" panose="02020603050405020304" pitchFamily="18" charset="0"/>
                <a:ea typeface="宋体" panose="02010600030101010101" pitchFamily="2" charset="-122"/>
              </a:rPr>
              <a:t>: “When is it?”</a:t>
            </a:r>
            <a:endParaRPr lang="en-US" altLang="zh-CN" sz="31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100">
                <a:latin typeface="Times New Roman" panose="02020603050405020304" pitchFamily="18" charset="0"/>
                <a:ea typeface="宋体" panose="02010600030101010101" pitchFamily="2" charset="-122"/>
              </a:rPr>
              <a:t>该同学根据字条上的节日回答出相应的日期并做拼写。</a:t>
            </a:r>
            <a:endParaRPr lang="zh-CN" altLang="en-US" sz="3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文本框 1"/>
          <p:cNvSpPr/>
          <p:nvPr/>
        </p:nvSpPr>
        <p:spPr>
          <a:xfrm>
            <a:off x="1147763" y="700088"/>
            <a:ext cx="10371137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5.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完成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探究学习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4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题。同学们展示表演结果。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70658" name="文本框 5"/>
          <p:cNvSpPr/>
          <p:nvPr/>
        </p:nvSpPr>
        <p:spPr>
          <a:xfrm>
            <a:off x="1147763" y="1536700"/>
            <a:ext cx="10325100" cy="452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根据所给情境完成对话。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S1: Which month do you like best this term?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S2: ______________________________.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S1: Why do you like it?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S2: Because ________________. How about you?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S1: My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month is _______, because___________.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2"/>
          <p:cNvSpPr/>
          <p:nvPr/>
        </p:nvSpPr>
        <p:spPr>
          <a:xfrm>
            <a:off x="911225" y="1473200"/>
            <a:ext cx="1053941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“Matching game”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3010" name="文本框 3"/>
          <p:cNvSpPr/>
          <p:nvPr/>
        </p:nvSpPr>
        <p:spPr>
          <a:xfrm>
            <a:off x="911225" y="2236788"/>
            <a:ext cx="10647363" cy="2238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游戏规则：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看黑板上一月到六月图片及每个月份所涉及到的活动的图片，大家来进行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matching,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将活动与所在月份粘贴在一起并进行描述。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1" name="标题 1"/>
          <p:cNvSpPr>
            <a:spLocks noGrp="1"/>
          </p:cNvSpPr>
          <p:nvPr>
            <p:ph type="title"/>
          </p:nvPr>
        </p:nvSpPr>
        <p:spPr bwMode="auto">
          <a:xfrm>
            <a:off x="0" y="207264"/>
            <a:ext cx="11880850" cy="1267968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1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框 2"/>
          <p:cNvSpPr/>
          <p:nvPr/>
        </p:nvSpPr>
        <p:spPr>
          <a:xfrm>
            <a:off x="0" y="307975"/>
            <a:ext cx="11880850" cy="828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eaLnBrk="0" hangingPunct="0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Activity 3. Summing up</a:t>
            </a:r>
            <a:endParaRPr lang="en-US" altLang="zh-CN" sz="4800" b="1" dirty="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71682" name="文本框 4"/>
          <p:cNvSpPr/>
          <p:nvPr/>
        </p:nvSpPr>
        <p:spPr>
          <a:xfrm>
            <a:off x="792163" y="1514475"/>
            <a:ext cx="10934700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Words and phrases: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July, August, September, October, November, December, national,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Mid-Autumn Day, National Day, Thanksgiving Day, Christmas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Sentences: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When is...?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It's in...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标题 1"/>
          <p:cNvSpPr>
            <a:spLocks noGrp="1"/>
          </p:cNvSpPr>
          <p:nvPr>
            <p:ph type="title"/>
          </p:nvPr>
        </p:nvSpPr>
        <p:spPr bwMode="auto">
          <a:xfrm>
            <a:off x="0" y="488971"/>
            <a:ext cx="11880849" cy="775894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pitchFamily="49" charset="-122"/>
                <a:sym typeface="黑体" panose="02010609060101010101" pitchFamily="49" charset="-122"/>
              </a:rPr>
              <a:t>Homework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2706" name="文本框 3"/>
          <p:cNvSpPr/>
          <p:nvPr/>
        </p:nvSpPr>
        <p:spPr>
          <a:xfrm>
            <a:off x="593725" y="1916113"/>
            <a:ext cx="11283950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听录音并朗读短语。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完成课堂检测中的相关习题。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对你喜欢的节日进行描述。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xfrm>
            <a:off x="0" y="196850"/>
            <a:ext cx="11880850" cy="774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 Activity 1. Presentation</a:t>
            </a:r>
            <a:endParaRPr lang="en-US" altLang="zh-CN" sz="4800" dirty="0">
              <a:latin typeface="Times New Roman" panose="02020603050405020304" pitchFamily="18" charset="0"/>
            </a:endParaRPr>
          </a:p>
        </p:txBody>
      </p:sp>
      <p:sp>
        <p:nvSpPr>
          <p:cNvPr id="45058" name="文本框 2"/>
          <p:cNvSpPr/>
          <p:nvPr/>
        </p:nvSpPr>
        <p:spPr>
          <a:xfrm>
            <a:off x="933450" y="1155700"/>
            <a:ext cx="552291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July, August: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59" name="文本框 1"/>
          <p:cNvSpPr/>
          <p:nvPr/>
        </p:nvSpPr>
        <p:spPr>
          <a:xfrm>
            <a:off x="933450" y="2022475"/>
            <a:ext cx="10691813" cy="3536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T: How many months are there in a year?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S: Twelve.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T: Yes, Let's say them together. They are January, February, March, April, May, June... The next is July.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1"/>
          <p:cNvSpPr/>
          <p:nvPr/>
        </p:nvSpPr>
        <p:spPr>
          <a:xfrm>
            <a:off x="800100" y="1044575"/>
            <a:ext cx="10691813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What's the Chinese meanings of July and August?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4608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988" y="2097088"/>
            <a:ext cx="2586037" cy="2644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608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0913" y="2098675"/>
            <a:ext cx="2479675" cy="2773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>
          <a:xfrm>
            <a:off x="593725" y="458788"/>
            <a:ext cx="10693400" cy="1316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September, October, November and December: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7106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1850" y="2112963"/>
            <a:ext cx="2228850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07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84575" y="2112963"/>
            <a:ext cx="2246313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0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438" y="2082800"/>
            <a:ext cx="2247900" cy="2309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09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885238" y="2112963"/>
            <a:ext cx="2401887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5"/>
          <p:cNvSpPr/>
          <p:nvPr/>
        </p:nvSpPr>
        <p:spPr>
          <a:xfrm>
            <a:off x="593725" y="519113"/>
            <a:ext cx="10142538" cy="79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eaLnBrk="0" hangingPunct="0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3.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学习有关节日的单词。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48130" name="文本框 1"/>
          <p:cNvSpPr/>
          <p:nvPr/>
        </p:nvSpPr>
        <p:spPr>
          <a:xfrm>
            <a:off x="593725" y="1549400"/>
            <a:ext cx="10990263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看图片，大家用英文读出图片上的节日。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13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963" y="2386013"/>
            <a:ext cx="3333750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813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713" y="2386013"/>
            <a:ext cx="3389312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2063" y="1231900"/>
            <a:ext cx="3832225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915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97688" y="1231900"/>
            <a:ext cx="3341687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687513"/>
            <a:ext cx="3843338" cy="2889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a952349f-51d5-4d74-b8cb-5d27c71d6d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黑体"/>
        <a:cs typeface="Arial"/>
      </a:majorFont>
      <a:minorFont>
        <a:latin typeface="Calibri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2989</Words>
  <Application>WPS 演示</Application>
  <PresentationFormat>自定义</PresentationFormat>
  <Paragraphs>185</Paragraphs>
  <Slides>31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</vt:lpstr>
      <vt:lpstr>宋体</vt:lpstr>
      <vt:lpstr>Wingdings</vt:lpstr>
      <vt:lpstr>黑体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PowerPoint 演示文稿</vt:lpstr>
      <vt:lpstr>Warming up</vt:lpstr>
      <vt:lpstr>Warming up</vt:lpstr>
      <vt:lpstr>   Activity 1. Presentation</vt:lpstr>
      <vt:lpstr>PowerPoint 演示文稿</vt:lpstr>
      <vt:lpstr>2.学习 September, October, November and December: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7.完成“探究学习”第2题和第3题。</vt:lpstr>
      <vt:lpstr>“探究学习”第3题。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2021-02-08T16:13:00Z</cp:lastPrinted>
  <dcterms:created xsi:type="dcterms:W3CDTF">2021-02-08T16:13:00Z</dcterms:created>
  <dcterms:modified xsi:type="dcterms:W3CDTF">2023-02-25T05:56:40Z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E8974CFCCB8A4D84B81BD09D1DF9B0BE</vt:lpwstr>
  </property>
  <property fmtid="{D5CDD505-2E9C-101B-9397-08002B2CF9AE}" pid="7" name="KSOProductBuildVer">
    <vt:lpwstr>2052-11.1.0.13703</vt:lpwstr>
  </property>
</Properties>
</file>