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22" r:id="rId3"/>
    <p:sldId id="257" r:id="rId4"/>
    <p:sldId id="413" r:id="rId5"/>
    <p:sldId id="382" r:id="rId6"/>
    <p:sldId id="293" r:id="rId7"/>
    <p:sldId id="384" r:id="rId8"/>
    <p:sldId id="350" r:id="rId9"/>
    <p:sldId id="386" r:id="rId10"/>
    <p:sldId id="387" r:id="rId11"/>
    <p:sldId id="388" r:id="rId12"/>
    <p:sldId id="391" r:id="rId13"/>
    <p:sldId id="405" r:id="rId14"/>
    <p:sldId id="406" r:id="rId15"/>
    <p:sldId id="407" r:id="rId16"/>
    <p:sldId id="337" r:id="rId17"/>
    <p:sldId id="433" r:id="rId18"/>
    <p:sldId id="434" r:id="rId19"/>
    <p:sldId id="435" r:id="rId20"/>
    <p:sldId id="436" r:id="rId21"/>
    <p:sldId id="408" r:id="rId22"/>
    <p:sldId id="344" r:id="rId23"/>
    <p:sldId id="302" r:id="rId24"/>
  </p:sldIdLst>
  <p:sldSz cx="11880850" cy="6840220"/>
  <p:notesSz cx="6858000" cy="9144000"/>
  <p:custDataLst>
    <p:tags r:id="rId29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666" y="-7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7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47109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ctr" anchorCtr="0" compatLnSpc="1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47110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11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C2A06DF-3882-45A4-AD3A-34E0ED04762F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77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FDB9A38C-0531-4A7D-B344-878E5E5D23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81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39347B59-9732-4E90-8C1B-AC3A0B2B8A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58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5B164599-66C9-4D2A-AEF8-039FB3BD02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6867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C586D0CE-B114-42DA-ADAF-33439411C9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7891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2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E7829AD2-A1D9-4D5B-9CDF-3BBC004578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082C441F-E8FD-4F82-9D1C-3F1683C173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jpe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random/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audio" Target="NULL" TargetMode="Externa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/>
          <p:cNvSpPr/>
          <p:nvPr/>
        </p:nvSpPr>
        <p:spPr>
          <a:xfrm>
            <a:off x="0" y="1824038"/>
            <a:ext cx="11880850" cy="2170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3  My school calendar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1"/>
          <p:cNvSpPr/>
          <p:nvPr/>
        </p:nvSpPr>
        <p:spPr>
          <a:xfrm>
            <a:off x="693738" y="685800"/>
            <a:ext cx="81994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Part C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部分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Story time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的故事。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6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7" name="文本框 1"/>
          <p:cNvSpPr/>
          <p:nvPr/>
        </p:nvSpPr>
        <p:spPr>
          <a:xfrm>
            <a:off x="255588" y="1778000"/>
            <a:ext cx="10879137" cy="3786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）学习</a:t>
            </a:r>
            <a:r>
              <a:rPr lang="en-US" altLang="zh-CN" sz="3200" dirty="0">
                <a:latin typeface="Times New Roman" panose="02020603050405020304" pitchFamily="18" charset="0"/>
              </a:rPr>
              <a:t>“What do you usually do on Christmas day?”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Christmas is in winter in our country, so what do you usually do Christmas Day?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(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同学们推测 </a:t>
            </a:r>
            <a:r>
              <a:rPr lang="en-US" altLang="zh-CN" sz="3200" dirty="0">
                <a:latin typeface="Times New Roman" panose="02020603050405020304" pitchFamily="18" charset="0"/>
              </a:rPr>
              <a:t>usually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的意思，简单回答问题。然后听录音，完成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题</a:t>
            </a:r>
            <a:r>
              <a:rPr lang="en-US" altLang="zh-CN" sz="3200" dirty="0">
                <a:latin typeface="Times New Roman" panose="02020603050405020304" pitchFamily="18" charset="0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7348" name="unit3-11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5076825" y="4787900"/>
            <a:ext cx="576263" cy="576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7349" name="文本框 1"/>
          <p:cNvSpPr/>
          <p:nvPr/>
        </p:nvSpPr>
        <p:spPr>
          <a:xfrm>
            <a:off x="323850" y="5580063"/>
            <a:ext cx="69564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听录音跟读，订正第二题答案。</a:t>
            </a: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46" fill="hold"/>
                                        <p:tgtEl>
                                          <p:spTgt spid="573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4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"/>
          <p:cNvSpPr/>
          <p:nvPr/>
        </p:nvSpPr>
        <p:spPr>
          <a:xfrm>
            <a:off x="319088" y="803275"/>
            <a:ext cx="115109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朗读课文，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完成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探究学习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题并订正答案。</a:t>
            </a: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8370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837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288" y="2109788"/>
            <a:ext cx="6007100" cy="2620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1"/>
          <p:cNvSpPr/>
          <p:nvPr/>
        </p:nvSpPr>
        <p:spPr>
          <a:xfrm>
            <a:off x="319088" y="803275"/>
            <a:ext cx="115109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）再听一次录音，并跟读，整体认知课文。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9394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0" y="2182813"/>
            <a:ext cx="3451225" cy="26495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9395" name="unit3-11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8820150" y="828675"/>
            <a:ext cx="576263" cy="574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46" fill="hold"/>
                                        <p:tgtEl>
                                          <p:spTgt spid="59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/>
          <p:cNvSpPr/>
          <p:nvPr/>
        </p:nvSpPr>
        <p:spPr>
          <a:xfrm>
            <a:off x="319088" y="803275"/>
            <a:ext cx="115109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）分步表演。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418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9" name="文本框 2"/>
          <p:cNvSpPr/>
          <p:nvPr/>
        </p:nvSpPr>
        <p:spPr>
          <a:xfrm>
            <a:off x="812800" y="1798638"/>
            <a:ext cx="11068050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活动规则：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第一、二场景同桌之间表演，第三、四场景前后桌进行表演，第五、六场景前后桌交叉位之间表演。最后，同学们找到自己的好朋友，表演整个故事。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1"/>
          <p:cNvSpPr/>
          <p:nvPr/>
        </p:nvSpPr>
        <p:spPr>
          <a:xfrm>
            <a:off x="319088" y="803275"/>
            <a:ext cx="11510962" cy="738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）分组朗读，熟悉课文。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2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287588"/>
            <a:ext cx="3548063" cy="2906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5"/>
          <p:cNvSpPr/>
          <p:nvPr/>
        </p:nvSpPr>
        <p:spPr>
          <a:xfrm>
            <a:off x="0" y="398463"/>
            <a:ext cx="118808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Activity 2. Consolidation</a:t>
            </a:r>
            <a:r>
              <a:rPr lang="zh-CN" altLang="en-US" sz="4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48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66" name="文本框 2"/>
          <p:cNvSpPr/>
          <p:nvPr/>
        </p:nvSpPr>
        <p:spPr>
          <a:xfrm>
            <a:off x="642938" y="1460500"/>
            <a:ext cx="10887075" cy="470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1. My summer vacation plan</a:t>
            </a:r>
            <a:r>
              <a:rPr lang="en-US" altLang="zh-CN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我的暑假计划</a:t>
            </a:r>
            <a:r>
              <a:rPr lang="en-US" altLang="zh-CN" sz="3600" b="1" dirty="0"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：制定自己的暑假计划并进行口头描述。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62467" name="图片 1" descr="20111122125556_fZMT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725" y="3332163"/>
            <a:ext cx="5983288" cy="2581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1"/>
          <p:cNvSpPr/>
          <p:nvPr/>
        </p:nvSpPr>
        <p:spPr>
          <a:xfrm>
            <a:off x="628650" y="542925"/>
            <a:ext cx="11252200" cy="341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2.“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突破创新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：完成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探究学习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题。根据不同的学习水平层次，将学生分为三组：第一组表演课文对话，第二组根据所给框架编写对话，并表演，第三组自创并表演对话。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3490" name="文本框 2"/>
          <p:cNvSpPr/>
          <p:nvPr/>
        </p:nvSpPr>
        <p:spPr>
          <a:xfrm>
            <a:off x="628650" y="3906838"/>
            <a:ext cx="11183938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）第一组表演课文对话；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3491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2175" y="3375025"/>
            <a:ext cx="2994025" cy="2279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6349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77700" y="12471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1"/>
          <p:cNvSpPr/>
          <p:nvPr/>
        </p:nvSpPr>
        <p:spPr>
          <a:xfrm>
            <a:off x="431800" y="692150"/>
            <a:ext cx="115093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）同学们按照框架重新串接故事；如：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4514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5" name="文本框 2"/>
          <p:cNvSpPr/>
          <p:nvPr/>
        </p:nvSpPr>
        <p:spPr>
          <a:xfrm>
            <a:off x="577850" y="1284288"/>
            <a:ext cx="11215688" cy="501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S1: Look at my summer vacation plan!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S2: It's May now. The summer vacation is still two months away.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S1: Early planning is always good.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S2: What will you do?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S1: In July, I'll go to Xiamen with my family.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S2: What will you do there?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S1: I'll see the blue sea, pick up shells and have delicious food.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S2: In August, I will go back to my hometown.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S1: You have a great plan, but what will you do tomorrow?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S2: Oh, my goodness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！</a:t>
            </a:r>
            <a:r>
              <a:rPr lang="en-US" altLang="zh-CN" sz="3200">
                <a:latin typeface="Times New Roman" panose="02020603050405020304" pitchFamily="18" charset="0"/>
              </a:rPr>
              <a:t>I’ll hand in my homework.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文本框 1"/>
          <p:cNvSpPr/>
          <p:nvPr/>
        </p:nvSpPr>
        <p:spPr>
          <a:xfrm>
            <a:off x="319088" y="803275"/>
            <a:ext cx="115109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）同学们充分发挥想象力自编对话并进行表演。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538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5539" name="图片 2" descr="t01740b97da1461b7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0" y="2095500"/>
            <a:ext cx="4751388" cy="2481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1"/>
          <p:cNvSpPr/>
          <p:nvPr/>
        </p:nvSpPr>
        <p:spPr>
          <a:xfrm>
            <a:off x="252413" y="547688"/>
            <a:ext cx="11509375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）大家共同评出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口语之星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改编之星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表演之星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6562" name="图片 2" descr="t014b6dfe0afe3bf9e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1788" y="2073275"/>
            <a:ext cx="3189287" cy="2446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1"/>
          <p:cNvSpPr/>
          <p:nvPr/>
        </p:nvSpPr>
        <p:spPr>
          <a:xfrm>
            <a:off x="0" y="101341"/>
            <a:ext cx="11880850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4" name="文本框 2"/>
          <p:cNvSpPr/>
          <p:nvPr/>
        </p:nvSpPr>
        <p:spPr>
          <a:xfrm>
            <a:off x="576263" y="1012825"/>
            <a:ext cx="7997825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大家共同演唱关于月份的歌谣。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5" name="文本框 3"/>
          <p:cNvSpPr/>
          <p:nvPr/>
        </p:nvSpPr>
        <p:spPr>
          <a:xfrm>
            <a:off x="488950" y="1590675"/>
            <a:ext cx="8085138" cy="526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2400" b="1" dirty="0">
                <a:latin typeface="Times New Roman" panose="02020603050405020304" pitchFamily="18" charset="0"/>
              </a:rPr>
              <a:t>Hey 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Hey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When's your birthday?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Clap your hands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if it's in January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Stamp your feet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if it's in February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Shrug your shoulders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if it's in March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If it is in April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stand up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Born in May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Wave your hand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June's the month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400" dirty="0">
                <a:latin typeface="Times New Roman" panose="02020603050405020304" pitchFamily="18" charset="0"/>
              </a:rPr>
              <a:t>to touch the sky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1"/>
          <p:cNvSpPr/>
          <p:nvPr/>
        </p:nvSpPr>
        <p:spPr>
          <a:xfrm>
            <a:off x="558800" y="315913"/>
            <a:ext cx="10455275" cy="817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</a:rPr>
              <a:t>3.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学习 </a:t>
            </a:r>
            <a:r>
              <a:rPr lang="en-US" altLang="zh-CN" sz="3600" b="1">
                <a:latin typeface="Times New Roman" panose="02020603050405020304" pitchFamily="18" charset="0"/>
              </a:rPr>
              <a:t>Part B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部分 </a:t>
            </a:r>
            <a:r>
              <a:rPr lang="en-US" altLang="zh-CN" sz="3600" b="1">
                <a:latin typeface="Times New Roman" panose="02020603050405020304" pitchFamily="18" charset="0"/>
              </a:rPr>
              <a:t>Let’s wrap it up</a:t>
            </a:r>
            <a:r>
              <a:rPr lang="en-US" altLang="zh-CN" sz="3600" b="1">
                <a:latin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总结规律。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6" name="文本框 1"/>
          <p:cNvSpPr/>
          <p:nvPr/>
        </p:nvSpPr>
        <p:spPr>
          <a:xfrm>
            <a:off x="931863" y="1220788"/>
            <a:ext cx="105283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规律：</a:t>
            </a:r>
            <a:r>
              <a:rPr lang="en-US" altLang="zh-CN" sz="2800">
                <a:latin typeface="Times New Roman" panose="02020603050405020304" pitchFamily="18" charset="0"/>
              </a:rPr>
              <a:t>on</a:t>
            </a:r>
            <a:r>
              <a:rPr lang="en-US" altLang="zh-CN" sz="2800">
                <a:latin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星期         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</a:rPr>
              <a:t>in</a:t>
            </a:r>
            <a:r>
              <a:rPr lang="en-US" altLang="zh-CN" sz="2800">
                <a:latin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月份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587" name="文本框 2"/>
          <p:cNvSpPr/>
          <p:nvPr/>
        </p:nvSpPr>
        <p:spPr>
          <a:xfrm>
            <a:off x="879475" y="1827213"/>
            <a:ext cx="10636250" cy="3970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小组操练：</a:t>
            </a:r>
            <a:r>
              <a:rPr lang="en-US" altLang="zh-CN" sz="2800">
                <a:latin typeface="Times New Roman" panose="02020603050405020304" pitchFamily="18" charset="0"/>
              </a:rPr>
              <a:t>“What will you do on Monday/ Tuesday/ Wednesday? 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>
                <a:latin typeface="Times New Roman" panose="02020603050405020304" pitchFamily="18" charset="0"/>
              </a:rPr>
              <a:t> What will you do in January/ February/March?”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拓展知识：</a:t>
            </a:r>
            <a:r>
              <a:rPr lang="en-US" altLang="zh-CN" sz="2800">
                <a:latin typeface="Times New Roman" panose="02020603050405020304" pitchFamily="18" charset="0"/>
              </a:rPr>
              <a:t>in+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月份，例如：</a:t>
            </a:r>
            <a:r>
              <a:rPr lang="en-US" altLang="zh-CN" sz="2800">
                <a:latin typeface="Times New Roman" panose="02020603050405020304" pitchFamily="18" charset="0"/>
              </a:rPr>
              <a:t>in 1988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800">
                <a:latin typeface="Times New Roman" panose="02020603050405020304" pitchFamily="18" charset="0"/>
              </a:rPr>
              <a:t>on+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具体日期或者特指某一天  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</a:rPr>
              <a:t>Eg. on a Christmas evening, On May 1st, 2014;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</a:rPr>
              <a:t>                    at+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钟表时间，例如：</a:t>
            </a:r>
            <a:r>
              <a:rPr lang="en-US" altLang="zh-CN" sz="2800">
                <a:latin typeface="Times New Roman" panose="02020603050405020304" pitchFamily="18" charset="0"/>
              </a:rPr>
              <a:t>at three o'clock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5"/>
          <p:cNvSpPr/>
          <p:nvPr/>
        </p:nvSpPr>
        <p:spPr>
          <a:xfrm>
            <a:off x="0" y="395288"/>
            <a:ext cx="11880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3. Summing up</a:t>
            </a:r>
            <a:endParaRPr lang="en-US" altLang="zh-CN" sz="4800" b="1" dirty="0">
              <a:solidFill>
                <a:schemeClr val="tx2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8610" name="文本框 2"/>
          <p:cNvSpPr/>
          <p:nvPr/>
        </p:nvSpPr>
        <p:spPr>
          <a:xfrm>
            <a:off x="879475" y="1460500"/>
            <a:ext cx="10631488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words and phrases: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plan, away, April, July, vacation, test, sweet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等。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Sentences: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will you do?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 will...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5"/>
          <p:cNvSpPr txBox="1"/>
          <p:nvPr/>
        </p:nvSpPr>
        <p:spPr>
          <a:xfrm>
            <a:off x="0" y="691654"/>
            <a:ext cx="11880850" cy="830996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lvl="0" algn="ctr" defTabSz="914400" fontAlgn="base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Homework</a:t>
            </a:r>
            <a:endParaRPr kumimoji="0" lang="en-US" altLang="zh-CN" sz="4800" b="1" strike="noStrike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634" name="文本框 1"/>
          <p:cNvSpPr/>
          <p:nvPr/>
        </p:nvSpPr>
        <p:spPr>
          <a:xfrm>
            <a:off x="825500" y="2082800"/>
            <a:ext cx="8978900" cy="295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1.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听录音并背诵对话。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2.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完成课堂检测中的相关习题。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3.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lang="en-US" altLang="zh-CN" sz="3200" dirty="0">
                <a:latin typeface="Times New Roman" panose="02020603050405020304" pitchFamily="18" charset="0"/>
              </a:rPr>
              <a:t>Zoom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的故事讲给你的父母听。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4.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3"/>
          <p:cNvSpPr/>
          <p:nvPr/>
        </p:nvSpPr>
        <p:spPr>
          <a:xfrm>
            <a:off x="657225" y="692150"/>
            <a:ext cx="8543925" cy="5694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Fly around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if it's in July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If it's in August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blow your nose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In September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touch those toes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If your day is in October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start your day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by rolling over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In November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bend your knees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Here's December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 algn="ctr"/>
            <a:r>
              <a:rPr lang="en-US" altLang="zh-CN" sz="2800">
                <a:latin typeface="Times New Roman" panose="02020603050405020304" pitchFamily="18" charset="0"/>
              </a:rPr>
              <a:t>you must freeze!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2"/>
          <p:cNvSpPr/>
          <p:nvPr/>
        </p:nvSpPr>
        <p:spPr>
          <a:xfrm>
            <a:off x="625475" y="923925"/>
            <a:ext cx="79978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2. Free talk.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1202" name="文本框 4"/>
          <p:cNvSpPr/>
          <p:nvPr/>
        </p:nvSpPr>
        <p:spPr>
          <a:xfrm>
            <a:off x="625475" y="1470025"/>
            <a:ext cx="108712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同学们两人一组，以 </a:t>
            </a:r>
            <a:r>
              <a:rPr lang="en-US" altLang="zh-CN" sz="3200" dirty="0">
                <a:latin typeface="Times New Roman" panose="02020603050405020304" pitchFamily="18" charset="0"/>
              </a:rPr>
              <a:t>pair work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的形式展开自由对话</a:t>
            </a:r>
            <a:r>
              <a:rPr lang="en-US" altLang="zh-CN" sz="3200" dirty="0">
                <a:latin typeface="Times New Roman" panose="02020603050405020304" pitchFamily="18" charset="0"/>
              </a:rPr>
              <a:t>,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询问节日时间。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3" name="文本框 3"/>
          <p:cNvSpPr/>
          <p:nvPr/>
        </p:nvSpPr>
        <p:spPr>
          <a:xfrm>
            <a:off x="620713" y="2963863"/>
            <a:ext cx="10637837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When is Tree Planting Day?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It's in March.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When is Easter Day?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04" name="矩形 5"/>
          <p:cNvSpPr/>
          <p:nvPr/>
        </p:nvSpPr>
        <p:spPr>
          <a:xfrm>
            <a:off x="0" y="101341"/>
            <a:ext cx="11880850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2"/>
          <p:cNvSpPr/>
          <p:nvPr/>
        </p:nvSpPr>
        <p:spPr>
          <a:xfrm>
            <a:off x="0" y="325438"/>
            <a:ext cx="11880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Activity 1. Presentation</a:t>
            </a:r>
            <a:endParaRPr lang="en-US" altLang="zh-CN" sz="4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6" name="文本框 5"/>
          <p:cNvSpPr/>
          <p:nvPr/>
        </p:nvSpPr>
        <p:spPr>
          <a:xfrm>
            <a:off x="200025" y="1184275"/>
            <a:ext cx="10596563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1. Main scene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看课本第</a:t>
            </a:r>
            <a:r>
              <a:rPr lang="en-US" altLang="zh-CN" sz="3200" dirty="0">
                <a:latin typeface="Times New Roman" panose="02020603050405020304" pitchFamily="18" charset="0"/>
              </a:rPr>
              <a:t>31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页教学挂图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Who are they?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What are they talking about?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2227" name="文本框 1"/>
          <p:cNvSpPr/>
          <p:nvPr/>
        </p:nvSpPr>
        <p:spPr>
          <a:xfrm>
            <a:off x="200025" y="4225925"/>
            <a:ext cx="9531350" cy="2219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They are Zip and Zoom.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They are talking about their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summer vacation.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22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54813" y="1262063"/>
            <a:ext cx="4651375" cy="482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5"/>
          <p:cNvSpPr/>
          <p:nvPr/>
        </p:nvSpPr>
        <p:spPr>
          <a:xfrm>
            <a:off x="641350" y="684213"/>
            <a:ext cx="1059656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(1)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读对话，学习 </a:t>
            </a:r>
            <a:r>
              <a:rPr lang="en-US" altLang="zh-CN" sz="3200">
                <a:latin typeface="Times New Roman" panose="02020603050405020304" pitchFamily="18" charset="0"/>
              </a:rPr>
              <a:t>away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和 </a:t>
            </a:r>
            <a:r>
              <a:rPr lang="en-US" altLang="zh-CN" sz="3200">
                <a:latin typeface="Times New Roman" panose="02020603050405020304" pitchFamily="18" charset="0"/>
              </a:rPr>
              <a:t>plan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的意思和用法</a:t>
            </a:r>
            <a:r>
              <a:rPr lang="en-US" altLang="zh-CN" sz="3200">
                <a:latin typeface="Times New Roman" panose="02020603050405020304" pitchFamily="18" charset="0"/>
              </a:rPr>
              <a:t>: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53250" name="文本框 1"/>
          <p:cNvSpPr/>
          <p:nvPr/>
        </p:nvSpPr>
        <p:spPr>
          <a:xfrm>
            <a:off x="755650" y="1703388"/>
            <a:ext cx="10653713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T:What is our summer vacation?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S:In July and August.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T:Yes, the summer vacation is still three months away.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T:When is our winter vacation?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S:In January.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T:Yes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T:Do you want to make a plan for your summer vacation? Do you have any plans? What will you do?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S: I will go back to my hometown./ I will go to Beijing…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1"/>
          <p:cNvSpPr/>
          <p:nvPr/>
        </p:nvSpPr>
        <p:spPr>
          <a:xfrm>
            <a:off x="895350" y="703263"/>
            <a:ext cx="3706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Drive the train.</a:t>
            </a: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4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文本框 2"/>
          <p:cNvSpPr/>
          <p:nvPr/>
        </p:nvSpPr>
        <p:spPr>
          <a:xfrm>
            <a:off x="1031875" y="1562100"/>
            <a:ext cx="10715625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2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游戏规则：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仅告诉每组排头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Story time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中的重点句型，每组同时开始对话，前排的同学传给后排的，选出最快最准确的一组给予奖励。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1"/>
          <p:cNvSpPr/>
          <p:nvPr/>
        </p:nvSpPr>
        <p:spPr>
          <a:xfrm>
            <a:off x="841375" y="912813"/>
            <a:ext cx="97869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Let's look at the picture and answer questions.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298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529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375" y="2217738"/>
            <a:ext cx="4105275" cy="2073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530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313" y="2116138"/>
            <a:ext cx="3438525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1"/>
          <p:cNvSpPr/>
          <p:nvPr/>
        </p:nvSpPr>
        <p:spPr>
          <a:xfrm>
            <a:off x="919163" y="447675"/>
            <a:ext cx="2852737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自主学习第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2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3" name="文本框 1"/>
          <p:cNvSpPr/>
          <p:nvPr/>
        </p:nvSpPr>
        <p:spPr>
          <a:xfrm>
            <a:off x="869950" y="1377950"/>
            <a:ext cx="10091738" cy="1473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自己查阅资料：圣诞节是几月几号？哪些国家过圣诞节？哪些国家的圣诞节在冬天？哪些在夏天？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文本框 2"/>
          <p:cNvSpPr/>
          <p:nvPr/>
        </p:nvSpPr>
        <p:spPr>
          <a:xfrm>
            <a:off x="869950" y="3033713"/>
            <a:ext cx="10040938" cy="1481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Christmas is on December 25th. Christmas is in summer in Australia. They never have snow for Christmas.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7fe0deeb-c81f-4a52-8b6d-7084abff8b6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2954</Words>
  <Application>WPS 演示</Application>
  <PresentationFormat>自定义</PresentationFormat>
  <Paragraphs>154</Paragraphs>
  <Slides>22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2021-02-08T21:40:00Z</cp:lastPrinted>
  <dcterms:created xsi:type="dcterms:W3CDTF">2021-02-08T21:40:00Z</dcterms:created>
  <dcterms:modified xsi:type="dcterms:W3CDTF">2023-02-25T05:58:53Z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D679238F10DD4C9D9077BA9E904C481A</vt:lpwstr>
  </property>
  <property fmtid="{D5CDD505-2E9C-101B-9397-08002B2CF9AE}" pid="7" name="KSOProductBuildVer">
    <vt:lpwstr>2052-11.1.0.13703</vt:lpwstr>
  </property>
</Properties>
</file>