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90" r:id="rId5"/>
    <p:sldId id="26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301" r:id="rId14"/>
    <p:sldId id="302" r:id="rId15"/>
    <p:sldId id="303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hyperlink" Target="Let's%20talk.wmv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1292" y="3615380"/>
            <a:ext cx="5904656" cy="1656711"/>
            <a:chOff x="1187625" y="3251938"/>
            <a:chExt cx="5904656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31641" y="3251938"/>
              <a:ext cx="561662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5" y="3726350"/>
              <a:ext cx="59046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83935" y="2810838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48680"/>
            <a:ext cx="914400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is Easter?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018234" y="3069679"/>
            <a:ext cx="1617662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084565" y="3069679"/>
            <a:ext cx="201612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827708" y="2090191"/>
            <a:ext cx="4032324" cy="646113"/>
          </a:xfrm>
          <a:prstGeom prst="wedgeRoundRectCallout">
            <a:avLst>
              <a:gd name="adj1" fmla="val 4065"/>
              <a:gd name="adj2" fmla="val 77301"/>
              <a:gd name="adj3" fmla="val 16667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When is Children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s Day?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5436865" y="5014366"/>
            <a:ext cx="3240088" cy="720725"/>
          </a:xfrm>
          <a:prstGeom prst="wedgeRoundRectCallout">
            <a:avLst>
              <a:gd name="adj1" fmla="val 17861"/>
              <a:gd name="adj2" fmla="val -91407"/>
              <a:gd name="adj3" fmla="val 16667"/>
            </a:avLst>
          </a:prstGeom>
          <a:solidFill>
            <a:srgbClr val="CCFFFF"/>
          </a:solidFill>
          <a:ln w="31750">
            <a:solidFill>
              <a:srgbClr val="FF99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on June 1st.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1164458" y="5446166"/>
            <a:ext cx="3479550" cy="575122"/>
          </a:xfrm>
          <a:prstGeom prst="wedgeRoundRectCallout">
            <a:avLst>
              <a:gd name="adj1" fmla="val -21554"/>
              <a:gd name="adj2" fmla="val -100742"/>
              <a:gd name="adj3" fmla="val 16667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on January 1st.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5147940" y="1701255"/>
            <a:ext cx="3600450" cy="1035050"/>
          </a:xfrm>
          <a:prstGeom prst="wedgeRoundRectCallout">
            <a:avLst>
              <a:gd name="adj1" fmla="val -12963"/>
              <a:gd name="adj2" fmla="val 77458"/>
              <a:gd name="adj3" fmla="val 16667"/>
            </a:avLst>
          </a:prstGeom>
          <a:solidFill>
            <a:srgbClr val="CCFFFF"/>
          </a:solidFill>
          <a:ln w="31750">
            <a:solidFill>
              <a:srgbClr val="FF99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When is New 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Year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Day?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345951" y="1648422"/>
            <a:ext cx="8474521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询问具体的日期的句型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——When is …?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China</a:t>
            </a:r>
            <a:r>
              <a:rPr lang="en-US" altLang="zh-CN" b="1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National Day?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（中国国庆节是哪天？）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October 1st.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日。）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框架：疑问词（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+be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物？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意为“什么时候”。其答语通常为“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…”,on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后面接具体的时间。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例：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Children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day?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（儿童节是哪一天？）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b="1" dirty="0">
                <a:solidFill>
                  <a:srgbClr val="2921C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on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June the first.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日。）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Grammar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38074" y="2438400"/>
            <a:ext cx="83058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Children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Day                 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January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1st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Fool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Day                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April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1st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China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National Day          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June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1st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Year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Day                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October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1st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Day                 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September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10st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699792" y="2786817"/>
            <a:ext cx="2568575" cy="1143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915816" y="3358317"/>
            <a:ext cx="2352551" cy="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670970" y="3944213"/>
            <a:ext cx="1597397" cy="56490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915816" y="2780928"/>
            <a:ext cx="2448272" cy="172819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699792" y="5013176"/>
            <a:ext cx="22955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8074" y="1656002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将下列节日与相应的日期相连。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560" y="1593304"/>
            <a:ext cx="777716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—______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Teacher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Day?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 September 10st.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A.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What;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    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B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When; on    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C.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When;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    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D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What;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______ some apples on the table.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A. There are         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There is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C. That  is             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D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Here is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47664" y="1743199"/>
            <a:ext cx="43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31640" y="3903439"/>
            <a:ext cx="43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8074" y="1052736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、单项选择。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417300" y="101600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219" y="2060848"/>
            <a:ext cx="8136904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能够完成听录音选答案的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在图片和教师的帮助下理解对话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大意；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按照正确的语音、语调及意群朗读对话，并能进行角色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表演；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在情景中运用句型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is …? It’s on …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询问并回答某节日的日期。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755030" y="1634255"/>
            <a:ext cx="7345362" cy="445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Festival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是春节，走亲访友露笑脸。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</a:t>
            </a:r>
            <a:r>
              <a:rPr lang="en-US" altLang="zh-CN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</a:t>
            </a:r>
            <a:r>
              <a:rPr lang="en-US" altLang="zh-CN" b="1" dirty="0">
                <a:solidFill>
                  <a:schemeClr val="accent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是新年，快乐节日很清闲。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</a:t>
            </a:r>
            <a:r>
              <a:rPr lang="en-US" altLang="zh-CN" b="1" dirty="0">
                <a:solidFill>
                  <a:schemeClr val="accent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Day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是愚人节，开开玩笑不要嫌。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National Day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是国庆节，欢庆节日办庆典。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Children</a:t>
            </a:r>
            <a:r>
              <a:rPr lang="en-US" altLang="zh-CN" b="1" dirty="0">
                <a:solidFill>
                  <a:schemeClr val="accent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是儿童节，小朋友们喜开颜。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Easter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是复活节，一起来把彩蛋捡。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Mid-Autumn</a:t>
            </a:r>
            <a:r>
              <a:rPr lang="en-US" altLang="zh-CN" b="1" i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是中秋节，吃着月饼亲人念。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Christmas</a:t>
            </a:r>
            <a:r>
              <a:rPr lang="en-US" altLang="zh-CN" b="1" i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是圣诞节，礼物多多快乐添。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 in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350618" y="166663"/>
              <a:ext cx="230995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try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23528" y="1196752"/>
            <a:ext cx="7858125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Which month are they talking about? Listen and tick.</a:t>
            </a:r>
            <a:endParaRPr lang="en-US" altLang="zh-CN" sz="28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000249" y="3371999"/>
            <a:ext cx="6738938" cy="14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March             </a:t>
            </a:r>
            <a:r>
              <a:rPr lang="en-US" altLang="zh-CN" sz="28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April</a:t>
            </a:r>
            <a:endParaRPr lang="en-US" altLang="zh-CN" sz="28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September        </a:t>
            </a:r>
            <a:r>
              <a:rPr lang="en-US" altLang="zh-CN" sz="28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February</a:t>
            </a:r>
            <a:endParaRPr lang="en-US" altLang="zh-CN" sz="28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66849" y="3543449"/>
            <a:ext cx="533400" cy="381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66849" y="4284811"/>
            <a:ext cx="533400" cy="381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362449" y="3543449"/>
            <a:ext cx="533400" cy="381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362449" y="4335611"/>
            <a:ext cx="533400" cy="381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275137" y="3059261"/>
            <a:ext cx="576262" cy="105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Tx/>
              <a:buNone/>
              <a:defRPr/>
            </a:pPr>
            <a:r>
              <a:rPr lang="en-US" altLang="zh-CN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√</a:t>
            </a:r>
            <a:endParaRPr lang="en-US" altLang="zh-CN" sz="48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15" descr="P38ATRY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761162" y="2716361"/>
            <a:ext cx="291465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P38ATALK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59632" y="1628800"/>
            <a:ext cx="6626225" cy="464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350618" y="166663"/>
              <a:ext cx="254090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04825" y="858738"/>
            <a:ext cx="7620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Mr. Jones: There are some </a:t>
            </a:r>
            <a:r>
              <a:rPr lang="en-US" altLang="zh-CN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special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days in April.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Zhang Peng: What are they?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Mr. Jones: </a:t>
            </a:r>
            <a:r>
              <a:rPr lang="en-US" altLang="zh-CN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April Fool</a:t>
            </a:r>
            <a:r>
              <a:rPr lang="en-US" altLang="zh-CN" b="1">
                <a:solidFill>
                  <a:srgbClr val="FF33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Day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and </a:t>
            </a:r>
            <a:r>
              <a:rPr lang="en-US" altLang="zh-CN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Easter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Zhang Peng: When is April 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Fool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Day ?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Mr. Jones: It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s on April </a:t>
            </a:r>
            <a:r>
              <a:rPr lang="en-US" altLang="zh-CN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1st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Zhang Peng: And Easter?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Mr. Jones: 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on April 5th this year.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Zhang Peng: Wow! I love April!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5"/>
          <p:cNvSpPr/>
          <p:nvPr/>
        </p:nvSpPr>
        <p:spPr bwMode="auto">
          <a:xfrm>
            <a:off x="5969000" y="1600101"/>
            <a:ext cx="2371725" cy="835025"/>
          </a:xfrm>
          <a:prstGeom prst="borderCallout1">
            <a:avLst>
              <a:gd name="adj1" fmla="val 13690"/>
              <a:gd name="adj2" fmla="val -3213"/>
              <a:gd name="adj3" fmla="val -20722"/>
              <a:gd name="adj4" fmla="val -27509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（形容词）特殊的；特别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6"/>
          <p:cNvSpPr/>
          <p:nvPr/>
        </p:nvSpPr>
        <p:spPr bwMode="auto">
          <a:xfrm>
            <a:off x="6300192" y="3739058"/>
            <a:ext cx="2376264" cy="835025"/>
          </a:xfrm>
          <a:prstGeom prst="borderCallout1">
            <a:avLst>
              <a:gd name="adj1" fmla="val 13690"/>
              <a:gd name="adj2" fmla="val -2981"/>
              <a:gd name="adj3" fmla="val -92968"/>
              <a:gd name="adj4" fmla="val -90310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愚人节，西方的民间传统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7"/>
          <p:cNvSpPr/>
          <p:nvPr/>
        </p:nvSpPr>
        <p:spPr bwMode="auto">
          <a:xfrm>
            <a:off x="7067550" y="2860576"/>
            <a:ext cx="1273175" cy="554037"/>
          </a:xfrm>
          <a:prstGeom prst="borderCallout1">
            <a:avLst>
              <a:gd name="adj1" fmla="val 20630"/>
              <a:gd name="adj2" fmla="val -5722"/>
              <a:gd name="adj3" fmla="val -8265"/>
              <a:gd name="adj4" fmla="val -86672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复活节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9"/>
          <p:cNvSpPr/>
          <p:nvPr/>
        </p:nvSpPr>
        <p:spPr bwMode="auto">
          <a:xfrm>
            <a:off x="5123755" y="5805264"/>
            <a:ext cx="3552701" cy="554038"/>
          </a:xfrm>
          <a:prstGeom prst="borderCallout1">
            <a:avLst>
              <a:gd name="adj1" fmla="val 20630"/>
              <a:gd name="adj2" fmla="val -1907"/>
              <a:gd name="adj3" fmla="val -316492"/>
              <a:gd name="adj4" fmla="val -24267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first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的略写，第一（的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5950" y="1558405"/>
            <a:ext cx="8618538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endParaRPr lang="zh-CN" altLang="en-US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some special days in April.</a:t>
            </a:r>
            <a:endParaRPr lang="en-US" altLang="zh-CN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四月有一些特殊的日子。</a:t>
            </a:r>
            <a:endParaRPr lang="zh-CN" altLang="en-US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句是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 be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句型的复数形式，其结构为：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 are+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某物（可数名词的复数形式）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其他。如果主语为单数名词或不可数名词，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动词则需要用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例： </a:t>
            </a:r>
            <a:r>
              <a:rPr lang="en-US" altLang="zh-CN" sz="2600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is a football behind the door.</a:t>
            </a:r>
            <a:endParaRPr lang="en-US" altLang="zh-CN" sz="2600" b="1" dirty="0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门</a:t>
            </a:r>
            <a:r>
              <a:rPr lang="zh-CN" altLang="en-US" sz="2600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后有一个足球。</a:t>
            </a:r>
            <a:endParaRPr lang="zh-CN" altLang="en-US" sz="2600" b="1" dirty="0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67544" y="1019200"/>
            <a:ext cx="7696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Talk about the holidays with your partner.</a:t>
            </a:r>
            <a:endParaRPr lang="en-US" altLang="zh-CN" b="1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6" descr="P38APART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410519" y="2806725"/>
            <a:ext cx="5616575" cy="25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2634482" y="1987575"/>
            <a:ext cx="3200400" cy="923925"/>
          </a:xfrm>
          <a:prstGeom prst="wedgeRoundRectCallout">
            <a:avLst>
              <a:gd name="adj1" fmla="val -44644"/>
              <a:gd name="adj2" fmla="val 99315"/>
              <a:gd name="adj3" fmla="val 16667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When is China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s National</a:t>
            </a:r>
            <a:r>
              <a:rPr lang="en-US" altLang="zh-CN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Day?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4866507" y="5516587"/>
            <a:ext cx="3665933" cy="576709"/>
          </a:xfrm>
          <a:prstGeom prst="wedgeRoundRectCallout">
            <a:avLst>
              <a:gd name="adj1" fmla="val -32486"/>
              <a:gd name="adj2" fmla="val -105505"/>
              <a:gd name="adj3" fmla="val 16667"/>
            </a:avLst>
          </a:prstGeom>
          <a:solidFill>
            <a:srgbClr val="CCFFFF"/>
          </a:solidFill>
          <a:ln w="31750">
            <a:solidFill>
              <a:srgbClr val="FF99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s on October 1st.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282182" y="2971825"/>
            <a:ext cx="1712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（国庆节）</a:t>
            </a:r>
            <a:endParaRPr lang="zh-CN" altLang="en-US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977115" y="3833813"/>
            <a:ext cx="3733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China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National Day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288265" y="5357813"/>
            <a:ext cx="3124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New 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Year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Day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6717265" y="1236663"/>
            <a:ext cx="1959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January 1st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6641065" y="5275263"/>
            <a:ext cx="1999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October 1st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3212065" y="2462213"/>
            <a:ext cx="3733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April 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Fool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Day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6869665" y="2379663"/>
            <a:ext cx="1495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April 1st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6945865" y="3827463"/>
            <a:ext cx="14670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June 1st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440665" y="1243013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Children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s Day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 flipV="1">
            <a:off x="2458002" y="4062413"/>
            <a:ext cx="601663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21"/>
          <p:cNvSpPr>
            <a:spLocks noChangeShapeType="1"/>
          </p:cNvSpPr>
          <p:nvPr/>
        </p:nvSpPr>
        <p:spPr bwMode="auto">
          <a:xfrm>
            <a:off x="6488665" y="4138613"/>
            <a:ext cx="3810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Line 22"/>
          <p:cNvSpPr>
            <a:spLocks noChangeShapeType="1"/>
          </p:cNvSpPr>
          <p:nvPr/>
        </p:nvSpPr>
        <p:spPr bwMode="auto">
          <a:xfrm>
            <a:off x="2637390" y="1615939"/>
            <a:ext cx="650875" cy="122727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23"/>
          <p:cNvSpPr>
            <a:spLocks noChangeShapeType="1"/>
          </p:cNvSpPr>
          <p:nvPr/>
        </p:nvSpPr>
        <p:spPr bwMode="auto">
          <a:xfrm>
            <a:off x="5879065" y="1547813"/>
            <a:ext cx="1066800" cy="2438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 flipV="1">
            <a:off x="2602465" y="1547812"/>
            <a:ext cx="838200" cy="137606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25"/>
          <p:cNvSpPr>
            <a:spLocks noChangeShapeType="1"/>
          </p:cNvSpPr>
          <p:nvPr/>
        </p:nvSpPr>
        <p:spPr bwMode="auto">
          <a:xfrm>
            <a:off x="6031465" y="2690813"/>
            <a:ext cx="838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Line 27"/>
          <p:cNvSpPr>
            <a:spLocks noChangeShapeType="1"/>
          </p:cNvSpPr>
          <p:nvPr/>
        </p:nvSpPr>
        <p:spPr bwMode="auto">
          <a:xfrm flipV="1">
            <a:off x="2602465" y="5586413"/>
            <a:ext cx="685800" cy="31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Line 28"/>
          <p:cNvSpPr>
            <a:spLocks noChangeShapeType="1"/>
          </p:cNvSpPr>
          <p:nvPr/>
        </p:nvSpPr>
        <p:spPr bwMode="auto">
          <a:xfrm flipV="1">
            <a:off x="6031465" y="1547813"/>
            <a:ext cx="762000" cy="403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4" descr="RT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55576" y="1226867"/>
            <a:ext cx="1881814" cy="7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5" descr="T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3361" y="2610495"/>
            <a:ext cx="1746229" cy="75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6" descr="Tdd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8340" y="3833813"/>
            <a:ext cx="1766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7" descr="Tdd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18340" y="5216451"/>
            <a:ext cx="1839662" cy="876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3753402" y="1700213"/>
            <a:ext cx="1712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（儿童节）</a:t>
            </a:r>
            <a:endParaRPr lang="zh-CN" altLang="en-US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3681965" y="2997200"/>
            <a:ext cx="1712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（愚人节）</a:t>
            </a:r>
            <a:endParaRPr lang="zh-CN" altLang="en-US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3681965" y="4437063"/>
            <a:ext cx="2325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（中国国庆节）</a:t>
            </a:r>
            <a:endParaRPr lang="zh-CN" altLang="en-US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32"/>
          <p:cNvSpPr txBox="1">
            <a:spLocks noChangeArrowheads="1"/>
          </p:cNvSpPr>
          <p:nvPr/>
        </p:nvSpPr>
        <p:spPr bwMode="auto">
          <a:xfrm>
            <a:off x="3783565" y="5876925"/>
            <a:ext cx="1406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（新年）</a:t>
            </a:r>
            <a:endParaRPr lang="zh-CN" altLang="en-US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27534fb-20c4-405d-9a7b-4f8086f5d78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2083</Words>
  <Application>WPS 演示</Application>
  <PresentationFormat>全屏显示(4:3)</PresentationFormat>
  <Paragraphs>137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Times New Roman</vt:lpstr>
      <vt:lpstr>Gulim</vt:lpstr>
      <vt:lpstr>Malgun Gothic</vt:lpstr>
      <vt:lpstr>Arial</vt:lpstr>
      <vt:lpstr>Arial Unicode MS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2021-02-09T06:55:00Z</cp:lastPrinted>
  <dcterms:created xsi:type="dcterms:W3CDTF">2021-02-09T06:55:00Z</dcterms:created>
  <dcterms:modified xsi:type="dcterms:W3CDTF">2023-02-25T05:59:39Z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7D85F5162CF648CAA656BE3415B3FD39</vt:lpwstr>
  </property>
  <property fmtid="{D5CDD505-2E9C-101B-9397-08002B2CF9AE}" pid="7" name="KSOProductBuildVer">
    <vt:lpwstr>2052-11.1.0.13703</vt:lpwstr>
  </property>
</Properties>
</file>