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41" r:id="rId6"/>
    <p:sldId id="342" r:id="rId7"/>
    <p:sldId id="343" r:id="rId8"/>
    <p:sldId id="344" r:id="rId9"/>
    <p:sldId id="345" r:id="rId10"/>
    <p:sldId id="272" r:id="rId11"/>
    <p:sldId id="277" r:id="rId12"/>
    <p:sldId id="296" r:id="rId13"/>
    <p:sldId id="279" r:id="rId14"/>
    <p:sldId id="346" r:id="rId15"/>
    <p:sldId id="293" r:id="rId16"/>
    <p:sldId id="280" r:id="rId17"/>
    <p:sldId id="282" r:id="rId18"/>
    <p:sldId id="347" r:id="rId19"/>
    <p:sldId id="348" r:id="rId20"/>
    <p:sldId id="349" r:id="rId21"/>
    <p:sldId id="350" r:id="rId22"/>
    <p:sldId id="351" r:id="rId23"/>
    <p:sldId id="353" r:id="rId24"/>
    <p:sldId id="35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3374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DB717-E218-483F-91FC-AC64F1FFC6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F9FB5-29DA-4ED4-9FAB-463A11F15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0" y="1196752"/>
            <a:ext cx="914400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>
            <a:off x="0" y="5013176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0" y="1196752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16200000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5100563" y="1294885"/>
            <a:ext cx="4022398" cy="3620158"/>
          </a:xfrm>
          <a:prstGeom prst="rect">
            <a:avLst/>
          </a:prstGeom>
          <a:blipFill dpi="0" rotWithShape="1"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36828" y="3556439"/>
            <a:ext cx="4642696" cy="46531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单击此处添加您的副标题</a:t>
            </a:r>
            <a:endParaRPr lang="zh-CN" altLang="en-US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36828" y="2127053"/>
            <a:ext cx="4642696" cy="136271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单击此处添加您的标题文字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404664"/>
            <a:ext cx="9144000" cy="6264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>
            <a:off x="0" y="6669360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0" y="404664"/>
            <a:ext cx="91440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2700" dir="16200000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7" y="461782"/>
            <a:ext cx="8292045" cy="708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8" y="1368253"/>
            <a:ext cx="8292045" cy="5170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Ø"/>
        <a:defRPr lang="zh-CN" altLang="en-US" sz="2400" kern="1200" baseline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505" indent="-357505" algn="just" defTabSz="914400" rtl="0" eaLnBrk="1" latinLnBrk="0" hangingPunct="1">
        <a:lnSpc>
          <a:spcPct val="120000"/>
        </a:lnSpc>
        <a:spcBef>
          <a:spcPct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hyperlink" Target="English%20test.mp4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hyperlink" Target="maths%20test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hyperlink" Target="singing%20contest.mp4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hyperlink" Target="school%20trip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hyperlink" Target="Miss%20chen's%20birthday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8.jpeg"/><Relationship Id="rId1" Type="http://schemas.openxmlformats.org/officeDocument/2006/relationships/hyperlink" Target="let%20learn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5572" y="596198"/>
            <a:ext cx="914957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3895479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CN" sz="4000" dirty="0" smtClean="0"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4000" dirty="0" smtClean="0">
                <a:latin typeface="+mj-ea"/>
                <a:ea typeface="+mj-ea"/>
                <a:cs typeface="Times New Roman" panose="02020603050405020304" pitchFamily="18" charset="0"/>
              </a:rPr>
              <a:t>课时</a:t>
            </a:r>
            <a:endParaRPr lang="zh-CN" altLang="en-US" sz="40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2066" y="2672338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oup 29"/>
          <p:cNvGraphicFramePr>
            <a:graphicFrameLocks noGrp="1"/>
          </p:cNvGraphicFramePr>
          <p:nvPr>
            <p:ph idx="4294967295"/>
          </p:nvPr>
        </p:nvGraphicFramePr>
        <p:xfrm>
          <a:off x="590477" y="2348880"/>
          <a:ext cx="7993138" cy="3000994"/>
        </p:xfrm>
        <a:graphic>
          <a:graphicData uri="http://schemas.openxmlformats.org/drawingml/2006/table">
            <a:tbl>
              <a:tblPr/>
              <a:tblGrid>
                <a:gridCol w="2109315"/>
                <a:gridCol w="1427656"/>
                <a:gridCol w="1507921"/>
                <a:gridCol w="1479034"/>
                <a:gridCol w="1469212"/>
              </a:tblGrid>
              <a:tr h="30009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1st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D0B67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Fool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D0B67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’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D0B67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 Day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5D0B6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2nd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defTabSz="0" eaLnBrk="0" hangingPunct="0">
                        <a:spcBef>
                          <a:spcPct val="20000"/>
                        </a:spcBef>
                        <a:tabLst>
                          <a:tab pos="450850" algn="l"/>
                        </a:tabLst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0" eaLnBrk="0" hangingPunct="0">
                        <a:spcBef>
                          <a:spcPct val="20000"/>
                        </a:spcBef>
                        <a:tabLst>
                          <a:tab pos="450850" algn="l"/>
                        </a:tabLst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0" eaLnBrk="0" hangingPunct="0">
                        <a:spcBef>
                          <a:spcPct val="20000"/>
                        </a:spcBef>
                        <a:tabLst>
                          <a:tab pos="450850" algn="l"/>
                        </a:tabLst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0" eaLnBrk="0" hangingPunct="0">
                        <a:spcBef>
                          <a:spcPct val="20000"/>
                        </a:spcBef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0" eaLnBrk="0" hangingPunct="0">
                        <a:spcBef>
                          <a:spcPct val="20000"/>
                        </a:spcBef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0850" algn="l"/>
                        </a:tabLs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3rd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4th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sports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meet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April 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5th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D0B67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Easter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5D0B6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2" name="Picture 22" descr="9275059_114534086307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3177" y="4181150"/>
            <a:ext cx="784527" cy="10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6" descr="aHR0cDovL3BpYzI0Lm5pcGljLmNvbS8yMDEyMTAxMi8zMTkxMDIyXzE1MDQ1ODE1NjAwMF8yLmpwZw==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4221088"/>
            <a:ext cx="819082" cy="99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8" descr="235026-1403130S0513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36296" y="4077072"/>
            <a:ext cx="1131864" cy="113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31"/>
          <p:cNvSpPr/>
          <p:nvPr/>
        </p:nvSpPr>
        <p:spPr bwMode="auto">
          <a:xfrm>
            <a:off x="3703906" y="1610944"/>
            <a:ext cx="1372150" cy="521912"/>
          </a:xfrm>
          <a:prstGeom prst="borderCallout1">
            <a:avLst>
              <a:gd name="adj1" fmla="val 18750"/>
              <a:gd name="adj2" fmla="val 105051"/>
              <a:gd name="adj3" fmla="val 342708"/>
              <a:gd name="adj4" fmla="val 162421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 sz="2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运动会</a:t>
            </a:r>
            <a:endParaRPr lang="zh-CN" altLang="en-US" sz="2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32"/>
          <p:cNvSpPr/>
          <p:nvPr/>
        </p:nvSpPr>
        <p:spPr bwMode="auto">
          <a:xfrm>
            <a:off x="2618401" y="3861048"/>
            <a:ext cx="2025607" cy="648072"/>
          </a:xfrm>
          <a:prstGeom prst="borderCallout1">
            <a:avLst>
              <a:gd name="adj1" fmla="val 12204"/>
              <a:gd name="adj2" fmla="val -3991"/>
              <a:gd name="adj3" fmla="val -19904"/>
              <a:gd name="adj4" fmla="val -36988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sz="26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蠢人</a:t>
            </a:r>
            <a:r>
              <a:rPr lang="zh-CN" altLang="en-US" sz="2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，傻瓜</a:t>
            </a:r>
            <a:endParaRPr lang="zh-CN" altLang="en-US" sz="2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57888" y="3068612"/>
            <a:ext cx="213360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51660" y="3221012"/>
            <a:ext cx="21336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499135" y="2068487"/>
            <a:ext cx="4504913" cy="608857"/>
          </a:xfrm>
          <a:prstGeom prst="wedgeRoundRectCallout">
            <a:avLst>
              <a:gd name="adj1" fmla="val -2882"/>
              <a:gd name="adj2" fmla="val 111856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the sports meet?</a:t>
            </a:r>
            <a:endParaRPr lang="en-US" altLang="zh-CN" sz="2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5357858" y="2060550"/>
            <a:ext cx="3333660" cy="616794"/>
          </a:xfrm>
          <a:prstGeom prst="wedgeRoundRectCallout">
            <a:avLst>
              <a:gd name="adj1" fmla="val 43"/>
              <a:gd name="adj2" fmla="val 100924"/>
              <a:gd name="adj3" fmla="val 16667"/>
            </a:avLst>
          </a:prstGeom>
          <a:solidFill>
            <a:srgbClr val="CCFFFF"/>
          </a:solidFill>
          <a:ln w="444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6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600" b="1">
                <a:latin typeface="微软雅黑" panose="020B0503020204020204" pitchFamily="34" charset="-122"/>
                <a:ea typeface="微软雅黑" panose="020B0503020204020204" pitchFamily="34" charset="-122"/>
              </a:rPr>
              <a:t>s on April 4th.</a:t>
            </a:r>
            <a:endParaRPr lang="en-US" altLang="zh-CN" sz="2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5919" y="3184571"/>
            <a:ext cx="213360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43329" y="3205209"/>
            <a:ext cx="2133600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900435" y="1805186"/>
            <a:ext cx="2788369" cy="1047750"/>
          </a:xfrm>
          <a:prstGeom prst="wedgeRoundRectCallout">
            <a:avLst>
              <a:gd name="adj1" fmla="val 15630"/>
              <a:gd name="adj2" fmla="val 76213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is April Fool</a:t>
            </a:r>
            <a:r>
              <a:rPr lang="en-US" altLang="zh-CN" sz="26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Day?</a:t>
            </a:r>
            <a:endParaRPr lang="en-US" altLang="zh-CN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291957" y="2132856"/>
            <a:ext cx="3294062" cy="576560"/>
          </a:xfrm>
          <a:prstGeom prst="wedgeRoundRectCallout">
            <a:avLst>
              <a:gd name="adj1" fmla="val 2083"/>
              <a:gd name="adj2" fmla="val 127005"/>
              <a:gd name="adj3" fmla="val 16667"/>
            </a:avLst>
          </a:prstGeom>
          <a:solidFill>
            <a:srgbClr val="CCFFFF"/>
          </a:solidFill>
          <a:ln w="444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6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April 1th.</a:t>
            </a:r>
            <a:endParaRPr lang="en-US" altLang="zh-CN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5004619" y="5484813"/>
            <a:ext cx="3147838" cy="536475"/>
          </a:xfrm>
          <a:prstGeom prst="wedgeRoundRectCallout">
            <a:avLst>
              <a:gd name="adj1" fmla="val 38875"/>
              <a:gd name="adj2" fmla="val -141352"/>
              <a:gd name="adj3" fmla="val 16667"/>
            </a:avLst>
          </a:prstGeom>
          <a:solidFill>
            <a:srgbClr val="CCFFFF"/>
          </a:solidFill>
          <a:ln w="444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is Easter?</a:t>
            </a:r>
            <a:endParaRPr lang="en-US" altLang="zh-CN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1044451" y="5445224"/>
            <a:ext cx="3311525" cy="576064"/>
          </a:xfrm>
          <a:prstGeom prst="wedgeRoundRectCallout">
            <a:avLst>
              <a:gd name="adj1" fmla="val 23127"/>
              <a:gd name="adj2" fmla="val -136525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6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April 5th.</a:t>
            </a:r>
            <a:endParaRPr lang="en-US" altLang="zh-CN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7071" y="162880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序数词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668" y="2274299"/>
            <a:ext cx="1125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668" y="2919951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第一（的）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5668" y="3723867"/>
            <a:ext cx="1829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668" y="4369519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668" y="5157192"/>
            <a:ext cx="1309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third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5668" y="580284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95221" y="2132856"/>
            <a:ext cx="1673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fourth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5221" y="2778508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5221" y="3723867"/>
            <a:ext cx="1194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ifth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5221" y="4369519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97071" y="1124744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询问节日具体日期的句型及答语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99592" y="2271819"/>
            <a:ext cx="6840760" cy="141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—When is the sports meet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?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—It</a:t>
            </a:r>
            <a:r>
              <a:rPr lang="en-US" altLang="zh-CN" sz="2400" b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on April 4th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899592" y="4172887"/>
            <a:ext cx="7833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—When is the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school trip?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—It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on April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5th.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5257" y="52291"/>
            <a:ext cx="5380241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26680" y="155374"/>
              <a:ext cx="242323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Ask and answer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Picture 2" descr="P39AANSW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331640" y="1296795"/>
            <a:ext cx="6587356" cy="4940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5" descr="图片14"/>
          <p:cNvSpPr txBox="1">
            <a:spLocks noChangeArrowheads="1"/>
          </p:cNvSpPr>
          <p:nvPr/>
        </p:nvSpPr>
        <p:spPr bwMode="auto">
          <a:xfrm>
            <a:off x="3672689" y="1988336"/>
            <a:ext cx="1619391" cy="57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singing 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contest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7" descr="图片14"/>
          <p:cNvSpPr txBox="1">
            <a:spLocks noChangeArrowheads="1"/>
          </p:cNvSpPr>
          <p:nvPr/>
        </p:nvSpPr>
        <p:spPr bwMode="auto">
          <a:xfrm>
            <a:off x="5412106" y="2433082"/>
            <a:ext cx="11761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school trip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9" descr="图片14"/>
          <p:cNvSpPr txBox="1">
            <a:spLocks noChangeArrowheads="1"/>
          </p:cNvSpPr>
          <p:nvPr/>
        </p:nvSpPr>
        <p:spPr bwMode="auto">
          <a:xfrm>
            <a:off x="5881441" y="3645024"/>
            <a:ext cx="19309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5D0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Miss Chen</a:t>
            </a:r>
            <a:r>
              <a:rPr lang="en-US" altLang="zh-CN" sz="2000" b="1">
                <a:solidFill>
                  <a:srgbClr val="5D0B6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>
                <a:solidFill>
                  <a:srgbClr val="5D0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birthday</a:t>
            </a:r>
            <a:endParaRPr lang="en-US" altLang="zh-CN" sz="2000" b="1">
              <a:solidFill>
                <a:srgbClr val="5D0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6" descr="图片14"/>
          <p:cNvSpPr txBox="1">
            <a:spLocks noChangeArrowheads="1"/>
          </p:cNvSpPr>
          <p:nvPr/>
        </p:nvSpPr>
        <p:spPr bwMode="auto">
          <a:xfrm>
            <a:off x="1893636" y="2524834"/>
            <a:ext cx="18142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maths test</a:t>
            </a:r>
            <a:endParaRPr lang="en-US" altLang="zh-CN" sz="2000" b="1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8" descr="图片14"/>
          <p:cNvSpPr txBox="1">
            <a:spLocks noChangeArrowheads="1"/>
          </p:cNvSpPr>
          <p:nvPr/>
        </p:nvSpPr>
        <p:spPr bwMode="auto">
          <a:xfrm>
            <a:off x="1399187" y="3748970"/>
            <a:ext cx="18046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5D0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English test</a:t>
            </a:r>
            <a:endParaRPr lang="en-US" altLang="zh-CN" sz="2000" b="1">
              <a:solidFill>
                <a:srgbClr val="5D0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83568" y="1196752"/>
            <a:ext cx="7543800" cy="477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37413" y="1124744"/>
            <a:ext cx="7162800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5616" y="1142999"/>
            <a:ext cx="6702425" cy="451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43608" y="1143000"/>
            <a:ext cx="70104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4617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能够听、说、读、写五个序数词：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1st(first)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2nd(second)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3rd(third)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4th(fourth)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5th(fifth)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正确运用这五个序数词编句子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说话；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问答学校各种活动及个人生日的时间。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15616" y="1124744"/>
            <a:ext cx="7315200" cy="489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5" y="1772816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句意及所给单词的适当形式填空。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3528" y="2492896"/>
            <a:ext cx="8915400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200" b="1" dirty="0" smtClean="0">
                <a:latin typeface="+mj-ea"/>
                <a:ea typeface="+mj-ea"/>
              </a:rPr>
              <a:t>1. My </a:t>
            </a:r>
            <a:r>
              <a:rPr lang="en-US" altLang="zh-CN" sz="2200" b="1" u="sng" dirty="0" smtClean="0">
                <a:latin typeface="+mj-ea"/>
                <a:ea typeface="+mj-ea"/>
              </a:rPr>
              <a:t>        ___    </a:t>
            </a:r>
            <a:r>
              <a:rPr lang="zh-CN" altLang="en-US" sz="2200" b="1" dirty="0">
                <a:latin typeface="+mj-ea"/>
                <a:ea typeface="+mj-ea"/>
              </a:rPr>
              <a:t>（</a:t>
            </a:r>
            <a:r>
              <a:rPr lang="en-US" altLang="zh-CN" sz="2200" b="1" dirty="0">
                <a:latin typeface="+mj-ea"/>
                <a:ea typeface="+mj-ea"/>
              </a:rPr>
              <a:t>cousin</a:t>
            </a:r>
            <a:r>
              <a:rPr lang="zh-CN" altLang="en-US" sz="2200" b="1" dirty="0">
                <a:latin typeface="+mj-ea"/>
                <a:ea typeface="+mj-ea"/>
              </a:rPr>
              <a:t>）</a:t>
            </a:r>
            <a:r>
              <a:rPr lang="en-US" altLang="zh-CN" sz="2200" b="1" dirty="0">
                <a:latin typeface="+mj-ea"/>
                <a:ea typeface="+mj-ea"/>
              </a:rPr>
              <a:t>birthday is on September 27th.</a:t>
            </a:r>
            <a:endParaRPr lang="en-US" altLang="zh-CN" sz="22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+mj-ea"/>
                <a:ea typeface="+mj-ea"/>
              </a:rPr>
              <a:t>2</a:t>
            </a:r>
            <a:r>
              <a:rPr lang="en-US" altLang="zh-CN" sz="2200" b="1" dirty="0" smtClean="0">
                <a:latin typeface="+mj-ea"/>
                <a:ea typeface="+mj-ea"/>
              </a:rPr>
              <a:t>. We eat </a:t>
            </a:r>
            <a:r>
              <a:rPr lang="en-US" altLang="zh-CN" sz="2200" b="1" u="sng" dirty="0" smtClean="0">
                <a:latin typeface="+mj-ea"/>
                <a:ea typeface="+mj-ea"/>
              </a:rPr>
              <a:t>          _____     </a:t>
            </a:r>
            <a:r>
              <a:rPr lang="zh-CN" altLang="en-US" sz="2200" b="1" dirty="0">
                <a:latin typeface="+mj-ea"/>
                <a:ea typeface="+mj-ea"/>
              </a:rPr>
              <a:t>（</a:t>
            </a:r>
            <a:r>
              <a:rPr lang="en-US" altLang="zh-CN" sz="2200" b="1" dirty="0" err="1">
                <a:latin typeface="+mj-ea"/>
                <a:ea typeface="+mj-ea"/>
              </a:rPr>
              <a:t>mooncake</a:t>
            </a:r>
            <a:r>
              <a:rPr lang="zh-CN" altLang="en-US" sz="2200" b="1" dirty="0">
                <a:latin typeface="+mj-ea"/>
                <a:ea typeface="+mj-ea"/>
              </a:rPr>
              <a:t>）</a:t>
            </a:r>
            <a:r>
              <a:rPr lang="en-US" altLang="zh-CN" sz="2200" b="1" dirty="0">
                <a:latin typeface="+mj-ea"/>
                <a:ea typeface="+mj-ea"/>
              </a:rPr>
              <a:t>on Mid-Autumn Day.</a:t>
            </a:r>
            <a:endParaRPr lang="en-US" altLang="zh-CN" sz="22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+mj-ea"/>
                <a:ea typeface="+mj-ea"/>
              </a:rPr>
              <a:t>3</a:t>
            </a:r>
            <a:r>
              <a:rPr lang="en-US" altLang="zh-CN" sz="2200" b="1" dirty="0" smtClean="0">
                <a:latin typeface="+mj-ea"/>
                <a:ea typeface="+mj-ea"/>
              </a:rPr>
              <a:t>. I </a:t>
            </a:r>
            <a:r>
              <a:rPr lang="en-US" altLang="zh-CN" sz="2200" b="1" dirty="0">
                <a:latin typeface="+mj-ea"/>
                <a:ea typeface="+mj-ea"/>
              </a:rPr>
              <a:t>see </a:t>
            </a:r>
            <a:r>
              <a:rPr lang="en-US" altLang="zh-CN" sz="2200" b="1" u="sng" dirty="0">
                <a:latin typeface="+mj-ea"/>
                <a:ea typeface="+mj-ea"/>
              </a:rPr>
              <a:t>            </a:t>
            </a:r>
            <a:r>
              <a:rPr lang="zh-CN" altLang="en-US" sz="2200" b="1" dirty="0">
                <a:latin typeface="+mj-ea"/>
                <a:ea typeface="+mj-ea"/>
              </a:rPr>
              <a:t>（</a:t>
            </a:r>
            <a:r>
              <a:rPr lang="en-US" altLang="zh-CN" sz="2200" b="1" dirty="0">
                <a:latin typeface="+mj-ea"/>
                <a:ea typeface="+mj-ea"/>
              </a:rPr>
              <a:t>ten</a:t>
            </a:r>
            <a:r>
              <a:rPr lang="zh-CN" altLang="en-US" sz="2200" b="1" dirty="0">
                <a:latin typeface="+mj-ea"/>
                <a:ea typeface="+mj-ea"/>
              </a:rPr>
              <a:t>）</a:t>
            </a:r>
            <a:r>
              <a:rPr lang="en-US" altLang="zh-CN" sz="2200" b="1" dirty="0">
                <a:latin typeface="+mj-ea"/>
                <a:ea typeface="+mj-ea"/>
              </a:rPr>
              <a:t>horses in the picture.</a:t>
            </a:r>
            <a:endParaRPr lang="en-US" altLang="zh-CN" sz="22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+mj-ea"/>
                <a:ea typeface="+mj-ea"/>
              </a:rPr>
              <a:t>4</a:t>
            </a:r>
            <a:r>
              <a:rPr lang="en-US" altLang="zh-CN" sz="2200" b="1" dirty="0" smtClean="0">
                <a:latin typeface="+mj-ea"/>
                <a:ea typeface="+mj-ea"/>
              </a:rPr>
              <a:t>. When </a:t>
            </a:r>
            <a:r>
              <a:rPr lang="en-US" altLang="zh-CN" sz="2200" b="1" dirty="0">
                <a:latin typeface="+mj-ea"/>
                <a:ea typeface="+mj-ea"/>
              </a:rPr>
              <a:t>is</a:t>
            </a:r>
            <a:r>
              <a:rPr lang="en-US" altLang="zh-CN" sz="2200" b="1" u="sng" dirty="0">
                <a:latin typeface="+mj-ea"/>
                <a:ea typeface="+mj-ea"/>
              </a:rPr>
              <a:t>              </a:t>
            </a:r>
            <a:r>
              <a:rPr lang="en-US" altLang="zh-CN" sz="2200" b="1" dirty="0">
                <a:latin typeface="+mj-ea"/>
                <a:ea typeface="+mj-ea"/>
              </a:rPr>
              <a:t> </a:t>
            </a:r>
            <a:r>
              <a:rPr lang="zh-CN" altLang="en-US" sz="2200" b="1" dirty="0">
                <a:latin typeface="+mj-ea"/>
                <a:ea typeface="+mj-ea"/>
              </a:rPr>
              <a:t>（</a:t>
            </a:r>
            <a:r>
              <a:rPr lang="en-US" altLang="zh-CN" sz="2200" b="1" dirty="0">
                <a:latin typeface="+mj-ea"/>
                <a:ea typeface="+mj-ea"/>
              </a:rPr>
              <a:t>China</a:t>
            </a:r>
            <a:r>
              <a:rPr lang="zh-CN" altLang="en-US" sz="2200" b="1" dirty="0">
                <a:latin typeface="+mj-ea"/>
                <a:ea typeface="+mj-ea"/>
              </a:rPr>
              <a:t>）</a:t>
            </a:r>
            <a:r>
              <a:rPr lang="en-US" altLang="zh-CN" sz="2200" b="1" dirty="0">
                <a:latin typeface="+mj-ea"/>
                <a:ea typeface="+mj-ea"/>
              </a:rPr>
              <a:t>National Day?</a:t>
            </a:r>
            <a:endParaRPr lang="en-US" altLang="zh-CN" sz="22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+mj-ea"/>
                <a:ea typeface="+mj-ea"/>
              </a:rPr>
              <a:t>5</a:t>
            </a:r>
            <a:r>
              <a:rPr lang="en-US" altLang="zh-CN" sz="2200" b="1" dirty="0" smtClean="0">
                <a:latin typeface="+mj-ea"/>
                <a:ea typeface="+mj-ea"/>
              </a:rPr>
              <a:t>. Mother</a:t>
            </a:r>
            <a:r>
              <a:rPr lang="en-US" altLang="zh-CN" sz="2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200" b="1" dirty="0" smtClean="0">
                <a:latin typeface="+mj-ea"/>
                <a:ea typeface="+mj-ea"/>
              </a:rPr>
              <a:t>s </a:t>
            </a:r>
            <a:r>
              <a:rPr lang="en-US" altLang="zh-CN" sz="2200" b="1" dirty="0">
                <a:latin typeface="+mj-ea"/>
                <a:ea typeface="+mj-ea"/>
              </a:rPr>
              <a:t>Day is on </a:t>
            </a:r>
            <a:r>
              <a:rPr lang="en-US" altLang="zh-CN" sz="2200" b="1" dirty="0" smtClean="0">
                <a:latin typeface="+mj-ea"/>
                <a:ea typeface="+mj-ea"/>
              </a:rPr>
              <a:t>the </a:t>
            </a:r>
            <a:r>
              <a:rPr lang="en-US" altLang="zh-CN" sz="2200" b="1" u="sng" dirty="0" smtClean="0">
                <a:latin typeface="+mj-ea"/>
                <a:ea typeface="+mj-ea"/>
              </a:rPr>
              <a:t>      ____   </a:t>
            </a:r>
            <a:r>
              <a:rPr lang="en-US" altLang="zh-CN" sz="2200" b="1" dirty="0" smtClean="0">
                <a:latin typeface="+mj-ea"/>
                <a:ea typeface="+mj-ea"/>
              </a:rPr>
              <a:t> </a:t>
            </a:r>
            <a:r>
              <a:rPr lang="zh-CN" altLang="en-US" sz="2200" b="1" dirty="0">
                <a:latin typeface="+mj-ea"/>
                <a:ea typeface="+mj-ea"/>
              </a:rPr>
              <a:t>（</a:t>
            </a:r>
            <a:r>
              <a:rPr lang="en-US" altLang="zh-CN" sz="2200" b="1" dirty="0">
                <a:latin typeface="+mj-ea"/>
                <a:ea typeface="+mj-ea"/>
              </a:rPr>
              <a:t>two</a:t>
            </a:r>
            <a:r>
              <a:rPr lang="zh-CN" altLang="en-US" sz="2200" b="1" dirty="0">
                <a:latin typeface="+mj-ea"/>
                <a:ea typeface="+mj-ea"/>
              </a:rPr>
              <a:t>）</a:t>
            </a:r>
            <a:r>
              <a:rPr lang="en-US" altLang="zh-CN" sz="2200" b="1" dirty="0">
                <a:latin typeface="+mj-ea"/>
                <a:ea typeface="+mj-ea"/>
              </a:rPr>
              <a:t>Sunday in May.</a:t>
            </a:r>
            <a:endParaRPr lang="zh-CN" altLang="en-US" sz="2200" b="1" dirty="0"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87624" y="2348880"/>
            <a:ext cx="14077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FF0000"/>
                </a:solidFill>
                <a:latin typeface="+mj-ea"/>
                <a:ea typeface="+mj-ea"/>
              </a:rPr>
              <a:t>cousin</a:t>
            </a:r>
            <a:r>
              <a:rPr lang="en-US" altLang="zh-CN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solidFill>
                  <a:srgbClr val="FF0000"/>
                </a:solidFill>
                <a:latin typeface="+mj-ea"/>
                <a:ea typeface="+mj-ea"/>
              </a:rPr>
              <a:t>s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99147" y="2991959"/>
            <a:ext cx="1936749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FF0000"/>
                </a:solidFill>
                <a:latin typeface="+mj-ea"/>
                <a:ea typeface="+mj-ea"/>
              </a:rPr>
              <a:t>mooncakes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91680" y="3429000"/>
            <a:ext cx="689869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FF0000"/>
                </a:solidFill>
                <a:latin typeface="+mj-ea"/>
                <a:ea typeface="+mj-ea"/>
              </a:rPr>
              <a:t>ten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35696" y="3933056"/>
            <a:ext cx="12795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China</a:t>
            </a:r>
            <a:r>
              <a:rPr lang="en-US" altLang="zh-CN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s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38952" y="4504127"/>
            <a:ext cx="1281120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FF0000"/>
                </a:solidFill>
                <a:latin typeface="+mj-ea"/>
                <a:ea typeface="+mj-ea"/>
              </a:rPr>
              <a:t>second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1700808"/>
            <a:ext cx="84746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about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dates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of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festivals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or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activities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1st(first)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2nd(second)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3rd(third)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4th(fourth)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5th(fifth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When is+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节日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活动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?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on +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具体日期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07900" y="10502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23634" y="1484784"/>
            <a:ext cx="4881128" cy="369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210413" y="5478464"/>
            <a:ext cx="4707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sz="2800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sz="2800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dirty="0">
                <a:solidFill>
                  <a:srgbClr val="2921C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 the first floor</a:t>
            </a:r>
            <a:r>
              <a:rPr lang="en-US" altLang="zh-CN" sz="2800" dirty="0" smtClean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16647" y="166663"/>
            <a:ext cx="24432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Let's learn 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007467" y="789467"/>
            <a:ext cx="5005933" cy="364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4412" y="4898877"/>
            <a:ext cx="6992042" cy="10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sz="280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Monday is the second day of the </a:t>
            </a:r>
            <a:endParaRPr lang="en-US" altLang="zh-CN" sz="280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280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week in some west country</a:t>
            </a:r>
            <a:r>
              <a:rPr lang="en-US" altLang="zh-CN" sz="2800" smtClean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69719" y="1293203"/>
            <a:ext cx="4623599" cy="361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66701" y="5167652"/>
            <a:ext cx="662963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art room is on the third floor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048747" y="1188642"/>
            <a:ext cx="4971525" cy="392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088294" y="5399087"/>
            <a:ext cx="4892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fourth ball is small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82267" y="971043"/>
            <a:ext cx="5112568" cy="39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89895" y="5373216"/>
            <a:ext cx="4697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sz="3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3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000">
                <a:solidFill>
                  <a:srgbClr val="0000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 the fifth floor</a:t>
            </a:r>
            <a:r>
              <a:rPr lang="en-US" altLang="zh-CN" sz="30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3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76003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1013700" y="1405941"/>
            <a:ext cx="1125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3700" y="205159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第一（的）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3700" y="2996952"/>
            <a:ext cx="1829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700" y="364260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13700" y="4581128"/>
            <a:ext cx="1309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third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700" y="5226780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83253" y="1405941"/>
            <a:ext cx="1673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fourth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83253" y="2051593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83253" y="2996952"/>
            <a:ext cx="1194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ifth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83253" y="3642604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第五（的）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4" descr="P39ALEAR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11560" y="979548"/>
            <a:ext cx="7245188" cy="54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U4-A Let's learn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6296" y="979548"/>
            <a:ext cx="1240904" cy="12409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2212639-af7a-4f77-a278-87f5b7526c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KSO_BLUE5">
      <a:dk1>
        <a:srgbClr val="3D3F41"/>
      </a:dk1>
      <a:lt1>
        <a:srgbClr val="FFFFFF"/>
      </a:lt1>
      <a:dk2>
        <a:srgbClr val="454749"/>
      </a:dk2>
      <a:lt2>
        <a:srgbClr val="EAF5FC"/>
      </a:lt2>
      <a:accent1>
        <a:srgbClr val="507AAE"/>
      </a:accent1>
      <a:accent2>
        <a:srgbClr val="9172A6"/>
      </a:accent2>
      <a:accent3>
        <a:srgbClr val="CDCBD1"/>
      </a:accent3>
      <a:accent4>
        <a:srgbClr val="C5D8F2"/>
      </a:accent4>
      <a:accent5>
        <a:srgbClr val="AACC0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Arial"/>
      </a:majorFont>
      <a:minorFont>
        <a:latin typeface="Arial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1408</Words>
  <Application>WPS 演示</Application>
  <PresentationFormat>全屏显示(4:3)</PresentationFormat>
  <Paragraphs>162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幼圆</vt:lpstr>
      <vt:lpstr>Times New Roman</vt:lpstr>
      <vt:lpstr>Gulim</vt:lpstr>
      <vt:lpstr>Malgun Gothic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FB9CB0FF50F142B69F527BFA2AF3C3F6</vt:lpwstr>
  </property>
  <property fmtid="{D5CDD505-2E9C-101B-9397-08002B2CF9AE}" pid="7" name="KSOProductBuildVer">
    <vt:lpwstr>2052-11.1.0.13703</vt:lpwstr>
  </property>
</Properties>
</file>