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9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295" r:id="rId15"/>
    <p:sldId id="340" r:id="rId16"/>
    <p:sldId id="341" r:id="rId17"/>
    <p:sldId id="296" r:id="rId18"/>
    <p:sldId id="342" r:id="rId19"/>
    <p:sldId id="343" r:id="rId20"/>
    <p:sldId id="344" r:id="rId21"/>
    <p:sldId id="345" r:id="rId22"/>
    <p:sldId id="346" r:id="rId23"/>
    <p:sldId id="347" r:id="rId24"/>
    <p:sldId id="348" r:id="rId25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BD67AF-E0C4-4B32-93F8-C1C7A4A078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hyperlink" Target="let%20spell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31292" y="3615380"/>
            <a:ext cx="5904656" cy="1656711"/>
            <a:chOff x="1187625" y="3251938"/>
            <a:chExt cx="5904656" cy="165671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31641" y="3251938"/>
              <a:ext cx="5616624" cy="1656711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187625" y="3726350"/>
              <a:ext cx="59046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第</a:t>
              </a:r>
              <a:r>
                <a:rPr lang="en-US" altLang="zh-CN" sz="40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40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课时</a:t>
              </a:r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772315" y="2700567"/>
            <a:ext cx="1599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A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548680"/>
            <a:ext cx="9144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is Easter?</a:t>
            </a:r>
            <a:endParaRPr lang="zh-CN" altLang="en-US" sz="54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THIS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827584" y="1196975"/>
            <a:ext cx="3924300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4751884" y="2636838"/>
            <a:ext cx="1752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is</a:t>
            </a:r>
            <a:endParaRPr lang="en-US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827584" y="4437063"/>
            <a:ext cx="7129462" cy="130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例： </a:t>
            </a: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is my notebook.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这是我的笔记本。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5763246" y="2413704"/>
            <a:ext cx="1752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at</a:t>
            </a:r>
            <a:endParaRPr lang="en-US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6" descr="THAT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043608" y="973842"/>
            <a:ext cx="4249738" cy="318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043608" y="4712404"/>
            <a:ext cx="7129462" cy="130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例： </a:t>
            </a: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That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is Chen Jie</a:t>
            </a:r>
            <a:r>
              <a:rPr lang="en-US" altLang="zh-CN" sz="2800" b="1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 err="1">
                <a:latin typeface="微软雅黑" panose="020B0503020204020204" pitchFamily="34" charset="-122"/>
                <a:ea typeface="微软雅黑" panose="020B0503020204020204" pitchFamily="34" charset="-122"/>
              </a:rPr>
              <a:t>s lost book.</a:t>
            </a:r>
            <a:endParaRPr lang="en-US" altLang="zh-CN" sz="2800" b="1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那是陈洁丢失的书。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823074" y="2231678"/>
            <a:ext cx="2438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mo</a:t>
            </a:r>
            <a:r>
              <a:rPr lang="en-US" altLang="zh-CN" sz="40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endParaRPr lang="en-US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8" descr="MOTHER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539551" y="980728"/>
            <a:ext cx="4284663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539552" y="4528790"/>
            <a:ext cx="820891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例： 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My </a:t>
            </a: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mother</a:t>
            </a:r>
            <a:r>
              <a:rPr lang="en-US" altLang="zh-CN" sz="2800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s birthday day is on January 5st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妈妈的生日是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日。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399584" y="2495004"/>
            <a:ext cx="2362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bro</a:t>
            </a:r>
            <a:r>
              <a:rPr lang="en-US" altLang="zh-CN" sz="40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endParaRPr lang="en-US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7" descr="BROTHER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827584" y="1128167"/>
            <a:ext cx="4319588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827584" y="4793704"/>
            <a:ext cx="820896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: His </a:t>
            </a: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brother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enjoyed himself in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holiday.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他的哥哥假期过得很开心。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7"/>
          <p:cNvSpPr txBox="1">
            <a:spLocks noChangeArrowheads="1"/>
          </p:cNvSpPr>
          <p:nvPr/>
        </p:nvSpPr>
        <p:spPr bwMode="auto">
          <a:xfrm>
            <a:off x="682084" y="980728"/>
            <a:ext cx="52017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Listen, circle and say.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25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806995" y="2716060"/>
            <a:ext cx="7293397" cy="3251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2150380" y="3773015"/>
            <a:ext cx="1125476" cy="520081"/>
          </a:xfrm>
          <a:prstGeom prst="ellipse">
            <a:avLst/>
          </a:prstGeom>
          <a:noFill/>
          <a:ln w="3175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zh-CN" altLang="en-US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2104879" y="4657569"/>
            <a:ext cx="1242985" cy="571631"/>
          </a:xfrm>
          <a:prstGeom prst="ellipse">
            <a:avLst/>
          </a:prstGeom>
          <a:noFill/>
          <a:ln w="3175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zh-CN" altLang="en-US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3361065" y="3646840"/>
            <a:ext cx="1125476" cy="520081"/>
          </a:xfrm>
          <a:prstGeom prst="ellipse">
            <a:avLst/>
          </a:prstGeom>
          <a:noFill/>
          <a:ln w="3175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zh-CN" altLang="en-US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3506584" y="4653136"/>
            <a:ext cx="1065416" cy="490297"/>
          </a:xfrm>
          <a:prstGeom prst="ellipse">
            <a:avLst/>
          </a:prstGeom>
          <a:noFill/>
          <a:ln w="3175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zh-CN" altLang="en-US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5724128" y="3672283"/>
            <a:ext cx="1125476" cy="520081"/>
          </a:xfrm>
          <a:prstGeom prst="ellipse">
            <a:avLst/>
          </a:prstGeom>
          <a:noFill/>
          <a:ln w="3175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zh-CN" altLang="en-US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6708490" y="4833822"/>
            <a:ext cx="887846" cy="467386"/>
          </a:xfrm>
          <a:prstGeom prst="ellipse">
            <a:avLst/>
          </a:prstGeom>
          <a:noFill/>
          <a:ln w="3175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zh-CN" altLang="en-US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430088" y="2028725"/>
            <a:ext cx="85344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Thursday/Monday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is his </a:t>
            </a:r>
            <a:r>
              <a:rPr lang="en-US" altLang="zh-CN" sz="28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eleventh/third/fourth</a:t>
            </a:r>
            <a:r>
              <a:rPr lang="en-US" altLang="zh-CN" sz="2800" b="1" u="sng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birthday.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30088" y="3857525"/>
            <a:ext cx="72390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That is her </a:t>
            </a:r>
            <a:r>
              <a:rPr lang="en-US" altLang="zh-CN" sz="2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brother/grandfather/father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. 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30088" y="4924325"/>
            <a:ext cx="85344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His </a:t>
            </a:r>
            <a:r>
              <a:rPr lang="en-US" altLang="zh-CN" sz="2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mother/brother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is a </a:t>
            </a:r>
            <a:r>
              <a:rPr lang="en-US" altLang="zh-CN" sz="2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maths /Chinese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teacher. 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682084" y="980728"/>
            <a:ext cx="52017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Choose, write and say.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899592" y="2112963"/>
            <a:ext cx="7776864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3200" b="1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Thursday </a:t>
            </a:r>
            <a:r>
              <a:rPr lang="en-US" altLang="zh-CN" sz="32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is his eleventh birthday.</a:t>
            </a:r>
            <a:endParaRPr lang="en-US" altLang="zh-CN" sz="3200" b="1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_________________________________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_________________________________</a:t>
            </a:r>
            <a:r>
              <a:rPr lang="en-US" altLang="zh-CN" sz="3200" b="1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endParaRPr lang="en-US" altLang="zh-CN" sz="3200" b="1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444104" y="3287713"/>
            <a:ext cx="44320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That is her grandfather.</a:t>
            </a:r>
            <a:endParaRPr lang="zh-CN" altLang="en-US" sz="28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418704" y="4165600"/>
            <a:ext cx="59788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His brother is a Chinese teacher.</a:t>
            </a:r>
            <a:endParaRPr lang="zh-CN" altLang="en-US" sz="28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537840" y="1906488"/>
            <a:ext cx="6324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字母组合</a:t>
            </a:r>
            <a:r>
              <a:rPr lang="en-US" altLang="zh-CN" sz="3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在单词中的发音。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3708078" y="2939047"/>
            <a:ext cx="17623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160655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zh-CN" sz="3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/θ/ 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85440" y="3735288"/>
            <a:ext cx="84582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/θ/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是清辅音，发音时声带不振动。舌尖轻抵上齿背或放在上下齿之间，让气流从舌齿间的隙缝中挤出时摩擦成音。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5853" y="836712"/>
            <a:ext cx="2841625" cy="8237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Grammar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994718" y="2959968"/>
            <a:ext cx="1600200" cy="609600"/>
          </a:xfrm>
          <a:prstGeom prst="rect">
            <a:avLst/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661718" y="2959968"/>
            <a:ext cx="1600200" cy="609600"/>
          </a:xfrm>
          <a:prstGeom prst="rect">
            <a:avLst/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thin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6328718" y="2959968"/>
            <a:ext cx="1600200" cy="609600"/>
          </a:xfrm>
          <a:prstGeom prst="rect">
            <a:avLst/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thirteen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94718" y="4331568"/>
            <a:ext cx="1600200" cy="609600"/>
          </a:xfrm>
          <a:prstGeom prst="rect">
            <a:avLst/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maths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3661718" y="4331568"/>
            <a:ext cx="1600200" cy="609600"/>
          </a:xfrm>
          <a:prstGeom prst="rect">
            <a:avLst/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683568" y="1437089"/>
            <a:ext cx="15186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160655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 /θ/ 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595936" y="1964064"/>
            <a:ext cx="15122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160655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zh-CN" sz="28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/ð/ 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95536" y="3048000"/>
            <a:ext cx="8458200" cy="1955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/ð/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是浊辅音，发音时声带振动。舌尖轻抵上齿背或放在上下齿之间，让气流从舌齿间的隙缝中挤出时摩擦成音。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148" y="1196752"/>
            <a:ext cx="3198740" cy="82375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5219" y="2060848"/>
            <a:ext cx="8136904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在单词中的发音规则；能够跟着录音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说唱歌谣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，强化记忆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的发音规则。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按照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的发音规则拼写出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在单线上完成抄写句子的活动，做到书写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规范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正确。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263824" y="1423818"/>
            <a:ext cx="15122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160655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 /ð/ 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187624" y="2887960"/>
            <a:ext cx="1600200" cy="609600"/>
          </a:xfrm>
          <a:prstGeom prst="rect">
            <a:avLst/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this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854624" y="2887960"/>
            <a:ext cx="1600200" cy="609600"/>
          </a:xfrm>
          <a:prstGeom prst="rect">
            <a:avLst/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that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521624" y="2887960"/>
            <a:ext cx="1600200" cy="609600"/>
          </a:xfrm>
          <a:prstGeom prst="rect">
            <a:avLst/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mother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187624" y="4259560"/>
            <a:ext cx="1600200" cy="609600"/>
          </a:xfrm>
          <a:prstGeom prst="rect">
            <a:avLst/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brother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900662" y="4259560"/>
            <a:ext cx="1600200" cy="609600"/>
          </a:xfrm>
          <a:prstGeom prst="rect">
            <a:avLst/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them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759768" y="2802409"/>
            <a:ext cx="830580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我的生日是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780406" y="3640609"/>
            <a:ext cx="639445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 birthday is on April 4th.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780406" y="4502621"/>
            <a:ext cx="83058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你的生日是哪天，安？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791518" y="5361459"/>
            <a:ext cx="602297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When is your birthday, Ann?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5853" y="836712"/>
            <a:ext cx="2841625" cy="8237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5" y="1772816"/>
            <a:ext cx="81369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一、翻译句子。</a:t>
            </a:r>
            <a:endParaRPr lang="en-US" altLang="zh-CN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67544" y="1772816"/>
            <a:ext cx="8305800" cy="15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80000"/>
              </a:lnSpc>
            </a:pPr>
            <a:r>
              <a:rPr lang="en-US" altLang="zh-CN" sz="2800" b="1" u="sng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ree   </a:t>
            </a:r>
            <a:r>
              <a:rPr lang="en-US" altLang="zh-CN" sz="2800" b="1" u="sng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at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b="1" u="sng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em      </a:t>
            </a:r>
            <a:r>
              <a:rPr lang="en-US" altLang="zh-CN" sz="2800" b="1" u="sng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    </a:t>
            </a:r>
            <a:r>
              <a:rPr lang="en-US" altLang="zh-CN" sz="2800" b="1" u="sng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ere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en-US" altLang="zh-CN" sz="2800" b="1" u="sng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     </a:t>
            </a:r>
            <a:r>
              <a:rPr lang="en-US" altLang="zh-CN" sz="28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ma</a:t>
            </a:r>
            <a:r>
              <a:rPr lang="en-US" altLang="zh-CN" sz="2800" b="1" u="sng" dirty="0" err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28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b="1" u="sng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irteen  bro</a:t>
            </a:r>
            <a:r>
              <a:rPr lang="en-US" altLang="zh-CN" sz="2800" b="1" u="sng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er 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Oval 7"/>
          <p:cNvSpPr>
            <a:spLocks noChangeArrowheads="1"/>
          </p:cNvSpPr>
          <p:nvPr/>
        </p:nvSpPr>
        <p:spPr bwMode="auto">
          <a:xfrm>
            <a:off x="395536" y="2060848"/>
            <a:ext cx="1223962" cy="504825"/>
          </a:xfrm>
          <a:prstGeom prst="ellips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Oval 8"/>
          <p:cNvSpPr>
            <a:spLocks noChangeArrowheads="1"/>
          </p:cNvSpPr>
          <p:nvPr/>
        </p:nvSpPr>
        <p:spPr bwMode="auto">
          <a:xfrm>
            <a:off x="4860032" y="2708920"/>
            <a:ext cx="1877889" cy="623888"/>
          </a:xfrm>
          <a:prstGeom prst="ellips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5" y="1268760"/>
            <a:ext cx="81369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二、选出发音不同的一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项。</a:t>
            </a:r>
            <a:endParaRPr lang="en-US" altLang="zh-CN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6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026900" y="118618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23528" y="1956896"/>
            <a:ext cx="8532812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180000"/>
              </a:lnSpc>
              <a:buFont typeface="Arial" panose="020B0604020202020204"/>
              <a:buAutoNum type="arabicPeriod"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 is _________(you) birthday?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  <a:buFont typeface="Arial" panose="020B0604020202020204"/>
              <a:buAutoNum type="arabicPeriod"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My mother</a:t>
            </a:r>
            <a:r>
              <a:rPr lang="en-US" altLang="zh-CN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birthday is on January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(two).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3.May is the ________(five) month of a year.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4.There are _________(twelve) month in a year.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2195736" y="2060848"/>
            <a:ext cx="1187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latinLnBrk="1"/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endParaRPr lang="en-US" altLang="zh-CN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129000" y="2780928"/>
            <a:ext cx="21874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latinLnBrk="1"/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second/2nd</a:t>
            </a:r>
            <a:endParaRPr lang="en-US" altLang="zh-CN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2412057" y="4077072"/>
            <a:ext cx="14398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latinLnBrk="1"/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fifth</a:t>
            </a:r>
            <a:endParaRPr lang="en-US" altLang="zh-CN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267744" y="4695527"/>
            <a:ext cx="14398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latinLnBrk="1"/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twelve</a:t>
            </a:r>
            <a:endParaRPr lang="en-US" altLang="zh-CN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5853" y="836712"/>
            <a:ext cx="2841625" cy="8237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Revision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P40ACHAN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467544" y="1564770"/>
            <a:ext cx="7992815" cy="4456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920633" y="3320715"/>
            <a:ext cx="1570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ree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3700098" y="2099928"/>
            <a:ext cx="11867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in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619668" y="3393740"/>
            <a:ext cx="21928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irteen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354928" y="2099928"/>
            <a:ext cx="23419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ma</a:t>
            </a: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123259" y="3970003"/>
            <a:ext cx="14744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is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2564709" y="4908215"/>
            <a:ext cx="14744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at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4105563" y="5409865"/>
            <a:ext cx="20211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mo</a:t>
            </a: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7020272" y="4404978"/>
            <a:ext cx="22410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bro</a:t>
            </a: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951820" y="39171"/>
            <a:ext cx="3240360" cy="936631"/>
            <a:chOff x="2555776" y="52291"/>
            <a:chExt cx="3765040" cy="93663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3051433" y="166663"/>
              <a:ext cx="27737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spell </a:t>
              </a:r>
              <a:endParaRPr lang="zh-CN" alt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187624" y="1947773"/>
            <a:ext cx="6196608" cy="3713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419872" y="2271028"/>
            <a:ext cx="1752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ree</a:t>
            </a:r>
            <a:endParaRPr lang="en-US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7" descr="088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55576" y="1766203"/>
            <a:ext cx="15494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755576" y="4136340"/>
            <a:ext cx="8064500" cy="130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例： 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There are </a:t>
            </a: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tips for your study.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对于你的学习，有三条建议。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THIN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404019" y="1090384"/>
            <a:ext cx="4824413" cy="361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5927725" y="1916113"/>
            <a:ext cx="1752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in</a:t>
            </a:r>
            <a:endParaRPr lang="en-US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404019" y="4712404"/>
            <a:ext cx="5256213" cy="130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例： 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Tom is </a:t>
            </a: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thin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and tall.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汤姆瘦瘦高高的。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THIRTEEN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827584" y="1196975"/>
            <a:ext cx="3995738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4678859" y="2320925"/>
            <a:ext cx="2362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irteen</a:t>
            </a:r>
            <a:endParaRPr lang="en-US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827584" y="4265613"/>
            <a:ext cx="7129463" cy="130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例： 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My sister is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thirteen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years old.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我的姐姐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岁了。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MATHS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899592" y="1556792"/>
            <a:ext cx="4140200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5111229" y="2493392"/>
            <a:ext cx="20240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err="1">
                <a:latin typeface="微软雅黑" panose="020B0503020204020204" pitchFamily="34" charset="-122"/>
                <a:ea typeface="微软雅黑" panose="020B0503020204020204" pitchFamily="34" charset="-122"/>
              </a:rPr>
              <a:t>ma</a:t>
            </a:r>
            <a:r>
              <a:rPr lang="en-US" altLang="zh-CN" sz="4000" b="1" err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4000" b="1" err="1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en-US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899592" y="4430142"/>
            <a:ext cx="7561262" cy="130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例： 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We have a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maths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test next Monday.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我们下周一有一次数学测试。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087688bf-a400-46f7-95c7-1acc3ae54dd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B0F0"/>
        </a:solidFill>
        <a:ln>
          <a:noFill/>
        </a:ln>
      </a:spPr>
      <a:bodyPr anchor="ctr">
        <a:scene3d>
          <a:camera prst="orthographicFront"/>
          <a:lightRig rig="threePt" dir="t"/>
        </a:scene3d>
        <a:sp3d>
          <a:contourClr>
            <a:srgbClr val="FFFFFF"/>
          </a:contourClr>
        </a:sp3d>
      </a:bodyPr>
      <a:lstStyle>
        <a:defPPr algn="ctr" eaLnBrk="1" fontAlgn="auto" hangingPunct="1">
          <a:spcBef>
            <a:spcPts val="0"/>
          </a:spcBef>
          <a:spcAft>
            <a:spcPts val="0"/>
          </a:spcAft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1597</Words>
  <Application>WPS 演示</Application>
  <PresentationFormat>全屏显示(4:3)</PresentationFormat>
  <Paragraphs>157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Times New Roman</vt:lpstr>
      <vt:lpstr>Gulim</vt:lpstr>
      <vt:lpstr>Malgun Gothic</vt:lpstr>
      <vt:lpstr>Arial</vt:lpstr>
      <vt:lpstr>Arial Unicode MS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2</cp:revision>
  <cp:lastPrinted>2021-02-09T06:55:00Z</cp:lastPrinted>
  <dcterms:created xsi:type="dcterms:W3CDTF">2021-02-09T06:55:00Z</dcterms:created>
  <dcterms:modified xsi:type="dcterms:W3CDTF">2023-02-25T06:01:14Z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7F9190FE232548C5BB91B31C00854532</vt:lpwstr>
  </property>
  <property fmtid="{D5CDD505-2E9C-101B-9397-08002B2CF9AE}" pid="7" name="KSOProductBuildVer">
    <vt:lpwstr>2052-11.1.0.13703</vt:lpwstr>
  </property>
</Properties>
</file>