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357" r:id="rId5"/>
    <p:sldId id="344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354" r:id="rId16"/>
    <p:sldId id="358" r:id="rId17"/>
    <p:sldId id="326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17" autoAdjust="0"/>
    <p:restoredTop sz="94660"/>
  </p:normalViewPr>
  <p:slideViewPr>
    <p:cSldViewPr>
      <p:cViewPr>
        <p:scale>
          <a:sx n="110" d="100"/>
          <a:sy n="110" d="100"/>
        </p:scale>
        <p:origin x="-16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commentAuthors" Target="commentAuthors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D67AF-E0C4-4B32-93F8-C1C7A4A078C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0A76D1-D22F-48C9-8781-C3273A947F8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hyperlink" Target="1.2.mp4" TargetMode="Externa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1" Type="http://schemas.openxmlformats.org/officeDocument/2006/relationships/hyperlink" Target="1.3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hyperlink" Target="let's%20talk.wmv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hyperlink" Target="1.1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31292" y="3615380"/>
            <a:ext cx="5904656" cy="1656711"/>
            <a:chOff x="1187625" y="3251938"/>
            <a:chExt cx="5904656" cy="16567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331641" y="3251938"/>
              <a:ext cx="5616624" cy="165671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187625" y="3726350"/>
              <a:ext cx="59046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第</a:t>
              </a:r>
              <a:r>
                <a:rPr lang="en-US" altLang="zh-CN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40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课时</a:t>
              </a:r>
              <a:endPara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759739" y="2810838"/>
            <a:ext cx="15993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Part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40" y="548680"/>
            <a:ext cx="9142760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endParaRPr lang="en-US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54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When is Easter?</a:t>
            </a:r>
            <a:endParaRPr lang="zh-CN" altLang="en-US" sz="54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619672" y="980728"/>
            <a:ext cx="5777548" cy="5022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485899" y="1151508"/>
            <a:ext cx="6050661" cy="49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ChangeArrowheads="1"/>
          </p:cNvSpPr>
          <p:nvPr/>
        </p:nvSpPr>
        <p:spPr bwMode="auto">
          <a:xfrm>
            <a:off x="365146" y="1772816"/>
            <a:ext cx="8239301" cy="145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询问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某人的生日是哪天的句型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——When is … birthday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 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语是：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on+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某月某日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6" name="Rectangle 7"/>
          <p:cNvSpPr>
            <a:spLocks noChangeArrowheads="1"/>
          </p:cNvSpPr>
          <p:nvPr/>
        </p:nvSpPr>
        <p:spPr bwMode="auto">
          <a:xfrm>
            <a:off x="437155" y="3340997"/>
            <a:ext cx="6727133" cy="2935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When is your birthday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你的生日是什么时候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on June 2nd.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日。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147" y="980728"/>
            <a:ext cx="43151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Useful expressions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6"/>
          <p:cNvSpPr>
            <a:spLocks noChangeArrowheads="1"/>
          </p:cNvSpPr>
          <p:nvPr/>
        </p:nvSpPr>
        <p:spPr bwMode="auto">
          <a:xfrm>
            <a:off x="539552" y="980728"/>
            <a:ext cx="7704856" cy="515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某年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、某月、某日前的介词使用法：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表示在某年或某月前用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r>
              <a:rPr lang="en-US" alt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birthday is in July.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b="1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的生日在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月。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表示在具体的某一天前用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例：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New Year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Day is on January 1st.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zh-CN" altLang="en-US" b="1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的生日在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日。</a:t>
            </a:r>
            <a:endParaRPr lang="zh-CN" altLang="en-US" b="1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9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994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45853" y="763454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5853" y="1442317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连词成句。</a:t>
            </a:r>
            <a:endParaRPr lang="zh-CN" altLang="en-US" sz="24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45852" y="1988840"/>
            <a:ext cx="7394499" cy="44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/>
              <a:buAutoNum type="arabicPeriod"/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when, Day, Fool</a:t>
            </a:r>
            <a:r>
              <a:rPr lang="en-US" altLang="zh-CN" b="1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s, April (?)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birthday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on, is ,4th, my , January (.)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______________________________________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 is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it, on, 3rd, May (.)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_________________________________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Rectangle 7"/>
          <p:cNvSpPr>
            <a:spLocks noChangeArrowheads="1"/>
          </p:cNvSpPr>
          <p:nvPr/>
        </p:nvSpPr>
        <p:spPr bwMode="auto">
          <a:xfrm>
            <a:off x="432147" y="2852936"/>
            <a:ext cx="500394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When is April Fool</a:t>
            </a:r>
            <a:r>
              <a:rPr lang="en-US" altLang="zh-CN" sz="2800" b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Day?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432147" y="4293096"/>
            <a:ext cx="66532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birthday is on January 4th.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432147" y="5786100"/>
            <a:ext cx="46727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is on May 3rd.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2348880"/>
            <a:ext cx="784887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Talk about what you have gained from this 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class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2090400" y="122047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148" y="1196752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8984" y="2060848"/>
            <a:ext cx="8136904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在图片和教师的帮助下理解对话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按照正确的语音、语调及意群朗读对话，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并能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进行角色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表演；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在情景中运用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句型“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When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your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birthday? My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birthday is on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”询问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并且回答生日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日期；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运用核心句型完成角色扮演活动。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23528" y="1844824"/>
            <a:ext cx="8527332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—When is your birthday?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—What will your parents do for your birthday?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—When is your mother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birthday?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—When is your friend birthday?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—Have you ever have a birthday party for your friend?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5148" y="980728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 in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11" descr="P41BTRY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344388" y="2541615"/>
            <a:ext cx="4188052" cy="3358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467545" y="1317625"/>
            <a:ext cx="5779666" cy="116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When is the baby</a:t>
            </a:r>
            <a:r>
              <a:rPr lang="en-US" altLang="zh-CN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s birthday ?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b="1">
                <a:latin typeface="微软雅黑" panose="020B0503020204020204" pitchFamily="34" charset="-122"/>
                <a:ea typeface="微软雅黑" panose="020B0503020204020204" pitchFamily="34" charset="-122"/>
              </a:rPr>
              <a:t>Listen and tick.</a:t>
            </a:r>
            <a:endParaRPr lang="en-US" altLang="zh-CN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2" name="Text Box 6"/>
          <p:cNvSpPr txBox="1">
            <a:spLocks noChangeArrowheads="1"/>
          </p:cNvSpPr>
          <p:nvPr/>
        </p:nvSpPr>
        <p:spPr bwMode="auto">
          <a:xfrm>
            <a:off x="2205658" y="2924944"/>
            <a:ext cx="2294334" cy="2058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March 1st.</a:t>
            </a:r>
            <a:endParaRPr lang="en-US" altLang="zh-CN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March 2nd.</a:t>
            </a:r>
            <a:endParaRPr lang="en-US" altLang="zh-CN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March 9th.</a:t>
            </a:r>
            <a:endParaRPr lang="en-US" altLang="zh-CN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1763316" y="3120008"/>
            <a:ext cx="342900" cy="381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zh-CN" altLang="en-US" sz="180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7174" name="Rectangle 8"/>
          <p:cNvSpPr>
            <a:spLocks noChangeArrowheads="1"/>
          </p:cNvSpPr>
          <p:nvPr/>
        </p:nvSpPr>
        <p:spPr bwMode="auto">
          <a:xfrm>
            <a:off x="1763316" y="3840088"/>
            <a:ext cx="342900" cy="381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zh-CN" altLang="en-US" sz="180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1763316" y="4570413"/>
            <a:ext cx="342900" cy="381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8" name="Text Box 6"/>
          <p:cNvSpPr txBox="1">
            <a:spLocks noChangeArrowheads="1"/>
          </p:cNvSpPr>
          <p:nvPr/>
        </p:nvSpPr>
        <p:spPr bwMode="auto">
          <a:xfrm>
            <a:off x="1692722" y="3717032"/>
            <a:ext cx="43100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kumimoji="0" lang="en-US" altLang="zh-CN" sz="3600" b="1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kumimoji="0" lang="en-US" altLang="zh-CN" sz="3600" b="1" smtClean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951820" y="39171"/>
            <a:ext cx="3240360" cy="936631"/>
            <a:chOff x="2555776" y="52291"/>
            <a:chExt cx="3765040" cy="936631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555776" y="52291"/>
              <a:ext cx="3765040" cy="936631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3444274" y="166663"/>
              <a:ext cx="1988044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try 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365147" y="1916114"/>
            <a:ext cx="7231189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Mike: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I have a new cousin. Look at his photo.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</a:t>
            </a:r>
            <a:r>
              <a:rPr lang="en-US" altLang="zh-CN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</a:t>
            </a: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He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 cute! When is his birthday?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Mike: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on March 2nd.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</a:t>
            </a:r>
            <a:r>
              <a:rPr lang="en-US" altLang="zh-CN" dirty="0" err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Jie</a:t>
            </a: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How old is he now?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latinLnBrk="1" hangingPunct="1">
              <a:lnSpc>
                <a:spcPct val="200000"/>
              </a:lnSpc>
            </a:pPr>
            <a:r>
              <a:rPr lang="en-US" altLang="zh-CN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Mike: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</a:t>
            </a:r>
            <a:r>
              <a:rPr lang="en-US" altLang="zh-CN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15 days old.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5147" y="980728"/>
            <a:ext cx="43151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material 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6" descr="P41BTALK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195736" y="1426363"/>
            <a:ext cx="5400675" cy="48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2951820" y="44097"/>
            <a:ext cx="3240360" cy="936631"/>
            <a:chOff x="2555776" y="-489025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555776" y="-489025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242344" y="-374653"/>
              <a:ext cx="239190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</a:t>
              </a:r>
              <a:r>
                <a:rPr lang="en-US" altLang="zh-CN" sz="400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talk</a:t>
              </a:r>
              <a:endParaRPr lang="zh-CN" altLang="en-US" sz="4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Text Box 7"/>
          <p:cNvSpPr txBox="1">
            <a:spLocks noChangeArrowheads="1"/>
          </p:cNvSpPr>
          <p:nvPr/>
        </p:nvSpPr>
        <p:spPr bwMode="auto">
          <a:xfrm>
            <a:off x="487848" y="838201"/>
            <a:ext cx="7992888" cy="517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Jie: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When is your birthday?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Mike: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My birthday is on April 4th.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Jie: 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That</a:t>
            </a:r>
            <a:r>
              <a:rPr lang="en-US" altLang="zh-CN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my 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mother</a:t>
            </a:r>
            <a:r>
              <a:rPr lang="en-US" altLang="zh-CN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birthday, too! 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Mike: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Cool! What will you 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 for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your mum?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Jie: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ll 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cook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noodles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for her.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Mike: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Chinese noodles are 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delicious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Chen Jie: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Please come then. We can have a birthday 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party for 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both of 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you!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1" name="AutoShape 5"/>
          <p:cNvSpPr/>
          <p:nvPr/>
        </p:nvSpPr>
        <p:spPr bwMode="auto">
          <a:xfrm>
            <a:off x="5672424" y="3356992"/>
            <a:ext cx="2952328" cy="864096"/>
          </a:xfrm>
          <a:prstGeom prst="borderCallout1">
            <a:avLst>
              <a:gd name="adj1" fmla="val 4458"/>
              <a:gd name="adj2" fmla="val -1122"/>
              <a:gd name="adj3" fmla="val 35467"/>
              <a:gd name="adj4" fmla="val -98707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（名词）厨师；（动词）烹调，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做菜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2" name="AutoShape 6"/>
          <p:cNvSpPr/>
          <p:nvPr/>
        </p:nvSpPr>
        <p:spPr bwMode="auto">
          <a:xfrm>
            <a:off x="4939028" y="4365104"/>
            <a:ext cx="2173556" cy="576263"/>
          </a:xfrm>
          <a:prstGeom prst="borderCallout1">
            <a:avLst>
              <a:gd name="adj1" fmla="val 19833"/>
              <a:gd name="adj2" fmla="val -3023"/>
              <a:gd name="adj3" fmla="val -75755"/>
              <a:gd name="adj4" fmla="val -66141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（名词）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面条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3" name="AutoShape 7"/>
          <p:cNvSpPr/>
          <p:nvPr/>
        </p:nvSpPr>
        <p:spPr bwMode="auto">
          <a:xfrm>
            <a:off x="6032464" y="1196404"/>
            <a:ext cx="2552918" cy="864444"/>
          </a:xfrm>
          <a:prstGeom prst="borderCallout1">
            <a:avLst>
              <a:gd name="adj1" fmla="val 49107"/>
              <a:gd name="adj2" fmla="val -2028"/>
              <a:gd name="adj3" fmla="val 211071"/>
              <a:gd name="adj4" fmla="val -48620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do sth. for sb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某人做某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4" name="AutoShape 8"/>
          <p:cNvSpPr/>
          <p:nvPr/>
        </p:nvSpPr>
        <p:spPr bwMode="auto">
          <a:xfrm>
            <a:off x="5668312" y="5445224"/>
            <a:ext cx="2308367" cy="790575"/>
          </a:xfrm>
          <a:prstGeom prst="borderCallout1">
            <a:avLst>
              <a:gd name="adj1" fmla="val 14458"/>
              <a:gd name="adj2" fmla="val -3023"/>
              <a:gd name="adj3" fmla="val -108634"/>
              <a:gd name="adj4" fmla="val -43389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（形容词）美味的；可口</a:t>
            </a:r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5" name="AutoShape 9"/>
          <p:cNvSpPr/>
          <p:nvPr/>
        </p:nvSpPr>
        <p:spPr bwMode="auto">
          <a:xfrm>
            <a:off x="467544" y="5733256"/>
            <a:ext cx="1604480" cy="504056"/>
          </a:xfrm>
          <a:prstGeom prst="borderCallout1">
            <a:avLst>
              <a:gd name="adj1" fmla="val 96969"/>
              <a:gd name="adj2" fmla="val 101736"/>
              <a:gd name="adj3" fmla="val 33796"/>
              <a:gd name="adj4" fmla="val 207005"/>
            </a:avLst>
          </a:prstGeom>
          <a:solidFill>
            <a:srgbClr val="FFCC99"/>
          </a:solidFill>
          <a:ln w="444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两者都</a:t>
            </a:r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1" grpId="0" animBg="1"/>
      <p:bldP spid="29702" grpId="0" animBg="1"/>
      <p:bldP spid="29703" grpId="0" animBg="1"/>
      <p:bldP spid="29704" grpId="0" animBg="1"/>
      <p:bldP spid="2970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2" descr="P41BPLAY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656160" y="836712"/>
            <a:ext cx="572452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7" name="AutoShape 13"/>
          <p:cNvSpPr>
            <a:spLocks noChangeArrowheads="1"/>
          </p:cNvSpPr>
          <p:nvPr/>
        </p:nvSpPr>
        <p:spPr bwMode="auto">
          <a:xfrm>
            <a:off x="5652120" y="3429148"/>
            <a:ext cx="2591841" cy="863600"/>
          </a:xfrm>
          <a:prstGeom prst="wedgeRoundRectCallout">
            <a:avLst>
              <a:gd name="adj1" fmla="val 5366"/>
              <a:gd name="adj2" fmla="val 74079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My birthday is on January 1st.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8" name="AutoShape 14"/>
          <p:cNvSpPr>
            <a:spLocks noChangeArrowheads="1"/>
          </p:cNvSpPr>
          <p:nvPr/>
        </p:nvSpPr>
        <p:spPr bwMode="auto">
          <a:xfrm>
            <a:off x="7272858" y="4724796"/>
            <a:ext cx="971550" cy="430213"/>
          </a:xfrm>
          <a:prstGeom prst="wedgeRoundRectCallout">
            <a:avLst>
              <a:gd name="adj1" fmla="val -44730"/>
              <a:gd name="adj2" fmla="val 81733"/>
              <a:gd name="adj3" fmla="val 16667"/>
            </a:avLst>
          </a:prstGeom>
          <a:solidFill>
            <a:srgbClr val="FFCC99"/>
          </a:solidFill>
          <a:ln w="19050">
            <a:solidFill>
              <a:srgbClr val="99CC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Yes!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59" name="AutoShape 15"/>
          <p:cNvSpPr>
            <a:spLocks noChangeArrowheads="1"/>
          </p:cNvSpPr>
          <p:nvPr/>
        </p:nvSpPr>
        <p:spPr bwMode="auto">
          <a:xfrm>
            <a:off x="1691680" y="4653136"/>
            <a:ext cx="3132534" cy="501947"/>
          </a:xfrm>
          <a:prstGeom prst="wedgeRoundRectCallout">
            <a:avLst>
              <a:gd name="adj1" fmla="val 54787"/>
              <a:gd name="adj2" fmla="val 42838"/>
              <a:gd name="adj3" fmla="val 16667"/>
            </a:avLst>
          </a:prstGeom>
          <a:solidFill>
            <a:srgbClr val="CCFFFF"/>
          </a:solidFill>
          <a:ln w="19050">
            <a:solidFill>
              <a:srgbClr val="FF99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When is your birthday?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760" name="AutoShape 16"/>
          <p:cNvSpPr>
            <a:spLocks noChangeArrowheads="1"/>
          </p:cNvSpPr>
          <p:nvPr/>
        </p:nvSpPr>
        <p:spPr bwMode="auto">
          <a:xfrm>
            <a:off x="2861642" y="5372199"/>
            <a:ext cx="1782366" cy="863600"/>
          </a:xfrm>
          <a:prstGeom prst="wedgeRoundRectCallout">
            <a:avLst>
              <a:gd name="adj1" fmla="val 59417"/>
              <a:gd name="adj2" fmla="val -12685"/>
              <a:gd name="adj3" fmla="val 16667"/>
            </a:avLst>
          </a:prstGeom>
          <a:solidFill>
            <a:srgbClr val="CCFFFF"/>
          </a:solidFill>
          <a:ln w="19050">
            <a:solidFill>
              <a:srgbClr val="FF9900"/>
            </a:solidFill>
            <a:miter lim="800000"/>
          </a:ln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That</a:t>
            </a:r>
            <a:r>
              <a:rPr lang="en-US" altLang="zh-CN" sz="20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s New 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Year</a:t>
            </a:r>
            <a:r>
              <a:rPr lang="en-US" altLang="zh-CN" sz="2000" b="1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s Day!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1" name="AutoShape 17"/>
          <p:cNvSpPr>
            <a:spLocks noChangeArrowheads="1"/>
          </p:cNvSpPr>
          <p:nvPr/>
        </p:nvSpPr>
        <p:spPr bwMode="auto">
          <a:xfrm>
            <a:off x="3168254" y="2348012"/>
            <a:ext cx="1837134" cy="430213"/>
          </a:xfrm>
          <a:prstGeom prst="wedgeRoundRectCallout">
            <a:avLst>
              <a:gd name="adj1" fmla="val -20255"/>
              <a:gd name="adj2" fmla="val 10940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2000" b="1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Oliver</a:t>
            </a:r>
            <a:r>
              <a:rPr lang="en-US" altLang="zh-CN" sz="2000" b="1">
                <a:solidFill>
                  <a:srgbClr val="FF33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b="1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endParaRPr lang="en-US" altLang="zh-CN" sz="20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birthday</a:t>
            </a:r>
            <a:endParaRPr lang="en-US" altLang="zh-CN" sz="20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2" name="AutoShape 18"/>
          <p:cNvSpPr>
            <a:spLocks noChangeArrowheads="1"/>
          </p:cNvSpPr>
          <p:nvPr/>
        </p:nvSpPr>
        <p:spPr bwMode="auto">
          <a:xfrm>
            <a:off x="1656160" y="2421036"/>
            <a:ext cx="1837134" cy="863600"/>
          </a:xfrm>
          <a:prstGeom prst="wedgeRoundRectCallout">
            <a:avLst>
              <a:gd name="adj1" fmla="val -20255"/>
              <a:gd name="adj2" fmla="val 29412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Sarah</a:t>
            </a:r>
            <a:r>
              <a:rPr lang="en-US" altLang="zh-CN" sz="2000" b="1">
                <a:solidFill>
                  <a:srgbClr val="FF33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endParaRPr lang="en-US" altLang="zh-CN" sz="20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birthday</a:t>
            </a:r>
            <a:endParaRPr lang="en-US" altLang="zh-CN" sz="20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73" name="AutoShape 19"/>
          <p:cNvSpPr>
            <a:spLocks noChangeArrowheads="1"/>
          </p:cNvSpPr>
          <p:nvPr/>
        </p:nvSpPr>
        <p:spPr bwMode="auto">
          <a:xfrm>
            <a:off x="2356247" y="3862487"/>
            <a:ext cx="1837134" cy="430213"/>
          </a:xfrm>
          <a:prstGeom prst="wedgeRoundRectCallout">
            <a:avLst>
              <a:gd name="adj1" fmla="val -20255"/>
              <a:gd name="adj2" fmla="val 109407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r>
              <a:rPr lang="en-US" altLang="zh-CN" sz="2000" b="1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</a:t>
            </a:r>
            <a:r>
              <a:rPr lang="en-US" altLang="zh-CN" sz="2000" b="1">
                <a:solidFill>
                  <a:srgbClr val="FF33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’</a:t>
            </a:r>
            <a:r>
              <a:rPr lang="en-US" altLang="zh-CN" sz="2000" b="1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endParaRPr lang="en-US" altLang="zh-CN" sz="20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latinLnBrk="1" hangingPunct="1"/>
            <a:r>
              <a:rPr lang="en-US" altLang="zh-CN" sz="20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birthday</a:t>
            </a:r>
            <a:endParaRPr lang="en-US" altLang="zh-CN" sz="2000" b="1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147" y="980728"/>
            <a:ext cx="431519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Role-play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7" grpId="0" animBg="1"/>
      <p:bldP spid="31758" grpId="0" animBg="1"/>
      <p:bldP spid="31759" grpId="0" animBg="1"/>
      <p:bldP spid="317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907704" y="1124744"/>
            <a:ext cx="5409589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aa32b58d-faca-4884-b86d-eed5bacb44d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F0"/>
        </a:solidFill>
        <a:ln>
          <a:noFill/>
        </a:ln>
      </a:spPr>
      <a:bodyPr anchor="ctr">
        <a:scene3d>
          <a:camera prst="orthographicFront"/>
          <a:lightRig rig="threePt" dir="t"/>
        </a:scene3d>
        <a:sp3d>
          <a:contourClr>
            <a:srgbClr val="FFFFFF"/>
          </a:contourClr>
        </a:sp3d>
      </a:bodyPr>
      <a:lstStyle>
        <a:defPPr algn="ctr" eaLnBrk="1" fontAlgn="auto" hangingPunct="1">
          <a:spcBef>
            <a:spcPts val="0"/>
          </a:spcBef>
          <a:spcAft>
            <a:spcPts val="0"/>
          </a:spcAft>
          <a:defRPr>
            <a:solidFill>
              <a:srgbClr val="FFFFFF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1770</Words>
  <Application>WPS 演示</Application>
  <PresentationFormat>全屏显示(4:3)</PresentationFormat>
  <Paragraphs>120</Paragraphs>
  <Slides>15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Times New Roman</vt:lpstr>
      <vt:lpstr>Gulim</vt:lpstr>
      <vt:lpstr>Malgun Gothic</vt:lpstr>
      <vt:lpstr>Arial</vt:lpstr>
      <vt:lpstr>Arial Unicode MS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2021-02-09T06:55:00Z</cp:lastPrinted>
  <dcterms:created xsi:type="dcterms:W3CDTF">2021-02-09T06:55:00Z</dcterms:created>
  <dcterms:modified xsi:type="dcterms:W3CDTF">2023-02-25T06:02:00Z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C90FD65A4AD540DD9447F24AAA6AF3A6</vt:lpwstr>
  </property>
  <property fmtid="{D5CDD505-2E9C-101B-9397-08002B2CF9AE}" pid="7" name="KSOProductBuildVer">
    <vt:lpwstr>2052-11.1.0.13703</vt:lpwstr>
  </property>
</Properties>
</file>