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98" r:id="rId6"/>
    <p:sldId id="299" r:id="rId7"/>
    <p:sldId id="319" r:id="rId8"/>
    <p:sldId id="317" r:id="rId9"/>
    <p:sldId id="318" r:id="rId10"/>
    <p:sldId id="277" r:id="rId11"/>
    <p:sldId id="292" r:id="rId12"/>
    <p:sldId id="303" r:id="rId13"/>
    <p:sldId id="308" r:id="rId14"/>
    <p:sldId id="321" r:id="rId15"/>
    <p:sldId id="322" r:id="rId16"/>
    <p:sldId id="323" r:id="rId17"/>
    <p:sldId id="324" r:id="rId18"/>
    <p:sldId id="325" r:id="rId19"/>
    <p:sldId id="326" r:id="rId20"/>
    <p:sldId id="327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69AC8-2BB0-4343-AD76-F6411BC021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5A25F-4639-40D1-823C-956D242F16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hyperlink" Target="let%20learn2.mp4" TargetMode="Externa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40" y="3645024"/>
            <a:ext cx="6659595" cy="16567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09109" y="4112861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2630" y="286877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66137"/>
            <a:ext cx="914400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P42BLEAR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2" y="1576388"/>
            <a:ext cx="7837487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15"/>
          <p:cNvGrpSpPr/>
          <p:nvPr/>
        </p:nvGrpSpPr>
        <p:grpSpPr>
          <a:xfrm>
            <a:off x="4993060" y="1390477"/>
            <a:ext cx="3611388" cy="814387"/>
            <a:chOff x="3107" y="845"/>
            <a:chExt cx="2495" cy="513"/>
          </a:xfrm>
        </p:grpSpPr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3107" y="845"/>
              <a:ext cx="2495" cy="513"/>
            </a:xfrm>
            <a:prstGeom prst="wedgeRoundRectCallout">
              <a:avLst>
                <a:gd name="adj1" fmla="val 3986"/>
                <a:gd name="adj2" fmla="val 119593"/>
                <a:gd name="adj3" fmla="val 16667"/>
              </a:avLst>
            </a:prstGeom>
            <a:solidFill>
              <a:srgbClr val="CCFFCC"/>
            </a:solidFill>
            <a:ln w="19050">
              <a:solidFill>
                <a:srgbClr val="800000"/>
              </a:solidFill>
              <a:miter lim="800000"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3120" y="936"/>
              <a:ext cx="247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on October 12th.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14"/>
          <p:cNvGrpSpPr/>
          <p:nvPr/>
        </p:nvGrpSpPr>
        <p:grpSpPr>
          <a:xfrm>
            <a:off x="672902" y="2470150"/>
            <a:ext cx="6408737" cy="814388"/>
            <a:chOff x="431" y="1556"/>
            <a:chExt cx="4037" cy="513"/>
          </a:xfrm>
        </p:grpSpPr>
        <p:sp>
          <p:nvSpPr>
            <p:cNvPr id="18" name="AutoShape 11"/>
            <p:cNvSpPr>
              <a:spLocks noChangeArrowheads="1"/>
            </p:cNvSpPr>
            <p:nvPr/>
          </p:nvSpPr>
          <p:spPr bwMode="auto">
            <a:xfrm>
              <a:off x="431" y="1556"/>
              <a:ext cx="3402" cy="513"/>
            </a:xfrm>
            <a:prstGeom prst="wedgeRoundRectCallout">
              <a:avLst>
                <a:gd name="adj1" fmla="val -6731"/>
                <a:gd name="adj2" fmla="val 75926"/>
                <a:gd name="adj3" fmla="val 16667"/>
              </a:avLst>
            </a:prstGeom>
            <a:solidFill>
              <a:srgbClr val="FFCC99"/>
            </a:solidFill>
            <a:ln w="19050">
              <a:solidFill>
                <a:srgbClr val="339966"/>
              </a:solidFill>
              <a:miter lim="800000"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31" y="1616"/>
              <a:ext cx="40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When is Grandpa</a:t>
              </a:r>
              <a:r>
                <a:rPr lang="en-US" altLang="zh-CN" b="1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 birthday?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5576" y="1250354"/>
            <a:ext cx="662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你能根据上图，再造几个句子吗？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55576" y="2317154"/>
            <a:ext cx="768092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0"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kumimoji="0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—When is Grandma</a:t>
            </a:r>
            <a:r>
              <a:rPr kumimoji="0" lang="en-US" altLang="zh-CN" sz="2800" b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kumimoji="0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birthday?</a:t>
            </a:r>
            <a:endParaRPr kumimoji="0" lang="en-US" altLang="zh-CN" sz="28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0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kumimoji="0" lang="en-US" altLang="zh-CN" sz="2800" b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kumimoji="0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on April 20th.</a:t>
            </a:r>
            <a:endParaRPr kumimoji="0" lang="en-US" altLang="zh-CN" sz="28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55576" y="4077072"/>
            <a:ext cx="4321175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… birthday?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8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 on …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58ACHOO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710532" y="2133600"/>
            <a:ext cx="39497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039172" y="1412875"/>
            <a:ext cx="3706813" cy="863600"/>
          </a:xfrm>
          <a:prstGeom prst="wedgeRoundRectCallout">
            <a:avLst>
              <a:gd name="adj1" fmla="val -41597"/>
              <a:gd name="adj2" fmla="val 70037"/>
              <a:gd name="adj3" fmla="val 16667"/>
            </a:avLst>
          </a:prstGeom>
          <a:solidFill>
            <a:srgbClr val="CC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mother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birthday?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43322" y="5013325"/>
            <a:ext cx="3816350" cy="863600"/>
          </a:xfrm>
          <a:prstGeom prst="wedgeRoundRectCallout">
            <a:avLst>
              <a:gd name="adj1" fmla="val 39602"/>
              <a:gd name="adj2" fmla="val -99079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mum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birthday is on February 23rd.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688460" y="4724400"/>
            <a:ext cx="3057525" cy="1152525"/>
          </a:xfrm>
          <a:prstGeom prst="wedgeRoundRectCallout">
            <a:avLst>
              <a:gd name="adj1" fmla="val -73250"/>
              <a:gd name="adj2" fmla="val -72977"/>
              <a:gd name="adj3" fmla="val 16667"/>
            </a:avLst>
          </a:prstGeom>
          <a:solidFill>
            <a:srgbClr val="CC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August 21st.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830710" y="1652588"/>
            <a:ext cx="2376487" cy="863600"/>
          </a:xfrm>
          <a:prstGeom prst="wedgeRoundRectCallout">
            <a:avLst>
              <a:gd name="adj1" fmla="val 40046"/>
              <a:gd name="adj2" fmla="val 82537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birthday?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5470972" y="2852738"/>
            <a:ext cx="3275013" cy="863600"/>
          </a:xfrm>
          <a:prstGeom prst="wedgeRoundRectCallout">
            <a:avLst>
              <a:gd name="adj1" fmla="val -58681"/>
              <a:gd name="adj2" fmla="val -4412"/>
              <a:gd name="adj3" fmla="val 16667"/>
            </a:avLst>
          </a:prstGeom>
          <a:solidFill>
            <a:srgbClr val="CCFFCC"/>
          </a:solidFill>
          <a:ln w="19050">
            <a:solidFill>
              <a:srgbClr val="FF66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father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birthday?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395536" y="3141663"/>
            <a:ext cx="3528392" cy="935037"/>
          </a:xfrm>
          <a:prstGeom prst="wedgeRoundRectCallout">
            <a:avLst>
              <a:gd name="adj1" fmla="val 54736"/>
              <a:gd name="adj2" fmla="val 83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My Dad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birthday is on November 30th.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156" y="764704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60"/>
          <p:cNvGraphicFramePr>
            <a:graphicFrameLocks noGrp="1"/>
          </p:cNvGraphicFramePr>
          <p:nvPr/>
        </p:nvGraphicFramePr>
        <p:xfrm>
          <a:off x="467544" y="1412875"/>
          <a:ext cx="8153400" cy="4760914"/>
        </p:xfrm>
        <a:graphic>
          <a:graphicData uri="http://schemas.openxmlformats.org/drawingml/2006/table">
            <a:tbl>
              <a:tblPr/>
              <a:tblGrid>
                <a:gridCol w="1165225"/>
                <a:gridCol w="1163955"/>
                <a:gridCol w="1166495"/>
                <a:gridCol w="1162050"/>
                <a:gridCol w="1167130"/>
                <a:gridCol w="1163320"/>
                <a:gridCol w="1165225"/>
              </a:tblGrid>
              <a:tr h="7588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Mon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Tues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Wed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Thur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Fri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Sat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Sun</a:t>
                      </a: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  <a:tr h="7556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  <a:tr h="95711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kern="120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11th</a:t>
                      </a:r>
                      <a:endParaRPr kumimoji="0" lang="en-US" altLang="zh-CN" sz="2400" b="1" kern="120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  <a:tr h="774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  <a:tr h="7556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  <a:tr h="75885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</a:t>
                      </a:r>
                      <a:endParaRPr kumimoji="1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2915816" y="39171"/>
            <a:ext cx="3318538" cy="936631"/>
            <a:chOff x="2513942" y="52291"/>
            <a:chExt cx="3855876" cy="9366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513942" y="141946"/>
              <a:ext cx="385587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 and write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42BWRIT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39441" y="2497038"/>
            <a:ext cx="799306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11560" y="1142256"/>
            <a:ext cx="3124200" cy="990600"/>
          </a:xfrm>
          <a:prstGeom prst="wedgeRoundRectCallout">
            <a:avLst>
              <a:gd name="adj1" fmla="val 32366"/>
              <a:gd name="adj2" fmla="val 90222"/>
              <a:gd name="adj3" fmla="val 16667"/>
            </a:avLst>
          </a:prstGeom>
          <a:solidFill>
            <a:srgbClr val="FFCC99"/>
          </a:solidFill>
          <a:ln w="317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birthday?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5105078" y="1706463"/>
            <a:ext cx="3124200" cy="990600"/>
          </a:xfrm>
          <a:prstGeom prst="wedgeRoundRectCallout">
            <a:avLst>
              <a:gd name="adj1" fmla="val 407"/>
              <a:gd name="adj2" fmla="val 74838"/>
              <a:gd name="adj3" fmla="val 16667"/>
            </a:avLst>
          </a:prstGeom>
          <a:solidFill>
            <a:srgbClr val="CCFFFF"/>
          </a:solidFill>
          <a:ln w="317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March 21st.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7022" y="1478136"/>
            <a:ext cx="7994650" cy="5029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基数词               序数词            序数词简写形式</a:t>
            </a:r>
            <a:endParaRPr kumimoji="1" lang="zh-CN" altLang="en-US" sz="28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 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    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1st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second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2nd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third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 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3rd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fifth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第五   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5th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eight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        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eighth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第八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8th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nine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ninth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第九    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9th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twelve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十二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twelfth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第十二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12th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twenty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twentieth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第二十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20th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156" y="692696"/>
            <a:ext cx="3198740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62880" y="1772816"/>
            <a:ext cx="8229600" cy="381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基数词               序数词           序数词简写形式</a:t>
            </a:r>
            <a:endParaRPr kumimoji="1" lang="zh-CN" altLang="en-US" sz="2800" b="1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        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fourth</a:t>
            </a:r>
            <a:r>
              <a:rPr kumimoji="1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  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4th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   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sixth</a:t>
            </a:r>
            <a:r>
              <a:rPr kumimoji="1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 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6th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seventh</a:t>
            </a:r>
            <a:r>
              <a:rPr kumimoji="1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  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7th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ten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tenth</a:t>
            </a:r>
            <a:r>
              <a:rPr kumimoji="1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      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10th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eleven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十一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eleventh</a:t>
            </a:r>
            <a:r>
              <a:rPr kumimoji="1"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第十一        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11th</a:t>
            </a:r>
            <a:r>
              <a:rPr kumimoji="1"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800" b="1" baseline="300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23528" y="999132"/>
            <a:ext cx="8496944" cy="53101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thirteen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十三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thirteenth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第十三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十四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fourteenth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第十四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fifteen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十五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fifteenth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第十五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sixteen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十六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sixteenth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第十六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seventeen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十七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seventeenth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第十七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1"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eighteen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十八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eighteenth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第十八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18th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nineteen</a:t>
            </a:r>
            <a:r>
              <a:rPr kumimoji="1"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十九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nineteenth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第十九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19th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7544" y="1881336"/>
            <a:ext cx="78597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/>
              <a:buAutoNum type="arabicPeriod"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It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 o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clock.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five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fifth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C.5th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Mother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Day is on the ______ Sunday in May.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first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second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third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ll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cook noodles ______ my mum.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for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B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at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C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to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85782" y="1969676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5435327" y="3298686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4211191" y="5210036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342509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853" y="76470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20600" y="120142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89747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能够听、说、读、写五个序数词：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12th(twelfth)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20th(twentieth)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21st(twenty-first)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23rd(twenty-third)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30th(thirtieth)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在语境中正确运用序数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词；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提问和回答有关生日日期的内容。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47355" y="1039042"/>
            <a:ext cx="4873234" cy="3595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95536" y="4941168"/>
            <a:ext cx="7776873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December is the twelfth month of the year.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十二月是一年中的第十二个月。</a:t>
            </a:r>
            <a:endParaRPr lang="zh-CN" altLang="en-US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27057" y="517558"/>
            <a:ext cx="6067425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09178" y="5102258"/>
            <a:ext cx="6703182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Tomorrow is her twentieth birthday.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明天是她二十岁生日。</a:t>
            </a:r>
            <a:endParaRPr lang="zh-CN" altLang="en-US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16966" y="1021170"/>
            <a:ext cx="5192883" cy="3940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02487" y="4961806"/>
            <a:ext cx="6021841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his twenty-first birthday.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这是他的第二十一个生日。</a:t>
            </a:r>
            <a:endParaRPr lang="zh-CN" altLang="en-US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01531" y="989518"/>
            <a:ext cx="5091586" cy="359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626305" y="4913617"/>
            <a:ext cx="604203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 birthday is on January 23rd.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他的生日在</a:t>
            </a:r>
            <a:r>
              <a:rPr lang="en-US" altLang="zh-CN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b="1" dirty="0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endParaRPr lang="zh-CN" altLang="en-US" b="1" dirty="0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99655" y="991709"/>
            <a:ext cx="5169395" cy="367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971600" y="4958242"/>
            <a:ext cx="722550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zh-CN" altLang="en-US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例句：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mother</a:t>
            </a:r>
            <a:r>
              <a:rPr lang="en-US" altLang="zh-CN" b="1">
                <a:solidFill>
                  <a:srgbClr val="0000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birthday is on June 30th.</a:t>
            </a:r>
            <a:endParaRPr lang="en-US" altLang="zh-CN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zh-CN" altLang="en-US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我妈妈的生日在</a:t>
            </a:r>
            <a:r>
              <a:rPr lang="en-US" altLang="zh-CN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b="1">
                <a:solidFill>
                  <a:srgbClr val="2921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endParaRPr lang="zh-CN" altLang="en-US" b="1">
              <a:solidFill>
                <a:srgbClr val="2921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 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27583" y="1628800"/>
            <a:ext cx="748883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8"/>
          <p:cNvGrpSpPr/>
          <p:nvPr/>
        </p:nvGrpSpPr>
        <p:grpSpPr>
          <a:xfrm>
            <a:off x="1340024" y="1230445"/>
            <a:ext cx="2655912" cy="2179737"/>
            <a:chOff x="672" y="526"/>
            <a:chExt cx="1824" cy="1783"/>
          </a:xfrm>
        </p:grpSpPr>
        <p:pic>
          <p:nvPicPr>
            <p:cNvPr id="7" name="Picture 6" descr="%BF%D5%B0%D7%C8%D5%C0%FA-779882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526"/>
              <a:ext cx="1824" cy="1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804" y="804"/>
              <a:ext cx="1296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October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12th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Grandpa</a:t>
              </a:r>
              <a:r>
                <a:rPr lang="en-US" altLang="zh-CN" b="1">
                  <a:solidFill>
                    <a:srgbClr val="0000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birthday</a:t>
              </a:r>
              <a:endPara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9"/>
          <p:cNvGrpSpPr/>
          <p:nvPr/>
        </p:nvGrpSpPr>
        <p:grpSpPr>
          <a:xfrm>
            <a:off x="5437989" y="1019416"/>
            <a:ext cx="2302910" cy="2122279"/>
            <a:chOff x="3264" y="528"/>
            <a:chExt cx="1862" cy="1736"/>
          </a:xfrm>
        </p:grpSpPr>
        <p:pic>
          <p:nvPicPr>
            <p:cNvPr id="10" name="Picture 9" descr="%BF%D5%B0%D7%C8%D5%C0%FA-779882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264" y="528"/>
              <a:ext cx="1776" cy="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465" y="743"/>
              <a:ext cx="1661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April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20th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Grandma</a:t>
              </a:r>
              <a:r>
                <a:rPr lang="en-US" altLang="zh-CN" b="1">
                  <a:solidFill>
                    <a:srgbClr val="0000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 birthday</a:t>
              </a:r>
              <a:endPara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24"/>
          <p:cNvGrpSpPr/>
          <p:nvPr/>
        </p:nvGrpSpPr>
        <p:grpSpPr>
          <a:xfrm>
            <a:off x="3493839" y="2345361"/>
            <a:ext cx="2374644" cy="2294653"/>
            <a:chOff x="483" y="2160"/>
            <a:chExt cx="1920" cy="1877"/>
          </a:xfrm>
        </p:grpSpPr>
        <p:pic>
          <p:nvPicPr>
            <p:cNvPr id="13" name="Picture 16" descr="%BF%D5%B0%D7%C8%D5%C0%FA-7798820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83" y="2160"/>
              <a:ext cx="1920" cy="1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714" y="2468"/>
              <a:ext cx="1581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November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30th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Dad</a:t>
              </a:r>
              <a:r>
                <a:rPr lang="en-US" altLang="zh-CN" b="1">
                  <a:solidFill>
                    <a:srgbClr val="0000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birthday</a:t>
              </a:r>
              <a:endPara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1187624" y="3876328"/>
            <a:ext cx="2255912" cy="2179737"/>
            <a:chOff x="672" y="526"/>
            <a:chExt cx="1824" cy="1783"/>
          </a:xfrm>
        </p:grpSpPr>
        <p:pic>
          <p:nvPicPr>
            <p:cNvPr id="16" name="Picture 22" descr="%BF%D5%B0%D7%C8%D5%C0%FA-779882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526"/>
              <a:ext cx="1824" cy="1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672" y="819"/>
              <a:ext cx="1632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February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23rd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Grandpa</a:t>
              </a:r>
              <a:r>
                <a:rPr lang="en-US" altLang="zh-CN" b="1">
                  <a:solidFill>
                    <a:srgbClr val="0000FF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b="1" smtClean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 </a:t>
              </a: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birthday</a:t>
              </a:r>
              <a:endPara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5"/>
          <p:cNvGrpSpPr/>
          <p:nvPr/>
        </p:nvGrpSpPr>
        <p:grpSpPr>
          <a:xfrm>
            <a:off x="5742790" y="4011572"/>
            <a:ext cx="2196546" cy="2122279"/>
            <a:chOff x="3264" y="528"/>
            <a:chExt cx="1776" cy="1736"/>
          </a:xfrm>
        </p:grpSpPr>
        <p:pic>
          <p:nvPicPr>
            <p:cNvPr id="22" name="Picture 26" descr="%BF%D5%B0%D7%C8%D5%C0%FA-779882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3264" y="528"/>
              <a:ext cx="1776" cy="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 Box 27"/>
            <p:cNvSpPr txBox="1">
              <a:spLocks noChangeArrowheads="1"/>
            </p:cNvSpPr>
            <p:nvPr/>
          </p:nvSpPr>
          <p:spPr bwMode="auto">
            <a:xfrm>
              <a:off x="3532" y="763"/>
              <a:ext cx="1464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August</a:t>
              </a:r>
              <a:endPara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21th</a:t>
              </a:r>
              <a:endPara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My birthday</a:t>
              </a:r>
              <a:endPara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7d980bf6-5ba9-4c45-a6f6-5b2d8b08079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00B0F0"/>
          </a:solidFill>
        </a:ln>
      </a:spPr>
      <a:bodyPr anchor="ctr"/>
      <a:lstStyle>
        <a:defPPr algn="ctr" eaLnBrk="0" fontAlgn="base" hangingPunct="0">
          <a:spcBef>
            <a:spcPct val="0"/>
          </a:spcBef>
          <a:spcAft>
            <a:spcPct val="0"/>
          </a:spcAft>
          <a:defRPr b="1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2457</Words>
  <Application>WPS 演示</Application>
  <PresentationFormat>全屏显示(4:3)</PresentationFormat>
  <Paragraphs>211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4B72EEA6CFB1498A98B6D324863269F2</vt:lpwstr>
  </property>
  <property fmtid="{D5CDD505-2E9C-101B-9397-08002B2CF9AE}" pid="7" name="KSOProductBuildVer">
    <vt:lpwstr>2052-11.1.0.13703</vt:lpwstr>
  </property>
</Properties>
</file>