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90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70" r:id="rId16"/>
    <p:sldId id="371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09257" y="3933056"/>
            <a:ext cx="4725485" cy="1339035"/>
            <a:chOff x="1187625" y="3251938"/>
            <a:chExt cx="5904656" cy="16567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31641" y="3251938"/>
              <a:ext cx="5616624" cy="16567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87625" y="3628579"/>
              <a:ext cx="5904656" cy="7996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课时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772314" y="3008755"/>
            <a:ext cx="1599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223" y="530069"/>
            <a:ext cx="8245554" cy="2435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is Easter?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467544" y="1262365"/>
            <a:ext cx="8352927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4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英语日记书写过程中的日期表达：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）年、月、日都写时，通常以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月、日、年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为顺序，月份可以缩写，日和年用逗号隔开。例如：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September 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September 1st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也可省略写成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Sept. 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Sept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1st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1st of September in 2004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（月份不可以缩写）</a:t>
            </a:r>
            <a:br>
              <a:rPr lang="zh-CN" altLang="en-US" i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）只有月、日：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September 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September 1st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（月份可以缩写）</a:t>
            </a:r>
            <a:br>
              <a:rPr lang="zh-CN" altLang="en-US" i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只有年、月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September 2004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September of 2004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月份不可以缩写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i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5148" y="764704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7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7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7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7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7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 descr="边框"/>
          <p:cNvSpPr txBox="1">
            <a:spLocks noChangeArrowheads="1"/>
          </p:cNvSpPr>
          <p:nvPr/>
        </p:nvSpPr>
        <p:spPr bwMode="auto">
          <a:xfrm>
            <a:off x="1085850" y="2921966"/>
            <a:ext cx="34669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Their eyes are open.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Text Box 6" descr="边框"/>
          <p:cNvSpPr txBox="1">
            <a:spLocks noChangeArrowheads="1"/>
          </p:cNvSpPr>
          <p:nvPr/>
        </p:nvSpPr>
        <p:spPr bwMode="auto">
          <a:xfrm>
            <a:off x="1085850" y="3982416"/>
            <a:ext cx="3257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They have white fur.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Text Box 7" descr="边框"/>
          <p:cNvSpPr txBox="1">
            <a:spLocks noChangeArrowheads="1"/>
          </p:cNvSpPr>
          <p:nvPr/>
        </p:nvSpPr>
        <p:spPr bwMode="auto">
          <a:xfrm>
            <a:off x="1085850" y="4947617"/>
            <a:ext cx="2400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They can walk.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1" name="Text Box 8"/>
          <p:cNvSpPr txBox="1">
            <a:spLocks noChangeArrowheads="1"/>
          </p:cNvSpPr>
          <p:nvPr/>
        </p:nvSpPr>
        <p:spPr bwMode="auto">
          <a:xfrm>
            <a:off x="5543550" y="2998167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May 3rd</a:t>
            </a:r>
            <a:endParaRPr lang="en-US" altLang="zh-CN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5543550" y="4064967"/>
            <a:ext cx="173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April 26th</a:t>
            </a:r>
            <a:endParaRPr lang="en-US" altLang="zh-CN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5543550" y="5055567"/>
            <a:ext cx="1908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April 21th</a:t>
            </a:r>
            <a:endParaRPr lang="en-US" altLang="zh-CN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5" name="Line 12"/>
          <p:cNvSpPr>
            <a:spLocks noChangeShapeType="1"/>
          </p:cNvSpPr>
          <p:nvPr/>
        </p:nvSpPr>
        <p:spPr bwMode="auto">
          <a:xfrm>
            <a:off x="4271963" y="3226766"/>
            <a:ext cx="1289446" cy="106903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267" name="Line 13"/>
          <p:cNvSpPr>
            <a:spLocks noChangeShapeType="1"/>
          </p:cNvSpPr>
          <p:nvPr/>
        </p:nvSpPr>
        <p:spPr bwMode="auto">
          <a:xfrm>
            <a:off x="4139952" y="4202608"/>
            <a:ext cx="1421458" cy="110219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268" name="Line 14"/>
          <p:cNvSpPr>
            <a:spLocks noChangeShapeType="1"/>
          </p:cNvSpPr>
          <p:nvPr/>
        </p:nvSpPr>
        <p:spPr bwMode="auto">
          <a:xfrm flipV="1">
            <a:off x="3347864" y="3226766"/>
            <a:ext cx="2252836" cy="195168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269" name="TextBox 3"/>
          <p:cNvSpPr txBox="1">
            <a:spLocks noChangeArrowheads="1"/>
          </p:cNvSpPr>
          <p:nvPr/>
        </p:nvSpPr>
        <p:spPr bwMode="auto">
          <a:xfrm>
            <a:off x="755576" y="1383159"/>
            <a:ext cx="33843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atinLnBrk="1">
              <a:spcBef>
                <a:spcPct val="0"/>
              </a:spcBef>
              <a:buFontTx/>
              <a:buNone/>
              <a:defRPr/>
            </a:pPr>
            <a:r>
              <a:rPr lang="en-US" altLang="zh-CN" sz="28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Read and match.</a:t>
            </a:r>
            <a:endParaRPr lang="zh-CN" altLang="en-US" sz="2800" b="1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7" grpId="0" animBg="1"/>
      <p:bldP spid="962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95536" y="1340768"/>
            <a:ext cx="8064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Now write two sentences about the kittens.</a:t>
            </a:r>
            <a:endParaRPr lang="en-US" altLang="zh-CN" sz="28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95536" y="2295163"/>
            <a:ext cx="705678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 Their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eyes are open on April 26th.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 _______________________________________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 _______________________________________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755576" y="3759423"/>
            <a:ext cx="4400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They can walk on May 3rd.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7285" name="Text Box 4"/>
          <p:cNvSpPr txBox="1">
            <a:spLocks noChangeArrowheads="1"/>
          </p:cNvSpPr>
          <p:nvPr/>
        </p:nvSpPr>
        <p:spPr bwMode="auto">
          <a:xfrm>
            <a:off x="755576" y="3039343"/>
            <a:ext cx="52911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They have white fur on April 21st.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972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7"/>
          <p:cNvSpPr txBox="1">
            <a:spLocks noChangeArrowheads="1"/>
          </p:cNvSpPr>
          <p:nvPr/>
        </p:nvSpPr>
        <p:spPr bwMode="auto">
          <a:xfrm>
            <a:off x="345853" y="2132270"/>
            <a:ext cx="828092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cat    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dog 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C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man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second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ten 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C. 20th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March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June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C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Spring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fur    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cake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C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noodle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712143" y="2347915"/>
            <a:ext cx="400050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888" name="Text Box 7"/>
          <p:cNvSpPr txBox="1">
            <a:spLocks noChangeArrowheads="1"/>
          </p:cNvSpPr>
          <p:nvPr/>
        </p:nvSpPr>
        <p:spPr bwMode="auto">
          <a:xfrm>
            <a:off x="712143" y="3174961"/>
            <a:ext cx="400050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889" name="Text Box 7"/>
          <p:cNvSpPr txBox="1">
            <a:spLocks noChangeArrowheads="1"/>
          </p:cNvSpPr>
          <p:nvPr/>
        </p:nvSpPr>
        <p:spPr bwMode="auto">
          <a:xfrm>
            <a:off x="712143" y="4148115"/>
            <a:ext cx="400050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890" name="Text Box 7"/>
          <p:cNvSpPr txBox="1">
            <a:spLocks noChangeArrowheads="1"/>
          </p:cNvSpPr>
          <p:nvPr/>
        </p:nvSpPr>
        <p:spPr bwMode="auto">
          <a:xfrm>
            <a:off x="683568" y="5047169"/>
            <a:ext cx="400050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5853" y="1484784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一、选出每组中不同类的一项。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7" grpId="0"/>
      <p:bldP spid="122888" grpId="0"/>
      <p:bldP spid="122889" grpId="0"/>
      <p:bldP spid="1228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7"/>
          <p:cNvSpPr txBox="1">
            <a:spLocks noChangeArrowheads="1"/>
          </p:cNvSpPr>
          <p:nvPr/>
        </p:nvSpPr>
        <p:spPr bwMode="auto">
          <a:xfrm>
            <a:off x="345853" y="1556792"/>
            <a:ext cx="828092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—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will you do ______ your mum?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—_____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cook noodles for her.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with, I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ll  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for, I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C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for,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ll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When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_______ birthday?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Oliver     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Oliver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		C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Oliver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909" name="Text Box 7"/>
          <p:cNvSpPr txBox="1">
            <a:spLocks noChangeArrowheads="1"/>
          </p:cNvSpPr>
          <p:nvPr/>
        </p:nvSpPr>
        <p:spPr bwMode="auto">
          <a:xfrm>
            <a:off x="3883918" y="1687512"/>
            <a:ext cx="400050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910" name="Text Box 7"/>
          <p:cNvSpPr txBox="1">
            <a:spLocks noChangeArrowheads="1"/>
          </p:cNvSpPr>
          <p:nvPr/>
        </p:nvSpPr>
        <p:spPr bwMode="auto">
          <a:xfrm>
            <a:off x="2267744" y="4399097"/>
            <a:ext cx="400050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5853" y="83671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单项选择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3911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153900" y="114935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/>
      <p:bldP spid="1239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984" y="2276872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在图片和教师的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帮助下读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懂短文并完成读后活动；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能够按照正确的语音、语调、意群朗读短文；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完成个性化的书写活动。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6"/>
          <p:cNvSpPr>
            <a:spLocks noChangeArrowheads="1"/>
          </p:cNvSpPr>
          <p:nvPr/>
        </p:nvSpPr>
        <p:spPr bwMode="auto">
          <a:xfrm>
            <a:off x="365148" y="1244651"/>
            <a:ext cx="6408116" cy="5280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14264" rIns="0" bIns="38088" anchor="ctr">
            <a:spAutoFit/>
          </a:bodyPr>
          <a:lstStyle>
            <a:lvl1pPr indent="3175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first             	1st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second        	2nd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third            	3rd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fourth          	4th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fifth             	5th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sixth             	6th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seventh        	7th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eighth           	8th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ninth             	9th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tenth            	10th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148" y="764704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Revision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1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21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21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21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21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21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365148" y="1484313"/>
            <a:ext cx="7560839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Have you ever keep a pet?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—…</a:t>
            </a:r>
            <a:endParaRPr lang="en-US" altLang="zh-CN" sz="2800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you have the habit of write a diary?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—…</a:t>
            </a:r>
            <a:endParaRPr lang="en-US" altLang="zh-CN" sz="2800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694" name="AutoShape 6"/>
          <p:cNvSpPr/>
          <p:nvPr/>
        </p:nvSpPr>
        <p:spPr bwMode="auto">
          <a:xfrm>
            <a:off x="5724128" y="1522685"/>
            <a:ext cx="1458515" cy="538163"/>
          </a:xfrm>
          <a:prstGeom prst="borderCallout1">
            <a:avLst>
              <a:gd name="adj1" fmla="val 21241"/>
              <a:gd name="adj2" fmla="val -3917"/>
              <a:gd name="adj3" fmla="val 52509"/>
              <a:gd name="adj4" fmla="val -80245"/>
            </a:avLst>
          </a:prstGeom>
          <a:solidFill>
            <a:srgbClr val="FFCC99"/>
          </a:solidFill>
          <a:ln w="317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养宠物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4695" name="AutoShape 7"/>
          <p:cNvSpPr/>
          <p:nvPr/>
        </p:nvSpPr>
        <p:spPr bwMode="auto">
          <a:xfrm>
            <a:off x="4283968" y="4365104"/>
            <a:ext cx="2761976" cy="648072"/>
          </a:xfrm>
          <a:prstGeom prst="borderCallout1">
            <a:avLst>
              <a:gd name="adj1" fmla="val 50904"/>
              <a:gd name="adj2" fmla="val -1838"/>
              <a:gd name="adj3" fmla="val -75681"/>
              <a:gd name="adj4" fmla="val -22001"/>
            </a:avLst>
          </a:prstGeom>
          <a:solidFill>
            <a:srgbClr val="FFCC99"/>
          </a:solidFill>
          <a:ln w="317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b="1">
                <a:latin typeface="+mn-ea"/>
                <a:ea typeface="+mn-ea"/>
              </a:rPr>
              <a:t>……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的习惯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98193" y="2276872"/>
            <a:ext cx="182187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195736" y="3789040"/>
            <a:ext cx="29805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65148" y="764704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 animBg="1"/>
      <p:bldP spid="11469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P43BWRI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23528" y="824518"/>
            <a:ext cx="8208912" cy="5412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850602" y="1117841"/>
            <a:ext cx="7177782" cy="144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 new kittens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Sarah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cat has two kittens.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 Sarah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dairy.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5777" y="39171"/>
            <a:ext cx="4032447" cy="936631"/>
            <a:chOff x="2527122" y="52291"/>
            <a:chExt cx="3822349" cy="93663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527122" y="129752"/>
              <a:ext cx="38223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Read and write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P43BWRI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36" y="791914"/>
            <a:ext cx="2026444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4" descr="P43BWRI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43808" y="4239790"/>
            <a:ext cx="1620441" cy="214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P43BWRI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30591" y="2420888"/>
            <a:ext cx="1995488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341017" y="832604"/>
            <a:ext cx="647945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April 15th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My cat has two new kittens. They are pink because they are very young. They still can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 see.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95536" y="2604175"/>
            <a:ext cx="64087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April 21st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kittens are six days old. They make noises when they are hungry. They have white fur now. They are cute.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95536" y="4329678"/>
            <a:ext cx="273630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April 26th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Their eyes are open! They are blue.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499992" y="4329678"/>
            <a:ext cx="2948062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May 3rd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kittens can walk now. They can play with Robin!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5" name="Picture 4" descr="P43BWRI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90185" y="4425528"/>
            <a:ext cx="1435894" cy="177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683568" y="836712"/>
            <a:ext cx="7844954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 new kittens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Sarah</a:t>
            </a:r>
            <a:r>
              <a:rPr lang="en-US" altLang="zh-CN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cat has two 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kittens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. Read Sarah</a:t>
            </a:r>
            <a:r>
              <a:rPr lang="en-US" altLang="zh-CN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s dairy.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827584" y="1989138"/>
            <a:ext cx="7700938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hangingPunct="1">
              <a:lnSpc>
                <a:spcPct val="135000"/>
              </a:lnSpc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</a:t>
            </a:r>
            <a:r>
              <a:rPr lang="en-US" altLang="zh-CN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April 15th</a:t>
            </a:r>
            <a:endParaRPr lang="en-US" altLang="zh-CN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endParaRPr lang="en-US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My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cat has two new kittens. They are 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pink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because they are very young. They 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still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can</a:t>
            </a:r>
            <a:r>
              <a:rPr lang="en-US" altLang="zh-CN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 see.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196" name="AutoShape 12"/>
          <p:cNvSpPr/>
          <p:nvPr/>
        </p:nvSpPr>
        <p:spPr bwMode="auto">
          <a:xfrm>
            <a:off x="1475656" y="2132856"/>
            <a:ext cx="2110134" cy="887984"/>
          </a:xfrm>
          <a:prstGeom prst="borderCallout1">
            <a:avLst>
              <a:gd name="adj1" fmla="val 46474"/>
              <a:gd name="adj2" fmla="val 101093"/>
              <a:gd name="adj3" fmla="val -28698"/>
              <a:gd name="adj4" fmla="val 128991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（名词）小猫；小动物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197" name="AutoShape 13"/>
          <p:cNvSpPr/>
          <p:nvPr/>
        </p:nvSpPr>
        <p:spPr bwMode="auto">
          <a:xfrm>
            <a:off x="4572000" y="4890723"/>
            <a:ext cx="3960440" cy="914541"/>
          </a:xfrm>
          <a:prstGeom prst="borderCallout1">
            <a:avLst>
              <a:gd name="adj1" fmla="val -3937"/>
              <a:gd name="adj2" fmla="val 50208"/>
              <a:gd name="adj3" fmla="val -120659"/>
              <a:gd name="adj4" fmla="val 53130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（名词）粉红色；典范；（形容词）粉红的；激进的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198" name="AutoShape 14"/>
          <p:cNvSpPr/>
          <p:nvPr/>
        </p:nvSpPr>
        <p:spPr bwMode="auto">
          <a:xfrm>
            <a:off x="1115616" y="4869160"/>
            <a:ext cx="3240360" cy="936104"/>
          </a:xfrm>
          <a:prstGeom prst="borderCallout1">
            <a:avLst>
              <a:gd name="adj1" fmla="val -8875"/>
              <a:gd name="adj2" fmla="val 50713"/>
              <a:gd name="adj3" fmla="val -58551"/>
              <a:gd name="adj4" fmla="val 120739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（介词）仍然；但是；（形容词）平静的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6" grpId="0" animBg="1"/>
      <p:bldP spid="93197" grpId="0" animBg="1"/>
      <p:bldP spid="9319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430263" y="1770780"/>
            <a:ext cx="8208912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</a:t>
            </a:r>
            <a:r>
              <a:rPr lang="en-US" altLang="zh-CN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April 21st</a:t>
            </a:r>
            <a:endParaRPr lang="en-US" altLang="zh-CN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The kittens are six days old.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They 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make noises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when they are 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hungry.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They have white 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fur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now. They are 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cute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13" name="AutoShape 5"/>
          <p:cNvSpPr/>
          <p:nvPr/>
        </p:nvSpPr>
        <p:spPr bwMode="auto">
          <a:xfrm>
            <a:off x="6838975" y="4271120"/>
            <a:ext cx="1837481" cy="817983"/>
          </a:xfrm>
          <a:prstGeom prst="borderCallout1">
            <a:avLst>
              <a:gd name="adj1" fmla="val -621"/>
              <a:gd name="adj2" fmla="val 49474"/>
              <a:gd name="adj3" fmla="val -155717"/>
              <a:gd name="adj4" fmla="val 46442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（动词短语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发出噪声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14" name="AutoShape 6"/>
          <p:cNvSpPr/>
          <p:nvPr/>
        </p:nvSpPr>
        <p:spPr bwMode="auto">
          <a:xfrm>
            <a:off x="3346326" y="5279232"/>
            <a:ext cx="2826617" cy="958080"/>
          </a:xfrm>
          <a:prstGeom prst="borderCallout1">
            <a:avLst>
              <a:gd name="adj1" fmla="val -5414"/>
              <a:gd name="adj2" fmla="val -645"/>
              <a:gd name="adj3" fmla="val -181276"/>
              <a:gd name="adj4" fmla="val -4543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（形容词）饥饿的；渴望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15" name="AutoShape 7"/>
          <p:cNvSpPr/>
          <p:nvPr/>
        </p:nvSpPr>
        <p:spPr bwMode="auto">
          <a:xfrm>
            <a:off x="4391100" y="4271120"/>
            <a:ext cx="2303859" cy="813865"/>
          </a:xfrm>
          <a:prstGeom prst="borderCallout1">
            <a:avLst>
              <a:gd name="adj1" fmla="val -2192"/>
              <a:gd name="adj2" fmla="val 51457"/>
              <a:gd name="adj3" fmla="val -93423"/>
              <a:gd name="adj4" fmla="val 88603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（名词）毛皮；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水垢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16" name="AutoShape 8"/>
          <p:cNvSpPr/>
          <p:nvPr/>
        </p:nvSpPr>
        <p:spPr bwMode="auto">
          <a:xfrm>
            <a:off x="358255" y="4897861"/>
            <a:ext cx="2717873" cy="813419"/>
          </a:xfrm>
          <a:prstGeom prst="borderCallout1">
            <a:avLst>
              <a:gd name="adj1" fmla="val -2207"/>
              <a:gd name="adj2" fmla="val 50887"/>
              <a:gd name="adj3" fmla="val -100196"/>
              <a:gd name="adj4" fmla="val 41165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（形容词）可爱的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聪明的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23" name="AutoShape 15"/>
          <p:cNvSpPr/>
          <p:nvPr/>
        </p:nvSpPr>
        <p:spPr bwMode="auto">
          <a:xfrm>
            <a:off x="1365846" y="986484"/>
            <a:ext cx="3960961" cy="1268412"/>
          </a:xfrm>
          <a:prstGeom prst="borderCallout1">
            <a:avLst>
              <a:gd name="adj1" fmla="val 103281"/>
              <a:gd name="adj2" fmla="val 49170"/>
              <a:gd name="adj3" fmla="val 142612"/>
              <a:gd name="adj4" fmla="val 50260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本句是表达年龄的句子，表示年龄的句型结构为：主语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+be+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数词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名词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old.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 animBg="1"/>
      <p:bldP spid="94214" grpId="0" animBg="1"/>
      <p:bldP spid="94215" grpId="0" animBg="1"/>
      <p:bldP spid="94216" grpId="0" animBg="1"/>
      <p:bldP spid="942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475656" y="3053859"/>
            <a:ext cx="691276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</a:t>
            </a:r>
            <a:r>
              <a:rPr lang="en-US" altLang="zh-CN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May 3rd</a:t>
            </a:r>
            <a:endParaRPr lang="en-US" altLang="zh-CN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The kittens can walk now. They can 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 with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Robin!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236" name="AutoShape 4"/>
          <p:cNvSpPr/>
          <p:nvPr/>
        </p:nvSpPr>
        <p:spPr bwMode="auto">
          <a:xfrm>
            <a:off x="5003007" y="5085184"/>
            <a:ext cx="2881361" cy="863624"/>
          </a:xfrm>
          <a:prstGeom prst="borderCallout1">
            <a:avLst>
              <a:gd name="adj1" fmla="val -1858"/>
              <a:gd name="adj2" fmla="val 48620"/>
              <a:gd name="adj3" fmla="val -74389"/>
              <a:gd name="adj4" fmla="val 71302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play with sb. 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和某人一起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玩耍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475656" y="952829"/>
            <a:ext cx="6048672" cy="209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April 26th</a:t>
            </a:r>
            <a:endParaRPr lang="en-US" altLang="zh-CN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Their eyes are open!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They are blue.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e6b6c48e-2f89-4206-b587-032c6cfc14e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2639</Words>
  <Application>WPS 演示</Application>
  <PresentationFormat>全屏显示(4:3)</PresentationFormat>
  <Paragraphs>153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Times New Roman</vt:lpstr>
      <vt:lpstr>Gulim</vt:lpstr>
      <vt:lpstr>Malgun Gothic</vt:lpstr>
      <vt:lpstr>Arial</vt:lpstr>
      <vt:lpstr>黑体</vt:lpstr>
      <vt:lpstr>Arial Unicode MS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2021-02-09T06:55:00Z</cp:lastPrinted>
  <dcterms:created xsi:type="dcterms:W3CDTF">2021-02-09T06:55:00Z</dcterms:created>
  <dcterms:modified xsi:type="dcterms:W3CDTF">2023-02-25T06:04:24Z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6E9AD42155F347CFB3022C4E23B1C22D</vt:lpwstr>
  </property>
  <property fmtid="{D5CDD505-2E9C-101B-9397-08002B2CF9AE}" pid="7" name="KSOProductBuildVer">
    <vt:lpwstr>2052-11.1.0.13703</vt:lpwstr>
  </property>
</Properties>
</file>