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2" r:id="rId3"/>
    <p:sldId id="257" r:id="rId4"/>
    <p:sldId id="293" r:id="rId5"/>
    <p:sldId id="347" r:id="rId6"/>
    <p:sldId id="295" r:id="rId7"/>
    <p:sldId id="259" r:id="rId8"/>
    <p:sldId id="299" r:id="rId9"/>
    <p:sldId id="334" r:id="rId10"/>
    <p:sldId id="335" r:id="rId11"/>
    <p:sldId id="336" r:id="rId12"/>
    <p:sldId id="369" r:id="rId13"/>
    <p:sldId id="370" r:id="rId14"/>
    <p:sldId id="341" r:id="rId15"/>
    <p:sldId id="342" r:id="rId16"/>
    <p:sldId id="343" r:id="rId17"/>
    <p:sldId id="344" r:id="rId18"/>
    <p:sldId id="302" r:id="rId19"/>
  </p:sldIdLst>
  <p:sldSz cx="11880850" cy="6840220"/>
  <p:notesSz cx="6858000" cy="9144000"/>
  <p:custDataLst>
    <p:tags r:id="rId24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-666" y="-7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7" name="日期占位符 2"/>
          <p:cNvSpPr>
            <a:spLocks noGrp="1" noChangeArrowheads="1"/>
          </p:cNvSpPr>
          <p:nvPr>
            <p:ph type="dt" idx="9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>
            <a:noFill/>
            <a:miter lim="800000"/>
          </a:ln>
        </p:spPr>
      </p:sp>
      <p:sp>
        <p:nvSpPr>
          <p:cNvPr id="47109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ctr" anchorCtr="0" compatLnSpc="1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47110" name="页脚占位符 5"/>
          <p:cNvSpPr>
            <a:spLocks noGrp="1" noChangeArrowheads="1"/>
          </p:cNvSpPr>
          <p:nvPr>
            <p:ph type="ftr" sz="quarter" idx="39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47111" name="灯片编号占位符 6"/>
          <p:cNvSpPr>
            <a:spLocks noGrp="1" noChangeArrowheads="1"/>
          </p:cNvSpPr>
          <p:nvPr>
            <p:ph type="sldNum" sz="quarter" idx="49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E697CB8F-5543-4CDD-82AC-EA0EC1B36A46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2771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E53DE78B-0307-4657-9B9D-1A2822DD1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4819" name="日期占位符 3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482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3DF307AF-ABE1-4184-A2AA-CE25C420FE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5843" name="日期占位符 4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4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5845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CDDD3774-54B7-49BA-8FD8-3E433481E3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6867" name="日期占位符 6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686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CADF09D3-B401-4908-8F64-1A03DD4CF3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4638"/>
            <a:ext cx="10693400" cy="11398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7891" name="日期占位符 2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2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C771B7A9-3294-4DCD-9D87-133E6E9CDE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日期占位符 1"/>
          <p:cNvSpPr>
            <a:spLocks noGrp="1"/>
          </p:cNvSpPr>
          <p:nvPr>
            <p:ph type="dt" sz="half" idx="10"/>
          </p:nvPr>
        </p:nvSpPr>
        <p:spPr>
          <a:xfrm>
            <a:off x="593725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59238" y="6340475"/>
            <a:ext cx="37623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914400"/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3891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15350" y="6340475"/>
            <a:ext cx="2771775" cy="36353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fld id="{F94DD312-02AB-43F3-AD06-7C45D4E769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jpe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0" y="0"/>
            <a:ext cx="0" cy="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random/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4"/>
          <p:cNvSpPr/>
          <p:nvPr/>
        </p:nvSpPr>
        <p:spPr>
          <a:xfrm>
            <a:off x="0" y="1824038"/>
            <a:ext cx="11880850" cy="20843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5  Whose dog is it?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文本框 5"/>
          <p:cNvSpPr/>
          <p:nvPr/>
        </p:nvSpPr>
        <p:spPr>
          <a:xfrm>
            <a:off x="452438" y="769938"/>
            <a:ext cx="11212512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探究学习第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听录音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Part B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 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Let’s talk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的部分，判断正误。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57346" name="文本框 1"/>
          <p:cNvSpPr/>
          <p:nvPr/>
        </p:nvSpPr>
        <p:spPr>
          <a:xfrm>
            <a:off x="452438" y="2254250"/>
            <a:ext cx="10310812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 </a:t>
            </a:r>
            <a:r>
              <a:rPr lang="en-US" altLang="zh-CN" sz="3200">
                <a:latin typeface="Times New Roman" panose="02020603050405020304" pitchFamily="18" charset="0"/>
              </a:rPr>
              <a:t>Fido is in the room.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r>
              <a:rPr lang="en-US" altLang="zh-CN" sz="3200">
                <a:latin typeface="Times New Roman" panose="02020603050405020304" pitchFamily="18" charset="0"/>
              </a:rPr>
              <a:t>Fido is drinking water.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r>
              <a:rPr lang="en-US" altLang="zh-CN" sz="3200">
                <a:latin typeface="Times New Roman" panose="02020603050405020304" pitchFamily="18" charset="0"/>
              </a:rPr>
              <a:t>Sam can take him to the park.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7347" name="unit5-7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964613" y="1620838"/>
            <a:ext cx="804862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7348" name="TextBox 4"/>
          <p:cNvSpPr/>
          <p:nvPr/>
        </p:nvSpPr>
        <p:spPr>
          <a:xfrm>
            <a:off x="5724525" y="2411413"/>
            <a:ext cx="36036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49" name="TextBox 5"/>
          <p:cNvSpPr/>
          <p:nvPr/>
        </p:nvSpPr>
        <p:spPr>
          <a:xfrm>
            <a:off x="5724525" y="3060700"/>
            <a:ext cx="3603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0" name="TextBox 6"/>
          <p:cNvSpPr/>
          <p:nvPr/>
        </p:nvSpPr>
        <p:spPr>
          <a:xfrm>
            <a:off x="6156325" y="3924300"/>
            <a:ext cx="3603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44" fill="hold"/>
                                        <p:tgtEl>
                                          <p:spTgt spid="573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347"/>
                </p:tgtEl>
              </p:cMediaNode>
            </p:audio>
          </p:childTnLst>
        </p:cTn>
      </p:par>
    </p:tnLst>
    <p:bldLst>
      <p:bldP spid="57348" grpId="0"/>
      <p:bldP spid="57349" grpId="0"/>
      <p:bldP spid="573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5"/>
          <p:cNvSpPr/>
          <p:nvPr/>
        </p:nvSpPr>
        <p:spPr>
          <a:xfrm>
            <a:off x="501650" y="700088"/>
            <a:ext cx="10991850" cy="73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(5)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同学们听录音跟读对话，理解意思，并进行表演性朗读。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8370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8288" y="2124075"/>
            <a:ext cx="5402262" cy="25923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5"/>
          <p:cNvSpPr/>
          <p:nvPr/>
        </p:nvSpPr>
        <p:spPr>
          <a:xfrm>
            <a:off x="501650" y="700088"/>
            <a:ext cx="10991850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(6)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小组内分角色进行表演操练、同学们自愿上台表演，师生共评。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9394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2330450"/>
            <a:ext cx="4368800" cy="2784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5"/>
          <p:cNvSpPr/>
          <p:nvPr/>
        </p:nvSpPr>
        <p:spPr>
          <a:xfrm>
            <a:off x="460375" y="387350"/>
            <a:ext cx="10904538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2. Consolidation</a:t>
            </a:r>
            <a:endParaRPr lang="zh-CN" altLang="en-US" sz="48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418" name="文本框 2"/>
          <p:cNvSpPr/>
          <p:nvPr/>
        </p:nvSpPr>
        <p:spPr>
          <a:xfrm>
            <a:off x="595313" y="1243013"/>
            <a:ext cx="10636250" cy="817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</a:rPr>
              <a:t>1.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学习教材第 </a:t>
            </a:r>
            <a:r>
              <a:rPr lang="en-US" altLang="zh-CN" sz="3600" b="1">
                <a:latin typeface="Times New Roman" panose="02020603050405020304" pitchFamily="18" charset="0"/>
              </a:rPr>
              <a:t>51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页 </a:t>
            </a:r>
            <a:r>
              <a:rPr lang="en-US" altLang="zh-CN" sz="3600" b="1">
                <a:latin typeface="Times New Roman" panose="02020603050405020304" pitchFamily="18" charset="0"/>
              </a:rPr>
              <a:t>Look and say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部分。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19" name="文本框 1"/>
          <p:cNvSpPr/>
          <p:nvPr/>
        </p:nvSpPr>
        <p:spPr>
          <a:xfrm>
            <a:off x="601663" y="1979613"/>
            <a:ext cx="10928350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(1) Make a dialogue.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完成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dirty="0">
                <a:latin typeface="宋体" panose="02010600030101010101" pitchFamily="2" charset="-122"/>
              </a:rPr>
              <a:t>4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题。同学们以 </a:t>
            </a:r>
            <a:r>
              <a:rPr lang="en-US" altLang="zh-CN" sz="3200" dirty="0">
                <a:latin typeface="Times New Roman" panose="02020603050405020304" pitchFamily="18" charset="0"/>
              </a:rPr>
              <a:t>pair work</a:t>
            </a:r>
            <a:r>
              <a:rPr lang="en-US" altLang="zh-CN" sz="3200" dirty="0">
                <a:latin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的形式两人一组运用句型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en-US" altLang="zh-CN" sz="3200" dirty="0">
                <a:latin typeface="Times New Roman" panose="02020603050405020304" pitchFamily="18" charset="0"/>
              </a:rPr>
              <a:t>Where is...?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en-US" altLang="zh-CN" sz="3200" dirty="0">
                <a:latin typeface="Times New Roman" panose="02020603050405020304" pitchFamily="18" charset="0"/>
              </a:rPr>
              <a:t> Is he/she...?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en-US" altLang="zh-CN" sz="3200" dirty="0"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创编对话。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Where is the dog?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He’s in the bedroom.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S1: Is he playing?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25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S2: No, he isn’t. He is sleeping.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5"/>
          <p:cNvSpPr/>
          <p:nvPr/>
        </p:nvSpPr>
        <p:spPr>
          <a:xfrm>
            <a:off x="842963" y="655638"/>
            <a:ext cx="10906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同学们两人一组自愿上台表演对话。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2225" y="2003425"/>
            <a:ext cx="2974975" cy="25860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5"/>
          <p:cNvSpPr/>
          <p:nvPr/>
        </p:nvSpPr>
        <p:spPr>
          <a:xfrm>
            <a:off x="723900" y="879475"/>
            <a:ext cx="10904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</a:rPr>
              <a:t>(3)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大家共同评价，找出表演者的优点和缺点。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24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4263" y="2079625"/>
            <a:ext cx="6142037" cy="2681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5"/>
          <p:cNvSpPr/>
          <p:nvPr/>
        </p:nvSpPr>
        <p:spPr>
          <a:xfrm>
            <a:off x="488950" y="474663"/>
            <a:ext cx="10904538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Activity 3. Summing up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3490" name="文本框 2"/>
          <p:cNvSpPr/>
          <p:nvPr/>
        </p:nvSpPr>
        <p:spPr>
          <a:xfrm>
            <a:off x="625475" y="1524000"/>
            <a:ext cx="10633075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1. Words: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kitchen, eating, drinking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2. Sentences: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Is he drinking water?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No, he’s eating.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5"/>
          <p:cNvSpPr txBox="1"/>
          <p:nvPr/>
        </p:nvSpPr>
        <p:spPr>
          <a:xfrm>
            <a:off x="607244" y="540069"/>
            <a:ext cx="10906455" cy="83099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lvl="0" algn="ctr" defTabSz="914400" fontAlgn="base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strike="noStrike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Homework</a:t>
            </a:r>
            <a:endParaRPr kumimoji="0" lang="en-US" altLang="zh-CN" sz="4800" b="1" strike="noStrike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14" name="文本框 1"/>
          <p:cNvSpPr/>
          <p:nvPr/>
        </p:nvSpPr>
        <p:spPr>
          <a:xfrm>
            <a:off x="757238" y="1763713"/>
            <a:ext cx="8978900" cy="2214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1.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听录音并背诵对话。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2.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完成课堂检测中的相关习题。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预习下一课，查查生词，译译句子。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1"/>
          <p:cNvSpPr/>
          <p:nvPr/>
        </p:nvSpPr>
        <p:spPr>
          <a:xfrm>
            <a:off x="4180350" y="101341"/>
            <a:ext cx="3521798" cy="83099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Warming up</a:t>
            </a:r>
            <a:endParaRPr kumimoji="0" lang="en-US" altLang="zh-CN" sz="48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154" name="文本框 2"/>
          <p:cNvSpPr/>
          <p:nvPr/>
        </p:nvSpPr>
        <p:spPr>
          <a:xfrm>
            <a:off x="681038" y="1312863"/>
            <a:ext cx="79978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Play a game</a:t>
            </a:r>
            <a:r>
              <a:rPr lang="en-US" altLang="zh-CN" sz="3600" b="1" dirty="0">
                <a:latin typeface="宋体" panose="02010600030101010101" pitchFamily="2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点豆花</a:t>
            </a:r>
            <a:r>
              <a:rPr lang="en-US" altLang="zh-CN" sz="3600" b="1" dirty="0">
                <a:latin typeface="宋体" panose="02010600030101010101" pitchFamily="2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5" name="文本框 3"/>
          <p:cNvSpPr/>
          <p:nvPr/>
        </p:nvSpPr>
        <p:spPr>
          <a:xfrm>
            <a:off x="681038" y="2041525"/>
            <a:ext cx="10263187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游戏规则：大家一起</a:t>
            </a:r>
            <a:r>
              <a:rPr lang="en-US" altLang="zh-CN" sz="3200" dirty="0">
                <a:latin typeface="宋体" panose="02010600030101010101" pitchFamily="2" charset="-122"/>
              </a:rPr>
              <a:t>“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点豆花</a:t>
            </a:r>
            <a:r>
              <a:rPr lang="en-US" altLang="zh-CN" sz="3200" dirty="0">
                <a:latin typeface="宋体" panose="02010600030101010101" pitchFamily="2" charset="-122"/>
              </a:rPr>
              <a:t>”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sz="3200" dirty="0">
                <a:latin typeface="Times New Roman" panose="02020603050405020304" pitchFamily="18" charset="0"/>
              </a:rPr>
              <a:t>Whose, whose, whose...is it ? It’s... It’s... It’s...,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被点到的同学回答问题。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Whose, whose, whose...is it ?</a:t>
            </a:r>
            <a:endParaRPr lang="en-US" altLang="zh-CN" sz="3200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     It’s... It’s... </a:t>
            </a:r>
            <a:endParaRPr lang="en-US" altLang="zh-CN" sz="3200" dirty="0"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...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2"/>
          <p:cNvSpPr/>
          <p:nvPr/>
        </p:nvSpPr>
        <p:spPr>
          <a:xfrm>
            <a:off x="0" y="403225"/>
            <a:ext cx="118808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4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Activity 1. Presentation</a:t>
            </a:r>
            <a:endParaRPr lang="en-US" altLang="zh-CN" sz="4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8" name="文本框 5"/>
          <p:cNvSpPr/>
          <p:nvPr/>
        </p:nvSpPr>
        <p:spPr>
          <a:xfrm>
            <a:off x="790575" y="1403350"/>
            <a:ext cx="10923588" cy="2401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情景：小狗在哪？在干什么？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(1) Look at the pictures, answer the following questions and </a:t>
            </a:r>
            <a:r>
              <a:rPr lang="en-US" altLang="zh-CN" sz="3200" dirty="0" err="1">
                <a:latin typeface="Times New Roman" panose="02020603050405020304" pitchFamily="18" charset="0"/>
              </a:rPr>
              <a:t>practise</a:t>
            </a:r>
            <a:r>
              <a:rPr lang="en-US" altLang="zh-CN" sz="3200" dirty="0">
                <a:latin typeface="Times New Roman" panose="02020603050405020304" pitchFamily="18" charset="0"/>
              </a:rPr>
              <a:t> the conversation in pairs.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0179" name="图片 1" descr="t015447f03b01f33470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3868738"/>
            <a:ext cx="5441950" cy="2071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8"/>
          <p:cNvSpPr/>
          <p:nvPr/>
        </p:nvSpPr>
        <p:spPr>
          <a:xfrm>
            <a:off x="874713" y="533400"/>
            <a:ext cx="10748962" cy="2959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Questions: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Where is the dog?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Is he drinking water?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is he doing?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02" name="文本框 1"/>
          <p:cNvSpPr/>
          <p:nvPr/>
        </p:nvSpPr>
        <p:spPr>
          <a:xfrm>
            <a:off x="874713" y="3414713"/>
            <a:ext cx="9371012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Answers: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He’s in the kitchen.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No, he isn’t.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He is eating.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03" name="图片 1" descr="t015447f03b01f33470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3088" y="1116013"/>
            <a:ext cx="5441950" cy="3024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0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87200" y="11620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5"/>
          <p:cNvSpPr/>
          <p:nvPr/>
        </p:nvSpPr>
        <p:spPr>
          <a:xfrm>
            <a:off x="641350" y="1092200"/>
            <a:ext cx="10906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  <a:sym typeface="宋体" panose="02010600030101010101" pitchFamily="2" charset="-122"/>
              </a:rPr>
              <a:t>(2) 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小组内操练句型。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2226" name="文本框 8"/>
          <p:cNvSpPr/>
          <p:nvPr/>
        </p:nvSpPr>
        <p:spPr>
          <a:xfrm>
            <a:off x="796925" y="1882775"/>
            <a:ext cx="10750550" cy="3697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Can you play with him now?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Yes.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Can you take him to the park?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      Of course.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5"/>
          <p:cNvSpPr/>
          <p:nvPr/>
        </p:nvSpPr>
        <p:spPr>
          <a:xfrm>
            <a:off x="488950" y="474663"/>
            <a:ext cx="1090453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2.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学习 </a:t>
            </a:r>
            <a:r>
              <a:rPr lang="en-US" altLang="zh-CN" sz="3600" b="1">
                <a:latin typeface="Times New Roman" panose="02020603050405020304" pitchFamily="18" charset="0"/>
              </a:rPr>
              <a:t>Part B Let’s try &amp; Let’s talk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250" name="文本框 2"/>
          <p:cNvSpPr/>
          <p:nvPr/>
        </p:nvSpPr>
        <p:spPr>
          <a:xfrm>
            <a:off x="333375" y="1343025"/>
            <a:ext cx="11060113" cy="735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</a:rPr>
              <a:t>(1)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Part B Let’s try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部分的录音，选择正确图片。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pic>
        <p:nvPicPr>
          <p:cNvPr id="53251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613" y="2817813"/>
            <a:ext cx="7291387" cy="23209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3252" name="unit5-6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9251950" y="1476375"/>
            <a:ext cx="804863" cy="617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3" name="TextBox 5"/>
          <p:cNvSpPr/>
          <p:nvPr/>
        </p:nvSpPr>
        <p:spPr>
          <a:xfrm>
            <a:off x="3348038" y="3708400"/>
            <a:ext cx="3603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85" fill="hold"/>
                                        <p:tgtEl>
                                          <p:spTgt spid="53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52"/>
                </p:tgtEl>
              </p:cMediaNode>
            </p:audio>
          </p:childTnLst>
        </p:cTn>
      </p:par>
    </p:tnLst>
    <p:bldLst>
      <p:bldP spid="532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5"/>
          <p:cNvSpPr/>
          <p:nvPr/>
        </p:nvSpPr>
        <p:spPr>
          <a:xfrm>
            <a:off x="696913" y="684213"/>
            <a:ext cx="99710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</a:rPr>
              <a:t>(2)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学习新词汇，朗读数遍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。完成探究学习第</a:t>
            </a:r>
            <a:r>
              <a:rPr lang="en-US" altLang="zh-CN" sz="3200"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题。</a:t>
            </a:r>
            <a:r>
              <a:rPr lang="en-US" altLang="zh-CN" sz="320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320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4274" name="文本框 1"/>
          <p:cNvSpPr/>
          <p:nvPr/>
        </p:nvSpPr>
        <p:spPr>
          <a:xfrm>
            <a:off x="646113" y="1382713"/>
            <a:ext cx="11207750" cy="4524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从</a:t>
            </a:r>
            <a:r>
              <a:rPr lang="en-US" altLang="zh-CN" sz="3200">
                <a:latin typeface="宋体" panose="02010600030101010101" pitchFamily="2" charset="-122"/>
              </a:rPr>
              <a:t>B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栏内选出</a:t>
            </a:r>
            <a:r>
              <a:rPr lang="en-US" altLang="zh-CN" sz="3200">
                <a:latin typeface="宋体" panose="02010600030101010101" pitchFamily="2" charset="-122"/>
              </a:rPr>
              <a:t>A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栏的中文。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defTabSz="914400"/>
            <a:r>
              <a:rPr lang="en-US" altLang="zh-CN" sz="3200" b="1">
                <a:latin typeface="宋体" panose="02010600030101010101" pitchFamily="2" charset="-122"/>
              </a:rPr>
              <a:t>   A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栏                            </a:t>
            </a:r>
            <a:r>
              <a:rPr lang="en-US" altLang="zh-CN" sz="3200" b="1">
                <a:latin typeface="宋体" panose="02010600030101010101" pitchFamily="2" charset="-122"/>
              </a:rPr>
              <a:t>B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栏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en-US" altLang="zh-CN" sz="3200">
                <a:latin typeface="Times New Roman" panose="02020603050405020304" pitchFamily="18" charset="0"/>
              </a:rPr>
              <a:t>kitchen                                                  A.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过来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sz="3200">
                <a:latin typeface="Times New Roman" panose="02020603050405020304" pitchFamily="18" charset="0"/>
              </a:rPr>
              <a:t>drinking water                                      B.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3200">
                <a:latin typeface="宋体" panose="02010600030101010101" pitchFamily="2" charset="-122"/>
              </a:rPr>
              <a:t>……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玩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en-US" altLang="zh-CN" sz="3200">
                <a:latin typeface="Times New Roman" panose="02020603050405020304" pitchFamily="18" charset="0"/>
              </a:rPr>
              <a:t>eating                                                    C.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当然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en-US" altLang="zh-CN" sz="3200">
                <a:latin typeface="Times New Roman" panose="02020603050405020304" pitchFamily="18" charset="0"/>
              </a:rPr>
              <a:t>play with                                               D.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厨房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en-US" altLang="zh-CN" sz="3200">
                <a:latin typeface="Times New Roman" panose="02020603050405020304" pitchFamily="18" charset="0"/>
              </a:rPr>
              <a:t>take him to the park                              E.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吃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r>
              <a:rPr lang="en-US" altLang="zh-CN" sz="3200">
                <a:latin typeface="Times New Roman" panose="02020603050405020304" pitchFamily="18" charset="0"/>
              </a:rPr>
              <a:t>of course                                               F.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喝水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 defTabSz="914400"/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⑦</a:t>
            </a:r>
            <a:r>
              <a:rPr lang="en-US" altLang="zh-CN" sz="3200">
                <a:latin typeface="Times New Roman" panose="02020603050405020304" pitchFamily="18" charset="0"/>
              </a:rPr>
              <a:t>come here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</a:t>
            </a:r>
            <a:r>
              <a:rPr lang="en-US" altLang="zh-CN" sz="3200">
                <a:latin typeface="Times New Roman" panose="02020603050405020304" pitchFamily="18" charset="0"/>
              </a:rPr>
              <a:t>G. 带他去公园      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4275" name="直接连接符 4"/>
          <p:cNvCxnSpPr/>
          <p:nvPr/>
        </p:nvCxnSpPr>
        <p:spPr>
          <a:xfrm>
            <a:off x="2339975" y="2700338"/>
            <a:ext cx="5040313" cy="14398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276" name="直接连接符 5"/>
          <p:cNvCxnSpPr/>
          <p:nvPr/>
        </p:nvCxnSpPr>
        <p:spPr>
          <a:xfrm>
            <a:off x="3492500" y="3276600"/>
            <a:ext cx="3816350" cy="17272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277" name="直接连接符 7"/>
          <p:cNvCxnSpPr/>
          <p:nvPr/>
        </p:nvCxnSpPr>
        <p:spPr>
          <a:xfrm>
            <a:off x="2124075" y="3708400"/>
            <a:ext cx="5256213" cy="9366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278" name="直接连接符 9"/>
          <p:cNvCxnSpPr/>
          <p:nvPr/>
        </p:nvCxnSpPr>
        <p:spPr>
          <a:xfrm flipV="1">
            <a:off x="2700338" y="3203575"/>
            <a:ext cx="4535487" cy="936625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54279" name="直接连接符 12"/>
          <p:cNvCxnSpPr/>
          <p:nvPr/>
        </p:nvCxnSpPr>
        <p:spPr>
          <a:xfrm>
            <a:off x="4427538" y="4645025"/>
            <a:ext cx="2736850" cy="86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280" name="直接连接符 14"/>
          <p:cNvCxnSpPr/>
          <p:nvPr/>
        </p:nvCxnSpPr>
        <p:spPr>
          <a:xfrm flipV="1">
            <a:off x="2628900" y="3708400"/>
            <a:ext cx="4606925" cy="1439863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54281" name="直接连接符 16"/>
          <p:cNvCxnSpPr/>
          <p:nvPr/>
        </p:nvCxnSpPr>
        <p:spPr>
          <a:xfrm flipV="1">
            <a:off x="2844800" y="2771775"/>
            <a:ext cx="4391025" cy="2881313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5"/>
          <p:cNvSpPr/>
          <p:nvPr/>
        </p:nvSpPr>
        <p:spPr>
          <a:xfrm>
            <a:off x="622300" y="536575"/>
            <a:ext cx="109061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看教学挂图并回答以下问题。</a:t>
            </a:r>
            <a:endParaRPr lang="en-US" altLang="zh-CN" sz="320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5298" name="文本框 2"/>
          <p:cNvSpPr/>
          <p:nvPr/>
        </p:nvSpPr>
        <p:spPr>
          <a:xfrm>
            <a:off x="758825" y="1171575"/>
            <a:ext cx="10634663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Questions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Who are they?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What are they talking about?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5299" name="文本框 1"/>
          <p:cNvSpPr/>
          <p:nvPr/>
        </p:nvSpPr>
        <p:spPr>
          <a:xfrm>
            <a:off x="758825" y="3398838"/>
            <a:ext cx="10047288" cy="14811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Sam and Chen Jie.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They are talking about what the dog is doing.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5"/>
          <p:cNvSpPr/>
          <p:nvPr/>
        </p:nvSpPr>
        <p:spPr>
          <a:xfrm>
            <a:off x="468313" y="1116013"/>
            <a:ext cx="11569700" cy="735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(4)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听录音，完成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3200">
                <a:latin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题。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322" name="文本框 1"/>
          <p:cNvSpPr/>
          <p:nvPr/>
        </p:nvSpPr>
        <p:spPr>
          <a:xfrm>
            <a:off x="501650" y="1762125"/>
            <a:ext cx="11033125" cy="2960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探究学习第一题。听 </a:t>
            </a:r>
            <a:r>
              <a:rPr lang="en-US" altLang="zh-CN" sz="3200">
                <a:latin typeface="Times New Roman" panose="02020603050405020304" pitchFamily="18" charset="0"/>
              </a:rPr>
              <a:t>Let’s try</a:t>
            </a:r>
            <a:r>
              <a:rPr lang="en-US" altLang="zh-CN" sz="3200">
                <a:latin typeface="Arial" panose="020B0604020202020204" pitchFamily="34" charset="0"/>
              </a:rPr>
              <a:t>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部分的录音，选择正确答案。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Where is the dog?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In the living room.    □ In the kitchen.</a:t>
            </a:r>
            <a:endParaRPr lang="en-US" altLang="zh-CN" sz="320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微软雅黑" panose="020B0503020204020204" pitchFamily="34" charset="-122"/>
              </a:rPr>
              <a:t>□ In the bedroom.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6323" name="unit5-6.mp3">
            <a:hlinkClick r:id="" action="ppaction://media"/>
          </p:cNvPr>
          <p:cNvPicPr>
            <a:picLocks noRo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243888" y="1331913"/>
            <a:ext cx="804862" cy="617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6324" name="TextBox 4"/>
          <p:cNvSpPr/>
          <p:nvPr/>
        </p:nvSpPr>
        <p:spPr>
          <a:xfrm>
            <a:off x="539750" y="3421063"/>
            <a:ext cx="3603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85" fill="hold"/>
                                        <p:tgtEl>
                                          <p:spTgt spid="56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323"/>
                </p:tgtEl>
              </p:cMediaNode>
            </p:audio>
          </p:childTnLst>
        </p:cTn>
      </p:par>
    </p:tnLst>
    <p:bldLst>
      <p:bldP spid="56324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cc2380b-c0aa-4fe5-87ed-1a83628b5b0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2058</Words>
  <Application>WPS 演示</Application>
  <PresentationFormat>自定义</PresentationFormat>
  <Paragraphs>118</Paragraphs>
  <Slides>17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Calibri</vt:lpstr>
      <vt:lpstr>Times New Roman</vt:lpstr>
      <vt:lpstr>微软雅黑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2021-02-09T08:18:00Z</cp:lastPrinted>
  <dcterms:created xsi:type="dcterms:W3CDTF">2021-02-09T08:18:00Z</dcterms:created>
  <dcterms:modified xsi:type="dcterms:W3CDTF">2023-02-25T06:07:25Z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4CF84823351F436E89894E8348C65EFC</vt:lpwstr>
  </property>
  <property fmtid="{D5CDD505-2E9C-101B-9397-08002B2CF9AE}" pid="7" name="KSOProductBuildVer">
    <vt:lpwstr>2052-11.1.0.13703</vt:lpwstr>
  </property>
</Properties>
</file>