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22" r:id="rId3"/>
    <p:sldId id="257" r:id="rId4"/>
    <p:sldId id="382" r:id="rId5"/>
    <p:sldId id="441" r:id="rId6"/>
    <p:sldId id="293" r:id="rId7"/>
    <p:sldId id="384" r:id="rId8"/>
    <p:sldId id="350" r:id="rId9"/>
    <p:sldId id="385" r:id="rId10"/>
    <p:sldId id="386" r:id="rId11"/>
    <p:sldId id="387" r:id="rId12"/>
    <p:sldId id="388" r:id="rId13"/>
    <p:sldId id="389" r:id="rId14"/>
    <p:sldId id="390" r:id="rId15"/>
    <p:sldId id="391" r:id="rId16"/>
    <p:sldId id="405" r:id="rId17"/>
    <p:sldId id="406" r:id="rId18"/>
    <p:sldId id="407" r:id="rId19"/>
    <p:sldId id="337" r:id="rId20"/>
    <p:sldId id="433" r:id="rId21"/>
    <p:sldId id="434" r:id="rId22"/>
    <p:sldId id="435" r:id="rId23"/>
    <p:sldId id="344" r:id="rId24"/>
    <p:sldId id="302" r:id="rId25"/>
  </p:sldIdLst>
  <p:sldSz cx="11880850" cy="6840220"/>
  <p:notesSz cx="6858000" cy="9144000"/>
  <p:custDataLst>
    <p:tags r:id="rId30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7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7109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ctr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7110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11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BC14A5A-E236-4896-86E7-BE34DBA20302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77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12E5D08E-0F1F-4DAE-9378-62A6C05134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8D1B587A-4CA1-4D5F-A057-B99F56441A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58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F3DC4766-0CA6-4E7E-A12D-FA9F03C5E1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686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98C7B063-D87C-490E-BC58-913EE175EC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891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23AE88C4-F242-4085-9034-7C23DEA1DD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1834085B-EBD8-4920-AB7B-78DEDCD0E4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audio" Target="NULL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audio" Target="NULL" TargetMode="External"/><Relationship Id="rId1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5  Whose dog is it?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1"/>
          <p:cNvSpPr/>
          <p:nvPr/>
        </p:nvSpPr>
        <p:spPr>
          <a:xfrm>
            <a:off x="260350" y="461963"/>
            <a:ext cx="57245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）听录音，回答以下问题。</a:t>
            </a:r>
            <a:endParaRPr lang="en-US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6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7" name="文本框 1"/>
          <p:cNvSpPr/>
          <p:nvPr/>
        </p:nvSpPr>
        <p:spPr>
          <a:xfrm>
            <a:off x="869950" y="1308100"/>
            <a:ext cx="10091738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Questions: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 in the story?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they?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7348" name="unit5-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5726113" y="561975"/>
            <a:ext cx="642937" cy="642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79" fill="hold"/>
                                        <p:tgtEl>
                                          <p:spTgt spid="57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4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4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/>
          <p:nvPr/>
        </p:nvSpPr>
        <p:spPr>
          <a:xfrm>
            <a:off x="693738" y="963613"/>
            <a:ext cx="49037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）大家共同讨论问题。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0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1" name="文本框 1"/>
          <p:cNvSpPr/>
          <p:nvPr/>
        </p:nvSpPr>
        <p:spPr>
          <a:xfrm>
            <a:off x="887413" y="1439863"/>
            <a:ext cx="10877550" cy="2957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Questions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 in the story?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Who are they?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58372" name="文本框 1"/>
          <p:cNvSpPr/>
          <p:nvPr/>
        </p:nvSpPr>
        <p:spPr>
          <a:xfrm>
            <a:off x="887413" y="3592513"/>
            <a:ext cx="10664825" cy="2220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Answers: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Zip and Zoom.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beside a lake.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1"/>
          <p:cNvSpPr/>
          <p:nvPr/>
        </p:nvSpPr>
        <p:spPr>
          <a:xfrm>
            <a:off x="288925" y="674688"/>
            <a:ext cx="10812463" cy="827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）听录音完成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题。</a:t>
            </a: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4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5" name="文本框 4"/>
          <p:cNvSpPr/>
          <p:nvPr/>
        </p:nvSpPr>
        <p:spPr>
          <a:xfrm>
            <a:off x="693738" y="1625600"/>
            <a:ext cx="10709275" cy="3698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探究学习第</a:t>
            </a: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 </a:t>
            </a:r>
            <a:r>
              <a:rPr lang="en-US" altLang="zh-CN" sz="3200">
                <a:latin typeface="Times New Roman" panose="02020603050405020304" pitchFamily="18" charset="0"/>
              </a:rPr>
              <a:t>Part C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 </a:t>
            </a:r>
            <a:r>
              <a:rPr lang="en-US" altLang="zh-CN" sz="3200">
                <a:latin typeface="Times New Roman" panose="02020603050405020304" pitchFamily="18" charset="0"/>
              </a:rPr>
              <a:t>Story time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的部分，判断正误。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The tiger is running slowly.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The monkeys are climbing.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The monkeys are taking pictures.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9396" name="TextBox 5"/>
          <p:cNvSpPr/>
          <p:nvPr/>
        </p:nvSpPr>
        <p:spPr>
          <a:xfrm>
            <a:off x="6445250" y="3276600"/>
            <a:ext cx="3714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397" name="TextBox 6"/>
          <p:cNvSpPr/>
          <p:nvPr/>
        </p:nvSpPr>
        <p:spPr>
          <a:xfrm>
            <a:off x="6588125" y="3995738"/>
            <a:ext cx="3730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9398" name="TextBox 7"/>
          <p:cNvSpPr/>
          <p:nvPr/>
        </p:nvSpPr>
        <p:spPr>
          <a:xfrm>
            <a:off x="6804025" y="4787900"/>
            <a:ext cx="37306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9399" name="unit5-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9155113" y="2562225"/>
            <a:ext cx="500062" cy="500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93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8679" fill="hold"/>
                                        <p:tgtEl>
                                          <p:spTgt spid="593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399"/>
                </p:tgtEl>
              </p:cMediaNode>
            </p:audio>
          </p:childTnLst>
        </p:cTn>
      </p:par>
    </p:tnLst>
    <p:bldLst>
      <p:bldP spid="59396" grpId="0"/>
      <p:bldP spid="59397" grpId="0"/>
      <p:bldP spid="593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/>
          <p:nvPr/>
        </p:nvSpPr>
        <p:spPr>
          <a:xfrm>
            <a:off x="693738" y="593725"/>
            <a:ext cx="32623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探究学习第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文本框 1"/>
          <p:cNvSpPr/>
          <p:nvPr/>
        </p:nvSpPr>
        <p:spPr>
          <a:xfrm>
            <a:off x="693738" y="1457325"/>
            <a:ext cx="11071225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 </a:t>
            </a:r>
            <a:r>
              <a:rPr lang="en-US" altLang="zh-CN" sz="3200">
                <a:latin typeface="Times New Roman" panose="02020603050405020304" pitchFamily="18" charset="0"/>
              </a:rPr>
              <a:t>Part C</a:t>
            </a:r>
            <a:r>
              <a:rPr lang="en-US" altLang="zh-CN" sz="3200">
                <a:latin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部分，选择正确答案。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Does the tiger run fast?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it does.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No, it doesn’t.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Are the monkeys happy?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Yes, they are.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No, they aren’t.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0420" name="TextBox 5"/>
          <p:cNvSpPr/>
          <p:nvPr/>
        </p:nvSpPr>
        <p:spPr>
          <a:xfrm>
            <a:off x="684213" y="2835275"/>
            <a:ext cx="37306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0421" name="TextBox 6"/>
          <p:cNvSpPr/>
          <p:nvPr/>
        </p:nvSpPr>
        <p:spPr>
          <a:xfrm>
            <a:off x="684213" y="5076825"/>
            <a:ext cx="3730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0422" name="unit5-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7583488" y="1633538"/>
            <a:ext cx="571500" cy="571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0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8679" fill="hold"/>
                                        <p:tgtEl>
                                          <p:spTgt spid="604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422"/>
                </p:tgtEl>
              </p:cMediaNode>
            </p:audio>
          </p:childTnLst>
        </p:cTn>
      </p:par>
    </p:tnLst>
    <p:bldLst>
      <p:bldP spid="60420" grpId="0"/>
      <p:bldP spid="604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听录音，并回答问题。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2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43" name="图片 1" descr="t01646648cf7f44ab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513" y="2095500"/>
            <a:ext cx="5491162" cy="3070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61444" name="unit5-1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654675" y="919163"/>
            <a:ext cx="500063" cy="5000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79" fill="hold"/>
                                        <p:tgtEl>
                                          <p:spTgt spid="614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4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4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1"/>
          <p:cNvSpPr/>
          <p:nvPr/>
        </p:nvSpPr>
        <p:spPr>
          <a:xfrm>
            <a:off x="319088" y="803275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）跟读课文。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2466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2467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0" y="2182813"/>
            <a:ext cx="3451225" cy="26495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246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18800" y="12306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1"/>
          <p:cNvSpPr/>
          <p:nvPr/>
        </p:nvSpPr>
        <p:spPr>
          <a:xfrm>
            <a:off x="354013" y="830263"/>
            <a:ext cx="115109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）分步表演。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490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491" name="文本框 2"/>
          <p:cNvSpPr/>
          <p:nvPr/>
        </p:nvSpPr>
        <p:spPr>
          <a:xfrm>
            <a:off x="812800" y="1798638"/>
            <a:ext cx="1106805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活动规则：第一、二场景同桌之间表演，第三、四场景前后桌进行表演，第五、六场景前后桌交叉位之间表演。最后，同学们找到自己的好朋友，表演整个故事。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"/>
          <p:cNvSpPr/>
          <p:nvPr/>
        </p:nvSpPr>
        <p:spPr>
          <a:xfrm>
            <a:off x="338138" y="317500"/>
            <a:ext cx="11509375" cy="827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8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）完成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14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5" name="文本框 1"/>
          <p:cNvSpPr/>
          <p:nvPr/>
        </p:nvSpPr>
        <p:spPr>
          <a:xfrm>
            <a:off x="1035050" y="1428750"/>
            <a:ext cx="9874250" cy="304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读课文回答问题。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Whose tail it that?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Where are the monkeys?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微软雅黑" panose="020B0503020204020204" pitchFamily="34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 monkeys doing?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5"/>
          <p:cNvSpPr/>
          <p:nvPr/>
        </p:nvSpPr>
        <p:spPr>
          <a:xfrm>
            <a:off x="0" y="323850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>
                <a:solidFill>
                  <a:schemeClr val="tx2"/>
                </a:solidFill>
                <a:latin typeface="Times New Roman" panose="02020603050405020304" pitchFamily="18" charset="0"/>
              </a:rPr>
              <a:t>Activity 2. Consolidation</a:t>
            </a:r>
            <a:r>
              <a:rPr lang="zh-CN" altLang="en-US" sz="48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8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8" name="文本框 2"/>
          <p:cNvSpPr/>
          <p:nvPr/>
        </p:nvSpPr>
        <p:spPr>
          <a:xfrm>
            <a:off x="681038" y="1598613"/>
            <a:ext cx="10887075" cy="4979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1. </a:t>
            </a:r>
            <a:r>
              <a:rPr lang="en-US" altLang="zh-CN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小小擂台赛</a:t>
            </a:r>
            <a:r>
              <a:rPr lang="en-US" altLang="zh-CN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：全班分为男生、女生组，每组每次由一人提问挑战对方，所提问题以 </a:t>
            </a:r>
            <a:r>
              <a:rPr lang="en-US" altLang="zh-CN" sz="3600" b="1">
                <a:latin typeface="Times New Roman" panose="02020603050405020304" pitchFamily="18" charset="0"/>
              </a:rPr>
              <a:t>Story time</a:t>
            </a:r>
            <a:r>
              <a:rPr lang="en-US" altLang="zh-CN" sz="3600" b="1"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部分的故事为中心。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6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/>
          <p:nvPr/>
        </p:nvSpPr>
        <p:spPr>
          <a:xfrm>
            <a:off x="628650" y="169863"/>
            <a:ext cx="11252200" cy="92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2.“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故事大王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：完成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600" b="1">
                <a:latin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题，改编故事。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562" name="文本框 2"/>
          <p:cNvSpPr/>
          <p:nvPr/>
        </p:nvSpPr>
        <p:spPr>
          <a:xfrm>
            <a:off x="725488" y="1978025"/>
            <a:ext cx="10004425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563" name="文本框 2"/>
          <p:cNvSpPr/>
          <p:nvPr/>
        </p:nvSpPr>
        <p:spPr>
          <a:xfrm>
            <a:off x="628650" y="904875"/>
            <a:ext cx="11183938" cy="563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）同学们按照下列框架重新串接故事：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Zip: Here comes a...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Zoom: Where is it?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Zip: Whose ______?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Zoom: Is it _______?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Zip: ________.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Zoom: What are they doing?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Zip: _________.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Zoom: That’s cute.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/>
          <p:nvPr/>
        </p:nvSpPr>
        <p:spPr>
          <a:xfrm>
            <a:off x="4180350" y="101341"/>
            <a:ext cx="3521798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4" name="文本框 2"/>
          <p:cNvSpPr/>
          <p:nvPr/>
        </p:nvSpPr>
        <p:spPr>
          <a:xfrm>
            <a:off x="531813" y="1012825"/>
            <a:ext cx="10817225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大家一起演唱</a:t>
            </a:r>
            <a:r>
              <a:rPr lang="en-US" altLang="zh-CN" sz="3600" b="1" dirty="0">
                <a:latin typeface="Times New Roman" panose="02020603050405020304" pitchFamily="18" charset="0"/>
              </a:rPr>
              <a:t>“Whose dog is it?”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文本框 2"/>
          <p:cNvSpPr/>
          <p:nvPr/>
        </p:nvSpPr>
        <p:spPr>
          <a:xfrm>
            <a:off x="1055688" y="2452688"/>
            <a:ext cx="870108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Dog, dog, dog, where is the dog?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Kitchen, kitchen, kitchen, he’s in the kitchen.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Is he drinking?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No, he’s eating.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1"/>
          <p:cNvSpPr/>
          <p:nvPr/>
        </p:nvSpPr>
        <p:spPr>
          <a:xfrm>
            <a:off x="557213" y="635000"/>
            <a:ext cx="11509375" cy="3692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）同学们以 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pair work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的形式，小组间改编对话。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 defTabSz="685800">
              <a:lnSpc>
                <a:spcPct val="150000"/>
              </a:lnSpc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）同学们以组为单位，自愿上台表演。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 defTabSz="685800">
              <a:lnSpc>
                <a:spcPct val="150000"/>
              </a:lnSpc>
            </a:pP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 defTabSz="68580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）大家一起评出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改编之星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表演之星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/>
          <p:cNvSpPr/>
          <p:nvPr/>
        </p:nvSpPr>
        <p:spPr>
          <a:xfrm>
            <a:off x="446088" y="534988"/>
            <a:ext cx="11434762" cy="1649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完成教材 </a:t>
            </a: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Part B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部分 </a:t>
            </a: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Let’s wrap it up,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复习名词性物主代词的用法。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68610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9688" y="2316163"/>
            <a:ext cx="5081587" cy="3152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5"/>
          <p:cNvSpPr/>
          <p:nvPr/>
        </p:nvSpPr>
        <p:spPr>
          <a:xfrm>
            <a:off x="0" y="323850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9634" name="文本框 2"/>
          <p:cNvSpPr/>
          <p:nvPr/>
        </p:nvSpPr>
        <p:spPr>
          <a:xfrm>
            <a:off x="879475" y="1460500"/>
            <a:ext cx="10631488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mine, yours, ours, sleeping, climbing, copy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等。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Whose... is it?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It’s...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is... doing?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... is </a:t>
            </a:r>
            <a:r>
              <a:rPr lang="en-US" altLang="zh-CN" sz="3200" i="1" dirty="0">
                <a:latin typeface="Times New Roman" panose="02020603050405020304" pitchFamily="18" charset="0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</a:rPr>
              <a:t>.-</a:t>
            </a:r>
            <a:r>
              <a:rPr lang="en-US" altLang="zh-CN" sz="3200" dirty="0" err="1">
                <a:latin typeface="Times New Roman" panose="02020603050405020304" pitchFamily="18" charset="0"/>
              </a:rPr>
              <a:t>ing</a:t>
            </a:r>
            <a:r>
              <a:rPr lang="en-US" altLang="zh-CN" sz="3200" dirty="0">
                <a:latin typeface="Times New Roman" panose="02020603050405020304" pitchFamily="18" charset="0"/>
              </a:rPr>
              <a:t>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5"/>
          <p:cNvSpPr txBox="1"/>
          <p:nvPr/>
        </p:nvSpPr>
        <p:spPr>
          <a:xfrm>
            <a:off x="0" y="540069"/>
            <a:ext cx="11880850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ctr" defTabSz="914400" fontAlgn="base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Homework</a:t>
            </a:r>
            <a:endParaRPr kumimoji="0" lang="en-US" altLang="zh-CN" sz="4800" b="1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658" name="文本框 1"/>
          <p:cNvSpPr/>
          <p:nvPr/>
        </p:nvSpPr>
        <p:spPr>
          <a:xfrm>
            <a:off x="828675" y="1908175"/>
            <a:ext cx="8977313" cy="2214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1.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听录音并背诵对话。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2.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完成课堂检测中的相关习题。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3.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1"/>
          <p:cNvSpPr/>
          <p:nvPr/>
        </p:nvSpPr>
        <p:spPr>
          <a:xfrm>
            <a:off x="4182825" y="10766"/>
            <a:ext cx="3521798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78" name="文本框 2"/>
          <p:cNvSpPr/>
          <p:nvPr/>
        </p:nvSpPr>
        <p:spPr>
          <a:xfrm>
            <a:off x="625475" y="923925"/>
            <a:ext cx="7997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2. Free talk.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0179" name="文本框 4"/>
          <p:cNvSpPr/>
          <p:nvPr/>
        </p:nvSpPr>
        <p:spPr>
          <a:xfrm>
            <a:off x="625475" y="1470025"/>
            <a:ext cx="10871200" cy="1476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活动规则：同学们两人一组，以 </a:t>
            </a:r>
            <a:r>
              <a:rPr lang="en-US" altLang="zh-CN" sz="3200" dirty="0">
                <a:latin typeface="Times New Roman" panose="02020603050405020304" pitchFamily="18" charset="0"/>
              </a:rPr>
              <a:t>pair work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的形式展开自由对话。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0" name="文本框 3"/>
          <p:cNvSpPr/>
          <p:nvPr/>
        </p:nvSpPr>
        <p:spPr>
          <a:xfrm>
            <a:off x="625475" y="2946400"/>
            <a:ext cx="10636250" cy="3786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Whose book is it?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It’s mine.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Is this ruler yours?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1"/>
          <p:cNvSpPr/>
          <p:nvPr/>
        </p:nvSpPr>
        <p:spPr>
          <a:xfrm>
            <a:off x="4182825" y="10766"/>
            <a:ext cx="3521798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2" name="文本框 2"/>
          <p:cNvSpPr/>
          <p:nvPr/>
        </p:nvSpPr>
        <p:spPr>
          <a:xfrm>
            <a:off x="625475" y="923925"/>
            <a:ext cx="79978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3. Play a game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小小观察家</a:t>
            </a:r>
            <a:r>
              <a:rPr lang="en-US" altLang="zh-CN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3" name="文本框 4"/>
          <p:cNvSpPr/>
          <p:nvPr/>
        </p:nvSpPr>
        <p:spPr>
          <a:xfrm>
            <a:off x="625475" y="1817688"/>
            <a:ext cx="10871200" cy="1476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活动规则：同学们认真观察身边的人或事物，并用现在进行时的时态造句。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4" name="文本框 3"/>
          <p:cNvSpPr/>
          <p:nvPr/>
        </p:nvSpPr>
        <p:spPr>
          <a:xfrm>
            <a:off x="742950" y="3497263"/>
            <a:ext cx="10636250" cy="193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T: I am </a:t>
            </a:r>
            <a:r>
              <a:rPr lang="en-US" altLang="zh-CN" sz="3200" i="1" dirty="0">
                <a:latin typeface="Times New Roman" panose="02020603050405020304" pitchFamily="18" charset="0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</a:rPr>
              <a:t>. -</a:t>
            </a:r>
            <a:r>
              <a:rPr lang="en-US" altLang="zh-CN" sz="3200" dirty="0" err="1">
                <a:latin typeface="Times New Roman" panose="02020603050405020304" pitchFamily="18" charset="0"/>
              </a:rPr>
              <a:t>ing</a:t>
            </a:r>
            <a:r>
              <a:rPr lang="en-US" altLang="zh-CN" sz="3200" dirty="0">
                <a:latin typeface="Times New Roman" panose="02020603050405020304" pitchFamily="18" charset="0"/>
              </a:rPr>
              <a:t>...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...is </a:t>
            </a:r>
            <a:r>
              <a:rPr lang="en-US" altLang="zh-CN" sz="3200" i="1" dirty="0">
                <a:latin typeface="Times New Roman" panose="02020603050405020304" pitchFamily="18" charset="0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</a:rPr>
              <a:t>. -</a:t>
            </a:r>
            <a:r>
              <a:rPr lang="en-US" altLang="zh-CN" sz="3200" dirty="0" err="1">
                <a:latin typeface="Times New Roman" panose="02020603050405020304" pitchFamily="18" charset="0"/>
              </a:rPr>
              <a:t>ing</a:t>
            </a:r>
            <a:r>
              <a:rPr lang="en-US" altLang="zh-CN" sz="3200" dirty="0">
                <a:latin typeface="Times New Roman" panose="02020603050405020304" pitchFamily="18" charset="0"/>
              </a:rPr>
              <a:t>…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2"/>
          <p:cNvSpPr/>
          <p:nvPr/>
        </p:nvSpPr>
        <p:spPr>
          <a:xfrm>
            <a:off x="0" y="323850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48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6" name="文本框 5"/>
          <p:cNvSpPr/>
          <p:nvPr/>
        </p:nvSpPr>
        <p:spPr>
          <a:xfrm>
            <a:off x="641350" y="1184275"/>
            <a:ext cx="105965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1.  Let’s play </a:t>
            </a:r>
            <a:r>
              <a:rPr lang="en-US" altLang="zh-CN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传话</a:t>
            </a:r>
            <a:r>
              <a:rPr lang="en-US" altLang="zh-CN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52227" name="文本框 2"/>
          <p:cNvSpPr/>
          <p:nvPr/>
        </p:nvSpPr>
        <p:spPr>
          <a:xfrm>
            <a:off x="628650" y="2136775"/>
            <a:ext cx="10736263" cy="2214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活动规则：由我分别偷偷告诉每组排头 </a:t>
            </a:r>
            <a:r>
              <a:rPr lang="en-US" altLang="zh-CN" sz="3200" dirty="0">
                <a:latin typeface="Times New Roman" panose="02020603050405020304" pitchFamily="18" charset="0"/>
              </a:rPr>
              <a:t>Story time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中的新句型。每组同时开始，将听到的句子小声传给下一个同学，选出最快最准确的一组，给予奖励。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5"/>
          <p:cNvSpPr/>
          <p:nvPr/>
        </p:nvSpPr>
        <p:spPr>
          <a:xfrm>
            <a:off x="315913" y="458788"/>
            <a:ext cx="10594975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(1)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看图片，学句型。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0" name="文本框 1"/>
          <p:cNvSpPr/>
          <p:nvPr/>
        </p:nvSpPr>
        <p:spPr>
          <a:xfrm>
            <a:off x="612775" y="1500188"/>
            <a:ext cx="10653713" cy="1379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en-US" altLang="zh-CN" sz="28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2800">
              <a:latin typeface="Times New Roman" panose="02020603050405020304" pitchFamily="18" charset="0"/>
            </a:endParaRPr>
          </a:p>
        </p:txBody>
      </p:sp>
      <p:pic>
        <p:nvPicPr>
          <p:cNvPr id="5325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609725"/>
            <a:ext cx="4691063" cy="2281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2" name="文本框 2"/>
          <p:cNvSpPr/>
          <p:nvPr/>
        </p:nvSpPr>
        <p:spPr>
          <a:xfrm>
            <a:off x="1543050" y="4411663"/>
            <a:ext cx="8140700" cy="581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Here comes a tiger.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 fill="hold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1"/>
          <p:cNvSpPr/>
          <p:nvPr/>
        </p:nvSpPr>
        <p:spPr>
          <a:xfrm>
            <a:off x="477838" y="1403350"/>
            <a:ext cx="44942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开火车比赛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4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2"/>
          <p:cNvSpPr/>
          <p:nvPr/>
        </p:nvSpPr>
        <p:spPr>
          <a:xfrm>
            <a:off x="693738" y="2133600"/>
            <a:ext cx="10934700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游戏规则：同学们开火车比赛，两组同时开始，由排头开始向下一个同学传声</a:t>
            </a:r>
            <a:r>
              <a:rPr lang="en-US" altLang="zh-CN" sz="3200">
                <a:latin typeface="宋体" panose="02010600030101010101" pitchFamily="2" charset="-122"/>
              </a:rPr>
              <a:t>“</a:t>
            </a:r>
            <a:r>
              <a:rPr lang="en-US" altLang="zh-CN" sz="3200">
                <a:latin typeface="Times New Roman" panose="02020603050405020304" pitchFamily="18" charset="0"/>
              </a:rPr>
              <a:t> Here comes a/an... He/She is </a:t>
            </a:r>
            <a:r>
              <a:rPr lang="en-US" altLang="zh-CN" sz="3200" i="1">
                <a:latin typeface="Times New Roman" panose="02020603050405020304" pitchFamily="18" charset="0"/>
              </a:rPr>
              <a:t>v</a:t>
            </a:r>
            <a:r>
              <a:rPr lang="en-US" altLang="zh-CN" sz="3200">
                <a:latin typeface="Times New Roman" panose="02020603050405020304" pitchFamily="18" charset="0"/>
              </a:rPr>
              <a:t>. -ing...</a:t>
            </a:r>
            <a:r>
              <a:rPr lang="en-US" altLang="zh-CN" sz="3200">
                <a:latin typeface="宋体" panose="02010600030101010101" pitchFamily="2" charset="-122"/>
              </a:rPr>
              <a:t>”</a:t>
            </a:r>
            <a:r>
              <a:rPr lang="en-US" altLang="zh-CN" sz="3200">
                <a:latin typeface="Times New Roman" panose="02020603050405020304" pitchFamily="18" charset="0"/>
              </a:rPr>
              <a:t>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Eg.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     S1: Here comes a monkey. He is climbing.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1"/>
          <p:cNvSpPr/>
          <p:nvPr/>
        </p:nvSpPr>
        <p:spPr>
          <a:xfrm>
            <a:off x="874713" y="717550"/>
            <a:ext cx="104822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）学习新短语。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文本框 2"/>
          <p:cNvSpPr/>
          <p:nvPr/>
        </p:nvSpPr>
        <p:spPr>
          <a:xfrm>
            <a:off x="2303463" y="1555750"/>
            <a:ext cx="3205162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take pictures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529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2647950"/>
            <a:ext cx="4467225" cy="227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530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088" y="2647950"/>
            <a:ext cx="4300537" cy="2420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1"/>
          <p:cNvSpPr/>
          <p:nvPr/>
        </p:nvSpPr>
        <p:spPr>
          <a:xfrm>
            <a:off x="825500" y="412750"/>
            <a:ext cx="819943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685800"/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Part C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部分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Story time 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的故事。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2" name="文本框 2"/>
          <p:cNvSpPr/>
          <p:nvPr/>
        </p:nvSpPr>
        <p:spPr>
          <a:xfrm>
            <a:off x="693738" y="1916113"/>
            <a:ext cx="10002837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3" name="文本框 1"/>
          <p:cNvSpPr/>
          <p:nvPr/>
        </p:nvSpPr>
        <p:spPr>
          <a:xfrm>
            <a:off x="979488" y="1195388"/>
            <a:ext cx="10915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）观察教学挂图。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632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5288" y="1916113"/>
            <a:ext cx="3986212" cy="4071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ca08a499-092c-4a2c-918e-ada052d0e5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2025</Words>
  <Application>WPS 演示</Application>
  <PresentationFormat>自定义</PresentationFormat>
  <Paragraphs>164</Paragraphs>
  <Slides>23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2021-02-08T20:52:00Z</cp:lastPrinted>
  <dcterms:created xsi:type="dcterms:W3CDTF">2021-02-08T20:52:00Z</dcterms:created>
  <dcterms:modified xsi:type="dcterms:W3CDTF">2023-02-25T06:10:13Z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D453979F7FD042D4B50AA61080BD6AC2</vt:lpwstr>
  </property>
  <property fmtid="{D5CDD505-2E9C-101B-9397-08002B2CF9AE}" pid="7" name="KSOProductBuildVer">
    <vt:lpwstr>2052-11.1.0.13703</vt:lpwstr>
  </property>
</Properties>
</file>