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</p:sldMasterIdLst>
  <p:notesMasterIdLst>
    <p:notesMasterId r:id="rId4"/>
  </p:notesMasterIdLst>
  <p:sldIdLst>
    <p:sldId id="256" r:id="rId3"/>
    <p:sldId id="290" r:id="rId5"/>
    <p:sldId id="260" r:id="rId6"/>
    <p:sldId id="266" r:id="rId7"/>
    <p:sldId id="299" r:id="rId8"/>
    <p:sldId id="317" r:id="rId9"/>
    <p:sldId id="316" r:id="rId10"/>
    <p:sldId id="313" r:id="rId11"/>
    <p:sldId id="320" r:id="rId12"/>
    <p:sldId id="321" r:id="rId13"/>
    <p:sldId id="303" r:id="rId14"/>
    <p:sldId id="304" r:id="rId15"/>
    <p:sldId id="308" r:id="rId16"/>
    <p:sldId id="280" r:id="rId17"/>
    <p:sldId id="311" r:id="rId18"/>
    <p:sldId id="322" r:id="rId19"/>
    <p:sldId id="323" r:id="rId20"/>
    <p:sldId id="288" r:id="rId21"/>
  </p:sldIdLst>
  <p:sldSz cx="9144000" cy="6858000" type="screen4x3"/>
  <p:notesSz cx="6858000" cy="9144000"/>
  <p:custDataLst>
    <p:tags r:id="rId2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3" name="作者" initials="A" lastIdx="0" clrIdx="3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317" autoAdjust="0"/>
    <p:restoredTop sz="94660"/>
  </p:normalViewPr>
  <p:slideViewPr>
    <p:cSldViewPr>
      <p:cViewPr varScale="1">
        <p:scale>
          <a:sx n="109" d="100"/>
          <a:sy n="109" d="100"/>
        </p:scale>
        <p:origin x="-167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6" Type="http://schemas.openxmlformats.org/officeDocument/2006/relationships/tags" Target="tags/tag1.xml"/><Relationship Id="rId25" Type="http://schemas.openxmlformats.org/officeDocument/2006/relationships/commentAuthors" Target="commentAuthors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CBD67AF-E0C4-4B32-93F8-C1C7A4A078C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00A76D1-D22F-48C9-8781-C3273A947F83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0A76D1-D22F-48C9-8781-C3273A947F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0A76D1-D22F-48C9-8781-C3273A947F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0A76D1-D22F-48C9-8781-C3273A947F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0A76D1-D22F-48C9-8781-C3273A947F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0A76D1-D22F-48C9-8781-C3273A947F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0A76D1-D22F-48C9-8781-C3273A947F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0A76D1-D22F-48C9-8781-C3273A947F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0A76D1-D22F-48C9-8781-C3273A947F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0A76D1-D22F-48C9-8781-C3273A947F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0A76D1-D22F-48C9-8781-C3273A947F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0A76D1-D22F-48C9-8781-C3273A947F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0A76D1-D22F-48C9-8781-C3273A947F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0A76D1-D22F-48C9-8781-C3273A947F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0A76D1-D22F-48C9-8781-C3273A947F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0A76D1-D22F-48C9-8781-C3273A947F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0A76D1-D22F-48C9-8781-C3273A947F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0A76D1-D22F-48C9-8781-C3273A947F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0A76D1-D22F-48C9-8781-C3273A947F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836712"/>
            <a:ext cx="8229600" cy="936104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927373"/>
            <a:ext cx="8229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ransition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8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.png"/><Relationship Id="rId1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631292" y="3615380"/>
            <a:ext cx="5904656" cy="1656711"/>
            <a:chOff x="1187625" y="3251938"/>
            <a:chExt cx="5904656" cy="1656711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1331641" y="3251938"/>
              <a:ext cx="5616624" cy="1656711"/>
            </a:xfrm>
            <a:prstGeom prst="rect">
              <a:avLst/>
            </a:prstGeom>
          </p:spPr>
        </p:pic>
        <p:sp>
          <p:nvSpPr>
            <p:cNvPr id="9" name="TextBox 8"/>
            <p:cNvSpPr txBox="1"/>
            <p:nvPr/>
          </p:nvSpPr>
          <p:spPr>
            <a:xfrm>
              <a:off x="1187625" y="3726350"/>
              <a:ext cx="5904656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0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第</a:t>
              </a:r>
              <a:r>
                <a:rPr lang="en-US" altLang="zh-CN" sz="40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1</a:t>
              </a:r>
              <a:r>
                <a:rPr lang="zh-CN" altLang="en-US" sz="40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课时</a:t>
              </a:r>
              <a:endParaRPr lang="zh-CN" altLang="en-US" sz="40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10" name="TextBox 9"/>
          <p:cNvSpPr txBox="1"/>
          <p:nvPr/>
        </p:nvSpPr>
        <p:spPr>
          <a:xfrm>
            <a:off x="3772315" y="2924943"/>
            <a:ext cx="159937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Tx/>
              <a:buNone/>
              <a:defRPr/>
            </a:pPr>
            <a:r>
              <a:rPr lang="en-US" altLang="zh-CN" sz="36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Part A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49223" y="555437"/>
            <a:ext cx="8245554" cy="22621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Unit </a:t>
            </a:r>
            <a:r>
              <a:rPr lang="en-US" altLang="zh-CN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 </a:t>
            </a:r>
            <a:endParaRPr lang="en-US" altLang="zh-CN" sz="4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</a:pPr>
            <a:r>
              <a:rPr lang="en-US" altLang="zh-CN" sz="5400" b="1" dirty="0" smtClean="0">
                <a:solidFill>
                  <a:srgbClr val="F60A7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Work quietly!</a:t>
            </a:r>
            <a:endParaRPr lang="zh-CN" altLang="en-US" sz="5400" b="1" dirty="0">
              <a:solidFill>
                <a:srgbClr val="F60A75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395536" y="980728"/>
            <a:ext cx="2209923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Tx/>
              <a:buNone/>
              <a:defRPr/>
            </a:pPr>
            <a:r>
              <a:rPr lang="en-US" altLang="zh-CN" sz="3600" b="1" smtClean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Example</a:t>
            </a:r>
            <a:endParaRPr lang="zh-CN" altLang="en-US" sz="3600" b="1">
              <a:solidFill>
                <a:srgbClr val="FF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259632" y="4682654"/>
            <a:ext cx="6426375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—What are they doing?</a:t>
            </a:r>
            <a:endParaRPr lang="en-US" altLang="zh-CN" sz="32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—They</a:t>
            </a:r>
            <a:r>
              <a:rPr lang="en-US" altLang="zh-CN" sz="3200" b="1" smtClean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’</a:t>
            </a:r>
            <a:r>
              <a:rPr lang="en-US" altLang="zh-CN" sz="32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re playing with a doll.</a:t>
            </a:r>
            <a:endParaRPr lang="en-US" altLang="zh-CN" sz="32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1" cstate="email"/>
          <a:stretch>
            <a:fillRect/>
          </a:stretch>
        </p:blipFill>
        <p:spPr bwMode="auto">
          <a:xfrm>
            <a:off x="2711205" y="1642498"/>
            <a:ext cx="3622724" cy="30812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椭圆 19"/>
          <p:cNvSpPr/>
          <p:nvPr/>
        </p:nvSpPr>
        <p:spPr>
          <a:xfrm>
            <a:off x="3359987" y="188640"/>
            <a:ext cx="2619262" cy="620688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句型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公式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467544" y="1828909"/>
            <a:ext cx="8136904" cy="3976355"/>
            <a:chOff x="590091" y="1216190"/>
            <a:chExt cx="8136904" cy="3976355"/>
          </a:xfrm>
        </p:grpSpPr>
        <p:sp>
          <p:nvSpPr>
            <p:cNvPr id="8" name="Rectangle 3"/>
            <p:cNvSpPr txBox="1">
              <a:spLocks noChangeArrowheads="1"/>
            </p:cNvSpPr>
            <p:nvPr/>
          </p:nvSpPr>
          <p:spPr bwMode="auto">
            <a:xfrm>
              <a:off x="950131" y="3752385"/>
              <a:ext cx="7291793" cy="14401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marL="342900" indent="-342900" eaLnBrk="0" hangingPunct="0">
                <a:defRPr>
                  <a:solidFill>
                    <a:schemeClr val="tx1"/>
                  </a:solidFill>
                  <a:latin typeface="Arial" panose="020B0604020202020204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/>
                <a:defRPr>
                  <a:solidFill>
                    <a:schemeClr val="tx1"/>
                  </a:solidFill>
                  <a:latin typeface="Arial" panose="020B0604020202020204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/>
                <a:defRPr>
                  <a:solidFill>
                    <a:schemeClr val="tx1"/>
                  </a:solidFill>
                  <a:latin typeface="Arial" panose="020B0604020202020204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/>
                <a:defRPr>
                  <a:solidFill>
                    <a:schemeClr val="tx1"/>
                  </a:solidFill>
                  <a:latin typeface="Arial" panose="020B0604020202020204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/>
                <a:defRPr>
                  <a:solidFill>
                    <a:schemeClr val="tx1"/>
                  </a:solidFill>
                  <a:latin typeface="Arial" panose="020B0604020202020204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en-US" altLang="zh-CN" sz="2800" b="1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—What</a:t>
              </a:r>
              <a:r>
                <a:rPr lang="en-US" altLang="zh-CN" sz="2800" b="1"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</a:rPr>
                <a:t>’</a:t>
              </a:r>
              <a:r>
                <a:rPr lang="en-US" altLang="zh-CN" sz="2800" b="1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s </a:t>
              </a:r>
              <a:r>
                <a:rPr lang="en-US" altLang="zh-CN" sz="2800" b="1">
                  <a:latin typeface="微软雅黑" panose="020B0503020204020204" pitchFamily="34" charset="-122"/>
                  <a:ea typeface="微软雅黑" panose="020B0503020204020204" pitchFamily="34" charset="-122"/>
                </a:rPr>
                <a:t>the little monkey doing?</a:t>
              </a:r>
              <a:endParaRPr lang="en-US" altLang="zh-CN" sz="2800" b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2800" b="1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—It</a:t>
              </a:r>
              <a:r>
                <a:rPr lang="en-US" altLang="zh-CN" sz="2800" b="1"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</a:rPr>
                <a:t>’</a:t>
              </a:r>
              <a:r>
                <a:rPr lang="en-US" altLang="zh-CN" sz="2800" b="1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s </a:t>
              </a:r>
              <a:r>
                <a:rPr lang="en-US" altLang="zh-CN" sz="2800" b="1">
                  <a:latin typeface="微软雅黑" panose="020B0503020204020204" pitchFamily="34" charset="-122"/>
                  <a:ea typeface="微软雅黑" panose="020B0503020204020204" pitchFamily="34" charset="-122"/>
                </a:rPr>
                <a:t>playing with its mother!</a:t>
              </a:r>
              <a:endParaRPr lang="en-US" altLang="zh-CN" sz="2800" b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" name="矩形 1"/>
            <p:cNvSpPr/>
            <p:nvPr/>
          </p:nvSpPr>
          <p:spPr>
            <a:xfrm>
              <a:off x="590091" y="1216190"/>
              <a:ext cx="8136904" cy="13102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800" b="1" smtClean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—What</a:t>
              </a:r>
              <a:r>
                <a:rPr lang="en-US" altLang="zh-CN" sz="2800" b="1">
                  <a:solidFill>
                    <a:srgbClr val="FF0000"/>
                  </a:solidFill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</a:rPr>
                <a:t>’</a:t>
              </a:r>
              <a:r>
                <a:rPr lang="en-US" altLang="zh-CN" sz="2800" b="1" smtClean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s</a:t>
              </a:r>
              <a:r>
                <a:rPr lang="en-US" altLang="zh-CN" sz="2800" b="1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+</a:t>
              </a:r>
              <a:r>
                <a:rPr lang="zh-CN" altLang="en-US" sz="2800" b="1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单个人或物</a:t>
              </a:r>
              <a:r>
                <a:rPr lang="en-US" altLang="zh-CN" sz="2800" b="1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+doing</a:t>
              </a:r>
              <a:r>
                <a:rPr lang="zh-CN" altLang="en-US" sz="2800" b="1" smtClean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？</a:t>
              </a:r>
              <a:r>
                <a:rPr lang="en-US" altLang="zh-CN" sz="2800" b="1" smtClean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endParaRPr lang="en-US" altLang="zh-CN" sz="2800" b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2800" b="1" smtClean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—She</a:t>
              </a:r>
              <a:r>
                <a:rPr lang="en-US" altLang="zh-CN" sz="2800" b="1" smtClean="0">
                  <a:solidFill>
                    <a:srgbClr val="FF0000"/>
                  </a:solidFill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</a:rPr>
                <a:t>’</a:t>
              </a:r>
              <a:r>
                <a:rPr lang="en-US" altLang="zh-CN" sz="2800" b="1" smtClean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s/He</a:t>
              </a:r>
              <a:r>
                <a:rPr lang="en-US" altLang="zh-CN" sz="2800" b="1" smtClean="0">
                  <a:solidFill>
                    <a:srgbClr val="FF0000"/>
                  </a:solidFill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</a:rPr>
                <a:t>’</a:t>
              </a:r>
              <a:r>
                <a:rPr lang="en-US" altLang="zh-CN" sz="2800" b="1" smtClean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s/It</a:t>
              </a:r>
              <a:r>
                <a:rPr lang="en-US" altLang="zh-CN" sz="2800" b="1" smtClean="0">
                  <a:solidFill>
                    <a:srgbClr val="FF0000"/>
                  </a:solidFill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</a:rPr>
                <a:t>’</a:t>
              </a:r>
              <a:r>
                <a:rPr lang="en-US" altLang="zh-CN" sz="2800" b="1" smtClean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s </a:t>
              </a:r>
              <a:r>
                <a:rPr lang="en-US" altLang="zh-CN" sz="2800" b="1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doing…</a:t>
              </a:r>
              <a:endParaRPr lang="en-US" altLang="zh-CN" sz="2800" b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" name="下箭头 2"/>
            <p:cNvSpPr/>
            <p:nvPr/>
          </p:nvSpPr>
          <p:spPr>
            <a:xfrm>
              <a:off x="4416227" y="2600257"/>
              <a:ext cx="484632" cy="721442"/>
            </a:xfrm>
            <a:prstGeom prst="downArrow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scene3d>
                <a:camera prst="orthographicFront"/>
                <a:lightRig rig="threePt" dir="t"/>
              </a:scene3d>
            </a:bodyPr>
            <a:lstStyle/>
            <a:p>
              <a:pPr algn="ctr" eaLnBrk="1" fontAlgn="auto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14" name="矩形 13"/>
          <p:cNvSpPr/>
          <p:nvPr/>
        </p:nvSpPr>
        <p:spPr>
          <a:xfrm>
            <a:off x="364026" y="1196752"/>
            <a:ext cx="813690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24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问答最喜欢哪个季节的句型：</a:t>
            </a:r>
            <a:endParaRPr lang="zh-CN" altLang="en-US" sz="2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395536" y="980728"/>
            <a:ext cx="2209923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Tx/>
              <a:buNone/>
              <a:defRPr/>
            </a:pPr>
            <a:r>
              <a:rPr lang="en-US" altLang="zh-CN" sz="3600" b="1" smtClean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Example</a:t>
            </a:r>
            <a:endParaRPr lang="zh-CN" altLang="en-US" sz="3600" b="1">
              <a:solidFill>
                <a:srgbClr val="FF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43608" y="4682654"/>
            <a:ext cx="5314275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—What is the girl doing?</a:t>
            </a:r>
            <a:endParaRPr lang="en-US" altLang="zh-CN" sz="32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—She is reading a book.</a:t>
            </a:r>
            <a:endParaRPr lang="en-US" altLang="zh-CN" sz="32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1" cstate="email"/>
          <a:stretch>
            <a:fillRect/>
          </a:stretch>
        </p:blipFill>
        <p:spPr bwMode="auto">
          <a:xfrm>
            <a:off x="2996152" y="1700808"/>
            <a:ext cx="2871992" cy="2927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4"/>
          <p:cNvSpPr txBox="1">
            <a:spLocks noChangeArrowheads="1"/>
          </p:cNvSpPr>
          <p:nvPr/>
        </p:nvSpPr>
        <p:spPr bwMode="auto">
          <a:xfrm>
            <a:off x="395536" y="1700808"/>
            <a:ext cx="8424936" cy="40318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200000"/>
              </a:lnSpc>
            </a:pPr>
            <a:r>
              <a:rPr lang="en-US" altLang="zh-CN" sz="32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—What is the boy doing? </a:t>
            </a:r>
            <a:endParaRPr lang="en-US" altLang="zh-CN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200000"/>
              </a:lnSpc>
            </a:pPr>
            <a:r>
              <a:rPr lang="en-US" altLang="zh-CN" sz="32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—He is listening to music.</a:t>
            </a:r>
            <a:endParaRPr lang="en-US" altLang="zh-CN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200000"/>
              </a:lnSpc>
            </a:pPr>
            <a:r>
              <a:rPr lang="en-US" altLang="zh-CN" sz="32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—What are they doing?</a:t>
            </a:r>
            <a:endParaRPr lang="en-US" altLang="zh-CN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200000"/>
              </a:lnSpc>
            </a:pPr>
            <a:r>
              <a:rPr lang="en-US" altLang="zh-CN" sz="32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—They are singing.</a:t>
            </a:r>
            <a:endParaRPr lang="en-US" altLang="zh-CN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23528" y="784132"/>
            <a:ext cx="2209923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Tx/>
              <a:buNone/>
              <a:defRPr/>
            </a:pPr>
            <a:r>
              <a:rPr lang="en-US" altLang="zh-CN" sz="3600" b="1" smtClean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Role-play</a:t>
            </a:r>
            <a:endParaRPr lang="zh-CN" altLang="en-US" sz="3600" b="1">
              <a:solidFill>
                <a:srgbClr val="FF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95536" y="836712"/>
            <a:ext cx="319874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Tx/>
              <a:buNone/>
              <a:defRPr/>
            </a:pPr>
            <a:r>
              <a:rPr lang="en-US" altLang="zh-CN" sz="36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Summary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67544" y="1828909"/>
            <a:ext cx="813690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60A7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en-US" altLang="zh-CN" sz="2800" b="1" dirty="0" err="1" smtClean="0">
                <a:solidFill>
                  <a:srgbClr val="F60A7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What+is</a:t>
            </a:r>
            <a:r>
              <a:rPr lang="en-US" altLang="zh-CN" sz="2800" b="1" dirty="0" smtClean="0">
                <a:solidFill>
                  <a:srgbClr val="F60A7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/are</a:t>
            </a:r>
            <a:r>
              <a:rPr lang="en-US" altLang="zh-CN" sz="2800" b="1" dirty="0">
                <a:solidFill>
                  <a:srgbClr val="F60A7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+</a:t>
            </a:r>
            <a:r>
              <a:rPr lang="zh-CN" altLang="en-US" sz="2800" b="1" dirty="0">
                <a:solidFill>
                  <a:srgbClr val="F60A7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多个人或</a:t>
            </a:r>
            <a:r>
              <a:rPr lang="en-US" altLang="zh-CN" sz="2800" b="1" dirty="0">
                <a:solidFill>
                  <a:srgbClr val="F60A7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en-US" altLang="zh-CN" sz="2800" b="1" dirty="0" err="1" smtClean="0">
                <a:solidFill>
                  <a:srgbClr val="F60A7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they+doing</a:t>
            </a:r>
            <a:r>
              <a:rPr lang="en-US" altLang="zh-CN" sz="2800" b="1" dirty="0">
                <a:solidFill>
                  <a:srgbClr val="F60A7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endParaRPr lang="en-US" altLang="zh-CN" sz="2800" b="1" dirty="0">
              <a:solidFill>
                <a:srgbClr val="F60A7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srgbClr val="F60A7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b="1" dirty="0" smtClean="0">
                <a:solidFill>
                  <a:srgbClr val="F60A7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</a:t>
            </a:r>
            <a:r>
              <a:rPr lang="zh-CN" altLang="en-US" sz="2800" b="1" dirty="0">
                <a:solidFill>
                  <a:srgbClr val="F60A7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个人或物</a:t>
            </a:r>
            <a:r>
              <a:rPr lang="en-US" altLang="zh-CN" sz="2800" b="1" dirty="0">
                <a:solidFill>
                  <a:srgbClr val="F60A7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+is/</a:t>
            </a:r>
            <a:r>
              <a:rPr lang="en-US" altLang="zh-CN" sz="2800" b="1" dirty="0" err="1">
                <a:solidFill>
                  <a:srgbClr val="F60A7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are+doing</a:t>
            </a:r>
            <a:r>
              <a:rPr lang="en-US" altLang="zh-CN" sz="2800" b="1" dirty="0">
                <a:solidFill>
                  <a:srgbClr val="F60A7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+</a:t>
            </a:r>
            <a:r>
              <a:rPr lang="zh-CN" altLang="en-US" sz="2800" b="1" dirty="0">
                <a:solidFill>
                  <a:srgbClr val="F60A7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其他</a:t>
            </a:r>
            <a:r>
              <a:rPr lang="en-US" altLang="zh-CN" sz="2800" b="1" dirty="0">
                <a:solidFill>
                  <a:srgbClr val="F60A7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en-US" altLang="zh-CN" sz="2800" b="1" dirty="0">
              <a:solidFill>
                <a:srgbClr val="F60A7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67544" y="3990978"/>
            <a:ext cx="813690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smtClean="0">
                <a:solidFill>
                  <a:srgbClr val="F60A7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—What</a:t>
            </a:r>
            <a:r>
              <a:rPr lang="en-US" altLang="zh-CN" sz="2800" b="1">
                <a:solidFill>
                  <a:srgbClr val="F60A75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’</a:t>
            </a:r>
            <a:r>
              <a:rPr lang="en-US" altLang="zh-CN" sz="2800" b="1" smtClean="0">
                <a:solidFill>
                  <a:srgbClr val="F60A7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</a:t>
            </a:r>
            <a:r>
              <a:rPr lang="en-US" altLang="zh-CN" sz="2800" b="1">
                <a:solidFill>
                  <a:srgbClr val="F60A7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+</a:t>
            </a:r>
            <a:r>
              <a:rPr lang="zh-CN" altLang="en-US" sz="2800" b="1">
                <a:solidFill>
                  <a:srgbClr val="F60A7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单个人或物</a:t>
            </a:r>
            <a:r>
              <a:rPr lang="en-US" altLang="zh-CN" sz="2800" b="1">
                <a:solidFill>
                  <a:srgbClr val="F60A7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+doing</a:t>
            </a:r>
            <a:r>
              <a:rPr lang="zh-CN" altLang="en-US" sz="2800" b="1" smtClean="0">
                <a:solidFill>
                  <a:srgbClr val="F60A7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？</a:t>
            </a:r>
            <a:r>
              <a:rPr lang="en-US" altLang="zh-CN" sz="2800" b="1" smtClean="0">
                <a:solidFill>
                  <a:srgbClr val="F60A7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en-US" altLang="zh-CN" sz="2800" b="1" smtClean="0">
              <a:solidFill>
                <a:srgbClr val="F60A7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smtClean="0">
                <a:solidFill>
                  <a:srgbClr val="F60A7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—She</a:t>
            </a:r>
            <a:r>
              <a:rPr lang="en-US" altLang="zh-CN" sz="2800" b="1" smtClean="0">
                <a:solidFill>
                  <a:srgbClr val="F60A75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’</a:t>
            </a:r>
            <a:r>
              <a:rPr lang="en-US" altLang="zh-CN" sz="2800" b="1" smtClean="0">
                <a:solidFill>
                  <a:srgbClr val="F60A7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s/He</a:t>
            </a:r>
            <a:r>
              <a:rPr lang="en-US" altLang="zh-CN" sz="2800" b="1" smtClean="0">
                <a:solidFill>
                  <a:srgbClr val="F60A75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’</a:t>
            </a:r>
            <a:r>
              <a:rPr lang="en-US" altLang="zh-CN" sz="2800" b="1" smtClean="0">
                <a:solidFill>
                  <a:srgbClr val="F60A7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s/It</a:t>
            </a:r>
            <a:r>
              <a:rPr lang="en-US" altLang="zh-CN" sz="2800" b="1" smtClean="0">
                <a:solidFill>
                  <a:srgbClr val="F60A75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’</a:t>
            </a:r>
            <a:r>
              <a:rPr lang="en-US" altLang="zh-CN" sz="2800" b="1" smtClean="0">
                <a:solidFill>
                  <a:srgbClr val="F60A7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 </a:t>
            </a:r>
            <a:r>
              <a:rPr lang="en-US" altLang="zh-CN" sz="2800" b="1">
                <a:solidFill>
                  <a:srgbClr val="F60A7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doing…</a:t>
            </a:r>
            <a:endParaRPr lang="en-US" altLang="zh-CN" sz="2800" b="1">
              <a:solidFill>
                <a:srgbClr val="F60A7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11560" y="2348880"/>
            <a:ext cx="7848872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FontTx/>
              <a:buNone/>
              <a:defRPr/>
            </a:pPr>
            <a:r>
              <a:rPr lang="en-US" altLang="zh-CN" sz="4000" b="1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Talk about what you have gained from this </a:t>
            </a:r>
            <a:r>
              <a:rPr lang="en-US" altLang="zh-CN" sz="4000" b="1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class</a:t>
            </a:r>
            <a:r>
              <a:rPr lang="en-US" altLang="zh-CN" sz="4000" b="1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!</a:t>
            </a:r>
            <a:r>
              <a:rPr lang="en-US" altLang="zh-CN" sz="4000" b="1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endParaRPr lang="en-US" altLang="zh-CN" sz="4000" b="1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345853" y="763454"/>
            <a:ext cx="2841625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buFontTx/>
              <a:buNone/>
              <a:defRPr/>
            </a:pPr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Exercise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3"/>
          <p:cNvSpPr txBox="1">
            <a:spLocks noChangeArrowheads="1"/>
          </p:cNvSpPr>
          <p:nvPr/>
        </p:nvSpPr>
        <p:spPr bwMode="auto">
          <a:xfrm>
            <a:off x="345853" y="1903263"/>
            <a:ext cx="8402611" cy="37856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9pPr>
          </a:lstStyle>
          <a:p>
            <a:pPr marL="457200" indent="-457200">
              <a:lnSpc>
                <a:spcPct val="200000"/>
              </a:lnSpc>
              <a:buFontTx/>
              <a:buAutoNum type="arabicPeriod"/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Look 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at these 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_____________ 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(elephant). 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They 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are so cute.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  <a:buFontTx/>
              <a:buNone/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 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We</a:t>
            </a:r>
            <a:r>
              <a:rPr lang="en-US" altLang="zh-CN" sz="240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’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re __________ (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have) an English class.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  <a:buFontTx/>
              <a:buNone/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 It</a:t>
            </a:r>
            <a:r>
              <a:rPr lang="en-US" altLang="zh-CN" sz="240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’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s playing with 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_____ 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(it) friends.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  <a:buFontTx/>
              <a:buNone/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 I 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_____ 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(be) cleaning my room.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45853" y="1442317"/>
            <a:ext cx="828092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Tx/>
              <a:buNone/>
              <a:defRPr/>
            </a:pPr>
            <a:r>
              <a:rPr lang="zh-CN" altLang="en-US" sz="24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一</a:t>
            </a:r>
            <a:r>
              <a:rPr lang="zh-CN" altLang="en-US" sz="24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、</a:t>
            </a:r>
            <a:r>
              <a:rPr lang="zh-CN" altLang="en-US" sz="24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用所给词的适当形式填空。</a:t>
            </a:r>
            <a:endParaRPr lang="zh-CN" altLang="en-US" sz="2400" b="1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2886000" y="2027514"/>
            <a:ext cx="1944763" cy="609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elephants</a:t>
            </a:r>
            <a:endParaRPr lang="zh-CN" altLang="en-US" sz="28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2"/>
          <p:cNvSpPr>
            <a:spLocks noChangeArrowheads="1"/>
          </p:cNvSpPr>
          <p:nvPr/>
        </p:nvSpPr>
        <p:spPr bwMode="auto">
          <a:xfrm>
            <a:off x="1907704" y="3491390"/>
            <a:ext cx="1407758" cy="609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having</a:t>
            </a:r>
            <a:endParaRPr lang="zh-CN" altLang="en-US" sz="2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2"/>
          <p:cNvSpPr>
            <a:spLocks noChangeArrowheads="1"/>
          </p:cNvSpPr>
          <p:nvPr/>
        </p:nvSpPr>
        <p:spPr bwMode="auto">
          <a:xfrm>
            <a:off x="3187478" y="4259762"/>
            <a:ext cx="617477" cy="609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its</a:t>
            </a:r>
            <a:endParaRPr lang="zh-CN" altLang="en-US" sz="28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2"/>
          <p:cNvSpPr>
            <a:spLocks noChangeArrowheads="1"/>
          </p:cNvSpPr>
          <p:nvPr/>
        </p:nvSpPr>
        <p:spPr bwMode="auto">
          <a:xfrm>
            <a:off x="899592" y="4979842"/>
            <a:ext cx="744114" cy="609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am</a:t>
            </a:r>
            <a:endParaRPr lang="zh-CN" altLang="en-US" sz="28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12" grpId="0"/>
      <p:bldP spid="1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3"/>
          <p:cNvSpPr txBox="1">
            <a:spLocks noChangeArrowheads="1"/>
          </p:cNvSpPr>
          <p:nvPr/>
        </p:nvSpPr>
        <p:spPr bwMode="auto">
          <a:xfrm>
            <a:off x="395536" y="1297658"/>
            <a:ext cx="8402611" cy="45243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buFontTx/>
              <a:buNone/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     ) 1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 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—________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/>
            </a:endParaRPr>
          </a:p>
          <a:p>
            <a:pPr>
              <a:lnSpc>
                <a:spcPct val="150000"/>
              </a:lnSpc>
              <a:buFontTx/>
              <a:buNone/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   —It</a:t>
            </a:r>
            <a:r>
              <a:rPr lang="en-US" altLang="zh-CN" sz="240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  <a:sym typeface="Arial" panose="020B0604020202020204"/>
              </a:rPr>
              <a:t>’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s swimming.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/>
            </a:endParaRPr>
          </a:p>
          <a:p>
            <a:pPr>
              <a:lnSpc>
                <a:spcPct val="150000"/>
              </a:lnSpc>
              <a:buFontTx/>
              <a:buNone/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   A. What are you doing?    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/>
            </a:endParaRPr>
          </a:p>
          <a:p>
            <a:pPr>
              <a:lnSpc>
                <a:spcPct val="150000"/>
              </a:lnSpc>
              <a:buFontTx/>
              <a:buNone/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 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  B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. What is it doing?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/>
            </a:endParaRPr>
          </a:p>
          <a:p>
            <a:pPr>
              <a:lnSpc>
                <a:spcPct val="150000"/>
              </a:lnSpc>
              <a:buFontTx/>
              <a:buNone/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   C. What is she doing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?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/>
            </a:endParaRPr>
          </a:p>
          <a:p>
            <a:pPr>
              <a:lnSpc>
                <a:spcPct val="150000"/>
              </a:lnSpc>
              <a:buFontTx/>
              <a:buNone/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(     ) 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2. —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What are they 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doing?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/>
            </a:endParaRPr>
          </a:p>
          <a:p>
            <a:pPr>
              <a:lnSpc>
                <a:spcPct val="150000"/>
              </a:lnSpc>
              <a:buFontTx/>
              <a:buNone/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—________ fighting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.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/>
            </a:endParaRPr>
          </a:p>
          <a:p>
            <a:pPr>
              <a:lnSpc>
                <a:spcPct val="150000"/>
              </a:lnSpc>
              <a:buFontTx/>
              <a:buNone/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  A. They        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  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B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. It</a:t>
            </a:r>
            <a:r>
              <a:rPr lang="en-US" altLang="zh-CN" sz="240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  <a:sym typeface="Arial" panose="020B0604020202020204"/>
              </a:rPr>
              <a:t>’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s       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C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. They 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are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95536" y="836712"/>
            <a:ext cx="828092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Tx/>
              <a:buNone/>
              <a:defRPr/>
            </a:pPr>
            <a:r>
              <a:rPr lang="zh-CN" altLang="en-US" sz="24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二、单项选择。</a:t>
            </a:r>
            <a:endParaRPr lang="zh-CN" altLang="en-US" sz="2400" b="1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67544" y="1412776"/>
            <a:ext cx="53732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B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482236" y="4149080"/>
            <a:ext cx="53412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C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45853" y="836712"/>
            <a:ext cx="2841625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buFontTx/>
              <a:buNone/>
              <a:defRPr/>
            </a:pPr>
            <a:r>
              <a:rPr lang="en-US" altLang="zh-CN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Homework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2760823" y="1898112"/>
            <a:ext cx="5687277" cy="3349808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907815" y="2791726"/>
            <a:ext cx="5253607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buFontTx/>
              <a:buNone/>
              <a:defRPr/>
            </a:pPr>
            <a:r>
              <a:rPr lang="en-US" altLang="zh-CN" sz="360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Practice dialogue with your </a:t>
            </a:r>
            <a:r>
              <a:rPr lang="en-US" altLang="zh-CN" sz="3600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partner.</a:t>
            </a:r>
            <a:endParaRPr lang="zh-CN" altLang="en-US" sz="360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467544" y="2204864"/>
            <a:ext cx="2000222" cy="3168352"/>
          </a:xfrm>
          <a:prstGeom prst="rect">
            <a:avLst/>
          </a:prstGeom>
        </p:spPr>
      </p:pic>
      <p:pic>
        <p:nvPicPr>
          <p:cNvPr id="9" name="New picture"/>
          <p:cNvPicPr/>
          <p:nvPr/>
        </p:nvPicPr>
        <p:blipFill>
          <a:blip r:embed="rId3"/>
          <a:stretch>
            <a:fillRect/>
          </a:stretch>
        </p:blipFill>
        <p:spPr>
          <a:xfrm>
            <a:off x="10706100" y="12598400"/>
            <a:ext cx="342900" cy="254000"/>
          </a:xfrm>
          <a:prstGeom prst="cube">
            <a:avLst/>
          </a:prstGeom>
        </p:spPr>
      </p:pic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365148" y="1196752"/>
            <a:ext cx="3198740" cy="823752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buFontTx/>
              <a:buNone/>
              <a:defRPr/>
            </a:pPr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Learning goals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75219" y="2060848"/>
            <a:ext cx="8136904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能够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按照正确的语音、语调及意群朗读对话，并能进行 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角色表演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能够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在情景中运用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句型“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What 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are they doing?   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They</a:t>
            </a:r>
            <a:r>
              <a:rPr lang="en-US" altLang="zh-CN" sz="2400" dirty="0" smtClean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’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re 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… 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询问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并回答某些人是否正在做某事。 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能够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在语境中理解生词及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词组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eating  lunch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bamboo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its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的意思，并能正确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发音；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能够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组词成句，描述人们正在做的事情。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ext Box 16"/>
          <p:cNvSpPr txBox="1">
            <a:spLocks noChangeArrowheads="1"/>
          </p:cNvSpPr>
          <p:nvPr/>
        </p:nvSpPr>
        <p:spPr bwMode="auto">
          <a:xfrm>
            <a:off x="311081" y="683309"/>
            <a:ext cx="2031325" cy="8237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150000"/>
              </a:lnSpc>
              <a:buFontTx/>
              <a:buNone/>
              <a:defRPr/>
            </a:pPr>
            <a:r>
              <a:rPr lang="en-US" altLang="zh-CN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Lead in  </a:t>
            </a:r>
            <a:r>
              <a:rPr lang="zh-CN" altLang="en-US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Text Box 5"/>
          <p:cNvSpPr txBox="1">
            <a:spLocks noChangeArrowheads="1"/>
          </p:cNvSpPr>
          <p:nvPr/>
        </p:nvSpPr>
        <p:spPr bwMode="auto">
          <a:xfrm>
            <a:off x="680995" y="1822062"/>
            <a:ext cx="7851445" cy="35394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80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80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80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80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200000"/>
              </a:lnSpc>
            </a:pP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— What are you doing now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endParaRPr lang="en-US" altLang="zh-CN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200000"/>
              </a:lnSpc>
            </a:pP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— 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I</a:t>
            </a:r>
            <a:r>
              <a:rPr lang="en-US" altLang="zh-CN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’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m having an English class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200000"/>
              </a:lnSpc>
            </a:pP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— 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What is Amy doing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endParaRPr lang="en-US" altLang="zh-CN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200000"/>
              </a:lnSpc>
            </a:pP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— She is writing her homework.</a:t>
            </a:r>
            <a:endParaRPr lang="en-US" altLang="zh-CN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951820" y="39171"/>
            <a:ext cx="3240360" cy="936631"/>
            <a:chOff x="2555776" y="52291"/>
            <a:chExt cx="3765040" cy="936631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2555776" y="52291"/>
              <a:ext cx="3765040" cy="936631"/>
            </a:xfrm>
            <a:prstGeom prst="rect">
              <a:avLst/>
            </a:prstGeom>
          </p:spPr>
        </p:pic>
        <p:sp>
          <p:nvSpPr>
            <p:cNvPr id="6" name="矩形 5"/>
            <p:cNvSpPr/>
            <p:nvPr/>
          </p:nvSpPr>
          <p:spPr>
            <a:xfrm>
              <a:off x="3444274" y="166663"/>
              <a:ext cx="1988044" cy="707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4000">
                  <a:latin typeface="Times New Roman" panose="02020603050405020304" pitchFamily="18" charset="0"/>
                  <a:cs typeface="Times New Roman" panose="02020603050405020304" pitchFamily="18" charset="0"/>
                </a:rPr>
                <a:t>Let's </a:t>
              </a:r>
              <a:r>
                <a:rPr lang="en-US" altLang="zh-CN" sz="400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try </a:t>
              </a:r>
              <a:endParaRPr lang="zh-CN" altLang="en-US" sz="40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12" name="TextBox 2"/>
          <p:cNvSpPr txBox="1">
            <a:spLocks noChangeArrowheads="1"/>
          </p:cNvSpPr>
          <p:nvPr/>
        </p:nvSpPr>
        <p:spPr bwMode="auto">
          <a:xfrm>
            <a:off x="431965" y="1018740"/>
            <a:ext cx="8288536" cy="7439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32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Listen and tick. </a:t>
            </a:r>
            <a:endParaRPr lang="zh-CN" altLang="en-US" sz="32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482396" y="2793774"/>
            <a:ext cx="8122052" cy="20753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TextBox 3"/>
          <p:cNvSpPr txBox="1">
            <a:spLocks noChangeArrowheads="1"/>
          </p:cNvSpPr>
          <p:nvPr/>
        </p:nvSpPr>
        <p:spPr bwMode="auto">
          <a:xfrm>
            <a:off x="2532720" y="2828163"/>
            <a:ext cx="83820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latinLnBrk="1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latinLnBrk="1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latinLnBrk="1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latinLnBrk="1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latinLnBrk="1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 latinLnBrk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 latinLnBrk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 latinLnBrk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 latinLnBrk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  <a:defRPr/>
            </a:pPr>
            <a:r>
              <a:rPr lang="en-US" altLang="zh-CN" sz="4000" b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√</a:t>
            </a:r>
            <a:endParaRPr lang="zh-CN" altLang="en-US" sz="4000" b="1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6" name="TextBox 3"/>
          <p:cNvSpPr txBox="1">
            <a:spLocks noChangeArrowheads="1"/>
          </p:cNvSpPr>
          <p:nvPr/>
        </p:nvSpPr>
        <p:spPr bwMode="auto">
          <a:xfrm>
            <a:off x="5966048" y="2842788"/>
            <a:ext cx="83820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latinLnBrk="1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latinLnBrk="1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latinLnBrk="1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latinLnBrk="1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latinLnBrk="1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 latinLnBrk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 latinLnBrk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 latinLnBrk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 latinLnBrk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  <a:defRPr/>
            </a:pPr>
            <a:r>
              <a:rPr lang="en-US" altLang="zh-CN" sz="4000" b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√</a:t>
            </a:r>
            <a:endParaRPr lang="zh-CN" altLang="en-US" sz="4000" b="1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1"/>
          <a:stretch>
            <a:fillRect/>
          </a:stretch>
        </p:blipFill>
        <p:spPr bwMode="auto">
          <a:xfrm>
            <a:off x="539552" y="1628800"/>
            <a:ext cx="6324021" cy="41764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椭圆 9"/>
          <p:cNvSpPr/>
          <p:nvPr/>
        </p:nvSpPr>
        <p:spPr>
          <a:xfrm>
            <a:off x="1403648" y="3284984"/>
            <a:ext cx="5472608" cy="2088232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</a:bodyPr>
          <a:lstStyle/>
          <a:p>
            <a:pPr algn="ctr" eaLnBrk="1" fontAlgn="auto" hangingPunct="1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FFFFFF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951820" y="44097"/>
            <a:ext cx="3240360" cy="936631"/>
            <a:chOff x="2555776" y="-489025"/>
            <a:chExt cx="3765040" cy="936631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2555776" y="-489025"/>
              <a:ext cx="3765040" cy="936631"/>
            </a:xfrm>
            <a:prstGeom prst="rect">
              <a:avLst/>
            </a:prstGeom>
          </p:spPr>
        </p:pic>
        <p:sp>
          <p:nvSpPr>
            <p:cNvPr id="6" name="矩形 5"/>
            <p:cNvSpPr/>
            <p:nvPr/>
          </p:nvSpPr>
          <p:spPr>
            <a:xfrm>
              <a:off x="3242344" y="-374653"/>
              <a:ext cx="2391902" cy="707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4000">
                  <a:latin typeface="Times New Roman" panose="02020603050405020304" pitchFamily="18" charset="0"/>
                  <a:cs typeface="Times New Roman" panose="02020603050405020304" pitchFamily="18" charset="0"/>
                </a:rPr>
                <a:t>Let's </a:t>
              </a:r>
              <a:r>
                <a:rPr lang="en-US" altLang="zh-CN" sz="400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talk</a:t>
              </a:r>
              <a:endParaRPr lang="zh-CN" altLang="en-US" sz="40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ACBEE1"/>
              </a:clrFrom>
              <a:clrTo>
                <a:srgbClr val="ACBEE1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4788024" y="3356992"/>
            <a:ext cx="4041279" cy="2969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" name="矩形 19"/>
          <p:cNvSpPr/>
          <p:nvPr/>
        </p:nvSpPr>
        <p:spPr>
          <a:xfrm>
            <a:off x="287524" y="1340768"/>
            <a:ext cx="8568952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Chen </a:t>
            </a:r>
            <a:r>
              <a:rPr lang="en-US" altLang="zh-CN" sz="2000" dirty="0" err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Jie</a:t>
            </a:r>
            <a:r>
              <a:rPr lang="en-US" altLang="zh-CN" sz="200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 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Look at the pandas.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Mike: 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What are they doing?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Chen </a:t>
            </a:r>
            <a:r>
              <a:rPr lang="en-US" altLang="zh-CN" sz="2000" dirty="0" err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Jie</a:t>
            </a:r>
            <a:r>
              <a:rPr lang="en-US" altLang="zh-CN" sz="200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 </a:t>
            </a:r>
            <a:r>
              <a:rPr lang="en-US" altLang="zh-CN" sz="20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Haha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 They</a:t>
            </a:r>
            <a:r>
              <a:rPr lang="en-US" altLang="zh-CN" sz="200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’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re eating lunch!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en-US" altLang="zh-CN" sz="2000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They</a:t>
            </a:r>
            <a:r>
              <a:rPr lang="en-US" altLang="zh-CN" sz="2000" dirty="0" smtClean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’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re 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so cute.    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Mike: 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Oh, yes! They like bamboo.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Chen </a:t>
            </a:r>
            <a:r>
              <a:rPr lang="en-US" altLang="zh-CN" sz="2000" dirty="0" err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Jie</a:t>
            </a:r>
            <a:r>
              <a:rPr lang="en-US" altLang="zh-CN" sz="200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 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What</a:t>
            </a:r>
            <a:r>
              <a:rPr lang="en-US" altLang="zh-CN" sz="200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’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 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the little monkey doing?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Mike: 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It</a:t>
            </a:r>
            <a:r>
              <a:rPr lang="en-US" altLang="zh-CN" sz="200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’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 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playing with its mother!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Chen </a:t>
            </a:r>
            <a:r>
              <a:rPr lang="en-US" altLang="zh-CN" sz="2000" dirty="0" err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Jie</a:t>
            </a:r>
            <a:r>
              <a:rPr lang="en-US" altLang="zh-CN" sz="200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 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Do you see any elephants?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Mike: 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Yes! Look there! The elephant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is drinking water.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椭圆 19"/>
          <p:cNvSpPr/>
          <p:nvPr/>
        </p:nvSpPr>
        <p:spPr>
          <a:xfrm>
            <a:off x="2851898" y="260648"/>
            <a:ext cx="3038756" cy="616692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课文解读</a:t>
            </a:r>
            <a:endParaRPr lang="zh-CN" altLang="en-US" sz="32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线形标注 2 20"/>
          <p:cNvSpPr/>
          <p:nvPr/>
        </p:nvSpPr>
        <p:spPr>
          <a:xfrm>
            <a:off x="6204035" y="3695258"/>
            <a:ext cx="1862263" cy="684584"/>
          </a:xfrm>
          <a:prstGeom prst="borderCallout2">
            <a:avLst>
              <a:gd name="adj1" fmla="val 57838"/>
              <a:gd name="adj2" fmla="val -1123"/>
              <a:gd name="adj3" fmla="val 53022"/>
              <a:gd name="adj4" fmla="val -21877"/>
              <a:gd name="adj5" fmla="val -131561"/>
              <a:gd name="adj6" fmla="val -66628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</a:bodyPr>
          <a:lstStyle/>
          <a:p>
            <a:pPr algn="ctr" eaLnBrk="1" fontAlgn="auto" hangingPunct="1">
              <a:spcBef>
                <a:spcPct val="0"/>
              </a:spcBef>
              <a:spcAft>
                <a:spcPct val="0"/>
              </a:spcAft>
            </a:pPr>
            <a:r>
              <a:rPr lang="zh-CN" altLang="en-US" b="1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问答多个人</a:t>
            </a:r>
            <a:r>
              <a:rPr lang="en-US" altLang="zh-CN" b="1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b="1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动物正在做什么</a:t>
            </a:r>
            <a:endParaRPr lang="zh-CN" altLang="en-US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线形标注 2 21"/>
          <p:cNvSpPr/>
          <p:nvPr/>
        </p:nvSpPr>
        <p:spPr>
          <a:xfrm>
            <a:off x="5652120" y="5733256"/>
            <a:ext cx="1656184" cy="540568"/>
          </a:xfrm>
          <a:prstGeom prst="borderCallout2">
            <a:avLst>
              <a:gd name="adj1" fmla="val 49275"/>
              <a:gd name="adj2" fmla="val -3118"/>
              <a:gd name="adj3" fmla="val 51310"/>
              <a:gd name="adj4" fmla="val -36287"/>
              <a:gd name="adj5" fmla="val -37377"/>
              <a:gd name="adj6" fmla="val -54277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</a:bodyPr>
          <a:lstStyle/>
          <a:p>
            <a:pPr algn="ctr" eaLnBrk="1" fontAlgn="auto" hangingPunct="1">
              <a:spcBef>
                <a:spcPct val="0"/>
              </a:spcBef>
              <a:spcAft>
                <a:spcPct val="0"/>
              </a:spcAft>
            </a:pPr>
            <a:r>
              <a:rPr lang="zh-CN" altLang="en-US" b="1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现在进行时</a:t>
            </a:r>
            <a:endParaRPr lang="zh-CN" altLang="en-US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467544" y="1340768"/>
            <a:ext cx="8568952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Chen Jie: 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</a:rPr>
              <a:t>Look at the pandas.</a:t>
            </a:r>
            <a:endParaRPr lang="en-US" altLang="zh-CN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Mike: 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</a:rPr>
              <a:t>What are they doing?</a:t>
            </a:r>
            <a:endParaRPr lang="en-US" altLang="zh-CN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Chen Jie: </a:t>
            </a:r>
            <a:r>
              <a:rPr lang="en-US" altLang="zh-CN" sz="2000" err="1">
                <a:latin typeface="微软雅黑" panose="020B0503020204020204" pitchFamily="34" charset="-122"/>
                <a:ea typeface="微软雅黑" panose="020B0503020204020204" pitchFamily="34" charset="-122"/>
              </a:rPr>
              <a:t>Haha. They</a:t>
            </a:r>
            <a:r>
              <a:rPr lang="en-US" altLang="zh-CN" sz="200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’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</a:rPr>
              <a:t>re eating lunch!</a:t>
            </a:r>
            <a:endParaRPr lang="en-US" altLang="zh-CN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en-US" altLang="zh-CN" sz="200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20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They</a:t>
            </a:r>
            <a:r>
              <a:rPr lang="en-US" altLang="zh-CN" sz="2000" smtClean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’</a:t>
            </a:r>
            <a:r>
              <a:rPr lang="en-US" altLang="zh-CN" sz="20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re 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</a:rPr>
              <a:t>so cute.    </a:t>
            </a:r>
            <a:endParaRPr lang="en-US" altLang="zh-CN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Mike: 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</a:rPr>
              <a:t>Oh, yes! They like bamboo.</a:t>
            </a:r>
            <a:endParaRPr lang="en-US" altLang="zh-CN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Chen Jie: </a:t>
            </a:r>
            <a:r>
              <a:rPr lang="en-US" altLang="zh-CN" sz="20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What</a:t>
            </a:r>
            <a:r>
              <a:rPr lang="en-US" altLang="zh-CN" sz="200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’</a:t>
            </a:r>
            <a:r>
              <a:rPr lang="en-US" altLang="zh-CN" sz="20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 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</a:rPr>
              <a:t>the little monkey doing?</a:t>
            </a:r>
            <a:endParaRPr lang="en-US" altLang="zh-CN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Mike: </a:t>
            </a:r>
            <a:r>
              <a:rPr lang="en-US" altLang="zh-CN" sz="20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It</a:t>
            </a:r>
            <a:r>
              <a:rPr lang="en-US" altLang="zh-CN" sz="200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’</a:t>
            </a:r>
            <a:r>
              <a:rPr lang="en-US" altLang="zh-CN" sz="20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 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</a:rPr>
              <a:t>playing with its mother!</a:t>
            </a:r>
            <a:endParaRPr lang="en-US" altLang="zh-CN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Chen Jie: 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</a:rPr>
              <a:t>Do you see any elephants?</a:t>
            </a:r>
            <a:endParaRPr lang="en-US" altLang="zh-CN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Mike: 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</a:rPr>
              <a:t>Yes! Look there! The elephant</a:t>
            </a:r>
            <a:endParaRPr lang="en-US" altLang="zh-CN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is drinking water.</a:t>
            </a:r>
            <a:endParaRPr lang="en-US" altLang="zh-CN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7" name="直接连接符 26"/>
          <p:cNvCxnSpPr>
            <a:cxnSpLocks noChangeShapeType="1"/>
          </p:cNvCxnSpPr>
          <p:nvPr/>
        </p:nvCxnSpPr>
        <p:spPr bwMode="auto">
          <a:xfrm>
            <a:off x="1824912" y="2236252"/>
            <a:ext cx="2520280" cy="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8" name="直接连接符 27"/>
          <p:cNvCxnSpPr>
            <a:cxnSpLocks noChangeShapeType="1"/>
          </p:cNvCxnSpPr>
          <p:nvPr/>
        </p:nvCxnSpPr>
        <p:spPr bwMode="auto">
          <a:xfrm>
            <a:off x="2483768" y="2780928"/>
            <a:ext cx="2520280" cy="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9" name="直接连接符 28"/>
          <p:cNvCxnSpPr>
            <a:cxnSpLocks noChangeShapeType="1"/>
          </p:cNvCxnSpPr>
          <p:nvPr/>
        </p:nvCxnSpPr>
        <p:spPr bwMode="auto">
          <a:xfrm>
            <a:off x="1691680" y="4149080"/>
            <a:ext cx="3816424" cy="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0" name="直接连接符 29"/>
          <p:cNvCxnSpPr>
            <a:cxnSpLocks noChangeShapeType="1"/>
          </p:cNvCxnSpPr>
          <p:nvPr/>
        </p:nvCxnSpPr>
        <p:spPr bwMode="auto">
          <a:xfrm>
            <a:off x="1763688" y="4581128"/>
            <a:ext cx="3456384" cy="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1" name="直接连接符 30"/>
          <p:cNvCxnSpPr>
            <a:cxnSpLocks noChangeShapeType="1"/>
          </p:cNvCxnSpPr>
          <p:nvPr/>
        </p:nvCxnSpPr>
        <p:spPr bwMode="auto">
          <a:xfrm flipV="1">
            <a:off x="1835696" y="6021288"/>
            <a:ext cx="2196244" cy="6888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2" name="直接连接符 31"/>
          <p:cNvCxnSpPr>
            <a:cxnSpLocks noChangeShapeType="1"/>
          </p:cNvCxnSpPr>
          <p:nvPr/>
        </p:nvCxnSpPr>
        <p:spPr bwMode="auto">
          <a:xfrm flipV="1">
            <a:off x="3743908" y="5445224"/>
            <a:ext cx="1764196" cy="6888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椭圆 18"/>
          <p:cNvSpPr/>
          <p:nvPr/>
        </p:nvSpPr>
        <p:spPr>
          <a:xfrm>
            <a:off x="2874475" y="76003"/>
            <a:ext cx="3460945" cy="923711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b="1" dirty="0" smtClean="0"/>
              <a:t>New words</a:t>
            </a:r>
            <a:endParaRPr lang="zh-CN" altLang="en-US" sz="3200" b="1" dirty="0"/>
          </a:p>
        </p:txBody>
      </p:sp>
      <p:sp>
        <p:nvSpPr>
          <p:cNvPr id="16" name="矩形 15"/>
          <p:cNvSpPr/>
          <p:nvPr/>
        </p:nvSpPr>
        <p:spPr>
          <a:xfrm>
            <a:off x="611561" y="2492896"/>
            <a:ext cx="8136903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bamboo	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竹子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2800" b="1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</a:t>
            </a:r>
            <a:r>
              <a:rPr lang="en-US" altLang="zh-CN" sz="28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ts 	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（指事物、动物或幼儿）它的；他的；她的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19"/>
          <p:cNvSpPr>
            <a:spLocks noChangeArrowheads="1"/>
          </p:cNvSpPr>
          <p:nvPr/>
        </p:nvSpPr>
        <p:spPr bwMode="auto">
          <a:xfrm>
            <a:off x="1187623" y="4817165"/>
            <a:ext cx="601959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eaLnBrk="1" latinLnBrk="1" hangingPunct="1"/>
            <a:r>
              <a:rPr lang="en-US" altLang="zh-CN" sz="32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Read each word three times.</a:t>
            </a:r>
            <a:endParaRPr lang="en-US" altLang="zh-CN" sz="3200" b="1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椭圆 19"/>
          <p:cNvSpPr/>
          <p:nvPr/>
        </p:nvSpPr>
        <p:spPr>
          <a:xfrm>
            <a:off x="3359987" y="188640"/>
            <a:ext cx="2619262" cy="620688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句型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公式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467544" y="1828909"/>
            <a:ext cx="8136904" cy="3976355"/>
            <a:chOff x="590091" y="1216190"/>
            <a:chExt cx="8136904" cy="3976355"/>
          </a:xfrm>
        </p:grpSpPr>
        <p:sp>
          <p:nvSpPr>
            <p:cNvPr id="8" name="Rectangle 3"/>
            <p:cNvSpPr txBox="1">
              <a:spLocks noChangeArrowheads="1"/>
            </p:cNvSpPr>
            <p:nvPr/>
          </p:nvSpPr>
          <p:spPr bwMode="auto">
            <a:xfrm>
              <a:off x="950131" y="3752385"/>
              <a:ext cx="7291793" cy="14401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marL="342900" indent="-342900" eaLnBrk="0" hangingPunct="0">
                <a:defRPr>
                  <a:solidFill>
                    <a:schemeClr val="tx1"/>
                  </a:solidFill>
                  <a:latin typeface="Arial" panose="020B0604020202020204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/>
                <a:defRPr>
                  <a:solidFill>
                    <a:schemeClr val="tx1"/>
                  </a:solidFill>
                  <a:latin typeface="Arial" panose="020B0604020202020204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/>
                <a:defRPr>
                  <a:solidFill>
                    <a:schemeClr val="tx1"/>
                  </a:solidFill>
                  <a:latin typeface="Arial" panose="020B0604020202020204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/>
                <a:defRPr>
                  <a:solidFill>
                    <a:schemeClr val="tx1"/>
                  </a:solidFill>
                  <a:latin typeface="Arial" panose="020B0604020202020204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/>
                <a:defRPr>
                  <a:solidFill>
                    <a:schemeClr val="tx1"/>
                  </a:solidFill>
                  <a:latin typeface="Arial" panose="020B0604020202020204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en-US" altLang="zh-CN" sz="2800" b="1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—What are they doing?</a:t>
              </a:r>
              <a:endParaRPr lang="en-US" altLang="zh-CN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2800" b="1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—They</a:t>
              </a:r>
              <a:r>
                <a:rPr lang="en-US" altLang="zh-CN" sz="2800" b="1" dirty="0">
                  <a:solidFill>
                    <a:srgbClr val="FF0000"/>
                  </a:solidFill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</a:rPr>
                <a:t>’</a:t>
              </a:r>
              <a:r>
                <a:rPr lang="en-US" altLang="zh-CN" sz="2800" b="1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re eating lunch!</a:t>
              </a:r>
              <a:endParaRPr lang="en-US" altLang="zh-CN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" name="矩形 1"/>
            <p:cNvSpPr/>
            <p:nvPr/>
          </p:nvSpPr>
          <p:spPr>
            <a:xfrm>
              <a:off x="590091" y="1216190"/>
              <a:ext cx="8136904" cy="130888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800" b="1" dirty="0" smtClean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—</a:t>
              </a:r>
              <a:r>
                <a:rPr lang="en-US" altLang="zh-CN" sz="2800" b="1" dirty="0" err="1" smtClean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What+is</a:t>
              </a:r>
              <a:r>
                <a:rPr lang="en-US" altLang="zh-CN" sz="2800" b="1" dirty="0" smtClean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/are</a:t>
              </a:r>
              <a:r>
                <a:rPr lang="en-US" altLang="zh-CN" sz="2800" b="1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+</a:t>
              </a:r>
              <a:r>
                <a:rPr lang="zh-CN" altLang="en-US" sz="2800" b="1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多个人或</a:t>
              </a:r>
              <a:r>
                <a:rPr lang="en-US" altLang="zh-CN" sz="2800" b="1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/</a:t>
              </a:r>
              <a:r>
                <a:rPr lang="en-US" altLang="zh-CN" sz="2800" b="1" dirty="0" err="1" smtClean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they+doing</a:t>
              </a:r>
              <a:r>
                <a:rPr lang="en-US" altLang="zh-CN" sz="2800" b="1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?</a:t>
              </a:r>
              <a:endParaRPr lang="en-US" altLang="zh-CN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2800" b="1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—</a:t>
              </a:r>
              <a:r>
                <a:rPr lang="zh-CN" altLang="en-US" sz="2800" b="1" dirty="0" smtClean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多</a:t>
              </a:r>
              <a:r>
                <a:rPr lang="zh-CN" altLang="en-US" sz="2800" b="1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个人或物</a:t>
              </a:r>
              <a:r>
                <a:rPr lang="en-US" altLang="zh-CN" sz="2800" b="1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+is/</a:t>
              </a:r>
              <a:r>
                <a:rPr lang="en-US" altLang="zh-CN" sz="2800" b="1" dirty="0" err="1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are+doing</a:t>
              </a:r>
              <a:r>
                <a:rPr lang="en-US" altLang="zh-CN" sz="2800" b="1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+</a:t>
              </a:r>
              <a:r>
                <a:rPr lang="zh-CN" altLang="en-US" sz="2800" b="1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其他</a:t>
              </a:r>
              <a:r>
                <a:rPr lang="en-US" altLang="zh-CN" sz="2800" b="1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.</a:t>
              </a:r>
              <a:endParaRPr lang="en-US" altLang="zh-CN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" name="下箭头 2"/>
            <p:cNvSpPr/>
            <p:nvPr/>
          </p:nvSpPr>
          <p:spPr>
            <a:xfrm>
              <a:off x="4416227" y="2600257"/>
              <a:ext cx="484632" cy="721442"/>
            </a:xfrm>
            <a:prstGeom prst="downArrow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scene3d>
                <a:camera prst="orthographicFront"/>
                <a:lightRig rig="threePt" dir="t"/>
              </a:scene3d>
            </a:bodyPr>
            <a:lstStyle/>
            <a:p>
              <a:pPr algn="ctr" eaLnBrk="1" fontAlgn="auto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14" name="矩形 13"/>
          <p:cNvSpPr/>
          <p:nvPr/>
        </p:nvSpPr>
        <p:spPr>
          <a:xfrm>
            <a:off x="364026" y="1196752"/>
            <a:ext cx="813690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问答对方是否喜欢某物的句型：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</p:sld>
</file>

<file path=ppt/tags/tag1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  <p:tag name="KSO_WPP_MARK_KEY" val="bf71dba0-476c-4748-8245-535768f34a1b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00B0F0"/>
        </a:solidFill>
        <a:ln>
          <a:noFill/>
        </a:ln>
      </a:spPr>
      <a:bodyPr anchor="ctr">
        <a:scene3d>
          <a:camera prst="orthographicFront"/>
          <a:lightRig rig="threePt" dir="t"/>
        </a:scene3d>
        <a:sp3d>
          <a:contourClr>
            <a:srgbClr val="FFFFFF"/>
          </a:contourClr>
        </a:sp3d>
      </a:bodyPr>
      <a:lstStyle>
        <a:defPPr algn="ctr" eaLnBrk="1" fontAlgn="auto" hangingPunct="1">
          <a:spcBef>
            <a:spcPts val="0"/>
          </a:spcBef>
          <a:spcAft>
            <a:spcPts val="0"/>
          </a:spcAft>
          <a:defRPr>
            <a:solidFill>
              <a:srgbClr val="FFFFFF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2254</Words>
  <Application>WPS 演示</Application>
  <PresentationFormat>全屏显示(4:3)</PresentationFormat>
  <Paragraphs>151</Paragraphs>
  <Slides>18</Slides>
  <Notes>18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30" baseType="lpstr">
      <vt:lpstr>Arial</vt:lpstr>
      <vt:lpstr>宋体</vt:lpstr>
      <vt:lpstr>Wingdings</vt:lpstr>
      <vt:lpstr>微软雅黑</vt:lpstr>
      <vt:lpstr>Times New Roman</vt:lpstr>
      <vt:lpstr>Arial Unicode MS</vt:lpstr>
      <vt:lpstr>Arial</vt:lpstr>
      <vt:lpstr>Gulim</vt:lpstr>
      <vt:lpstr>Malgun Gothic</vt:lpstr>
      <vt:lpstr>Arial Unicode MS</vt:lpstr>
      <vt:lpstr>Calibri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第一PPT模板网-WWW.1PPT.COM</dc:creator>
  <cp:lastModifiedBy>小树</cp:lastModifiedBy>
  <cp:revision>2</cp:revision>
  <cp:lastPrinted>2021-02-09T06:55:00Z</cp:lastPrinted>
  <dcterms:created xsi:type="dcterms:W3CDTF">2021-02-09T06:55:00Z</dcterms:created>
  <dcterms:modified xsi:type="dcterms:W3CDTF">2023-02-25T06:11:02Z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  <property fmtid="{D5CDD505-2E9C-101B-9397-08002B2CF9AE}" pid="6" name="ICV">
    <vt:lpwstr>CAEB7CC62D23410F8EA61071C2723527</vt:lpwstr>
  </property>
  <property fmtid="{D5CDD505-2E9C-101B-9397-08002B2CF9AE}" pid="7" name="KSOProductBuildVer">
    <vt:lpwstr>2052-11.1.0.13703</vt:lpwstr>
  </property>
</Properties>
</file>