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6" r:id="rId3"/>
    <p:sldId id="290" r:id="rId5"/>
    <p:sldId id="324" r:id="rId6"/>
    <p:sldId id="325" r:id="rId7"/>
    <p:sldId id="266" r:id="rId8"/>
    <p:sldId id="326" r:id="rId9"/>
    <p:sldId id="327" r:id="rId10"/>
    <p:sldId id="328" r:id="rId11"/>
    <p:sldId id="329" r:id="rId12"/>
    <p:sldId id="323" r:id="rId13"/>
    <p:sldId id="318" r:id="rId14"/>
    <p:sldId id="319" r:id="rId15"/>
    <p:sldId id="320" r:id="rId16"/>
    <p:sldId id="321" r:id="rId17"/>
    <p:sldId id="322" r:id="rId18"/>
    <p:sldId id="280" r:id="rId19"/>
    <p:sldId id="288" r:id="rId20"/>
  </p:sldIdLst>
  <p:sldSz cx="9144000" cy="6858000" type="screen4x3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作者" initials="A" lastIdx="0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17" autoAdjust="0"/>
    <p:restoredTop sz="89368" autoAdjust="0"/>
  </p:normalViewPr>
  <p:slideViewPr>
    <p:cSldViewPr>
      <p:cViewPr varScale="1">
        <p:scale>
          <a:sx n="103" d="100"/>
          <a:sy n="103" d="100"/>
        </p:scale>
        <p:origin x="-185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BD67AF-E0C4-4B32-93F8-C1C7A4A078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93610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27373"/>
            <a:ext cx="8229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31292" y="3615380"/>
            <a:ext cx="5904656" cy="1656711"/>
            <a:chOff x="1187625" y="3251938"/>
            <a:chExt cx="5904656" cy="165671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331641" y="3251938"/>
              <a:ext cx="5616624" cy="1656711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1187625" y="3726350"/>
              <a:ext cx="590465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第</a:t>
              </a:r>
              <a:r>
                <a:rPr lang="en-US" altLang="zh-CN" sz="40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40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课时</a:t>
              </a:r>
              <a:endPara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3783935" y="2804631"/>
            <a:ext cx="159937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Part A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9223" y="542473"/>
            <a:ext cx="8245554" cy="2262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</a:t>
            </a:r>
            <a:r>
              <a:rPr lang="en-US" altLang="zh-C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endParaRPr lang="en-US" altLang="zh-CN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54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 quietly!</a:t>
            </a:r>
            <a:endParaRPr lang="zh-CN" altLang="en-US" sz="5400" b="1" dirty="0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/>
          <p:cNvSpPr/>
          <p:nvPr/>
        </p:nvSpPr>
        <p:spPr>
          <a:xfrm>
            <a:off x="2874475" y="76003"/>
            <a:ext cx="3460945" cy="923711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smtClean="0"/>
              <a:t>New words</a:t>
            </a:r>
            <a:endParaRPr lang="zh-CN" altLang="en-US" sz="3200" b="1"/>
          </a:p>
        </p:txBody>
      </p:sp>
      <p:sp>
        <p:nvSpPr>
          <p:cNvPr id="16" name="矩形 15"/>
          <p:cNvSpPr/>
          <p:nvPr/>
        </p:nvSpPr>
        <p:spPr>
          <a:xfrm>
            <a:off x="1438837" y="1772816"/>
            <a:ext cx="13324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what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438837" y="2418468"/>
            <a:ext cx="2989147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什么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438837" y="3138395"/>
            <a:ext cx="14446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when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438837" y="3784047"/>
            <a:ext cx="2989147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什么</a:t>
            </a: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时候；何时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438837" y="4506547"/>
            <a:ext cx="16074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where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438837" y="5152199"/>
            <a:ext cx="2989147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哪里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471285" y="3138395"/>
            <a:ext cx="11785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who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471285" y="3784047"/>
            <a:ext cx="2989147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谁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471285" y="1772816"/>
            <a:ext cx="16754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whose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471285" y="2418468"/>
            <a:ext cx="2989147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谁的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2"/>
          <p:cNvSpPr txBox="1">
            <a:spLocks noChangeArrowheads="1"/>
          </p:cNvSpPr>
          <p:nvPr/>
        </p:nvSpPr>
        <p:spPr bwMode="auto">
          <a:xfrm>
            <a:off x="415052" y="941819"/>
            <a:ext cx="522015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Tips for </a:t>
            </a: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pronunciation 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9" name="内容占位符 2"/>
          <p:cNvGraphicFramePr>
            <a:graphicFrameLocks noGrp="1"/>
          </p:cNvGraphicFramePr>
          <p:nvPr>
            <p:ph idx="1"/>
          </p:nvPr>
        </p:nvGraphicFramePr>
        <p:xfrm>
          <a:off x="539552" y="2276872"/>
          <a:ext cx="7859216" cy="3312368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1450504"/>
                <a:gridCol w="1224136"/>
                <a:gridCol w="3960440"/>
                <a:gridCol w="1224136"/>
              </a:tblGrid>
              <a:tr h="381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 kern="12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字母组合</a:t>
                      </a:r>
                      <a:endParaRPr lang="zh-CN" altLang="en-US" sz="2000" b="1" kern="12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 kern="120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发     音</a:t>
                      </a:r>
                      <a:endParaRPr lang="zh-CN" altLang="en-US" sz="2000" b="1" kern="12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 kern="120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发音提示</a:t>
                      </a:r>
                      <a:endParaRPr lang="zh-CN" altLang="en-US" sz="2000" b="1" kern="12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kern="120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例     词</a:t>
                      </a:r>
                      <a:endParaRPr lang="zh-CN" altLang="en-US" sz="2000" b="1" kern="1200" smtClean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276372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wh</a:t>
                      </a:r>
                      <a:endParaRPr lang="zh-CN" altLang="en-US" sz="20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eaLnBrk="1" latinLnBrk="1" hangingPunct="1"/>
                      <a:r>
                        <a:rPr lang="en-US" altLang="zh-CN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/w/</a:t>
                      </a:r>
                      <a:endParaRPr lang="en-US" altLang="zh-CN" sz="2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/w/</a:t>
                      </a:r>
                      <a:r>
                        <a:rPr lang="zh-CN" altLang="en-US" sz="200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是</a:t>
                      </a:r>
                      <a:r>
                        <a:rPr lang="zh-CN" altLang="en-US" sz="200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浊辅音</a:t>
                      </a:r>
                      <a:r>
                        <a:rPr lang="zh-CN" altLang="en-US" sz="200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，发音时声带振动。舌后部向软腭抬起。双唇突出，并呈小圆口形。发音瞬间即滑向后面的元音。又称半元音。</a:t>
                      </a:r>
                      <a:endParaRPr lang="zh-CN" altLang="en-US" sz="200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eaLnBrk="1" latinLnBrk="1" hangingPunct="1"/>
                      <a:r>
                        <a:rPr lang="en-US" altLang="zh-CN" sz="200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what     when    where     why</a:t>
                      </a:r>
                      <a:endParaRPr lang="en-US" altLang="zh-CN" sz="200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endParaRPr lang="zh-CN" altLang="en-US" sz="20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2"/>
          <p:cNvSpPr txBox="1">
            <a:spLocks noChangeArrowheads="1"/>
          </p:cNvSpPr>
          <p:nvPr/>
        </p:nvSpPr>
        <p:spPr bwMode="auto">
          <a:xfrm>
            <a:off x="431965" y="692696"/>
            <a:ext cx="702035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Read these words three times.</a:t>
            </a:r>
            <a:endParaRPr lang="en-US" altLang="zh-CN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Oval 6"/>
          <p:cNvSpPr>
            <a:spLocks noChangeArrowheads="1"/>
          </p:cNvSpPr>
          <p:nvPr/>
        </p:nvSpPr>
        <p:spPr bwMode="auto">
          <a:xfrm>
            <a:off x="1547664" y="2003648"/>
            <a:ext cx="1981200" cy="990600"/>
          </a:xfrm>
          <a:prstGeom prst="ellipse">
            <a:avLst/>
          </a:prstGeom>
          <a:solidFill>
            <a:srgbClr val="CC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1829217" y="2131149"/>
            <a:ext cx="133241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what</a:t>
            </a:r>
            <a:endParaRPr lang="en-US" altLang="zh-CN" sz="3600" b="1" smtClean="0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Oval 7"/>
          <p:cNvSpPr>
            <a:spLocks noChangeArrowheads="1"/>
          </p:cNvSpPr>
          <p:nvPr/>
        </p:nvSpPr>
        <p:spPr bwMode="auto">
          <a:xfrm>
            <a:off x="5052864" y="2079848"/>
            <a:ext cx="1981200" cy="990600"/>
          </a:xfrm>
          <a:prstGeom prst="ellipse">
            <a:avLst/>
          </a:prstGeom>
          <a:solidFill>
            <a:srgbClr val="CC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5287614" y="2204864"/>
            <a:ext cx="144462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when</a:t>
            </a:r>
            <a:endParaRPr lang="en-US" altLang="zh-CN" sz="3600" b="1" smtClean="0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Oval 9"/>
          <p:cNvSpPr>
            <a:spLocks noChangeArrowheads="1"/>
          </p:cNvSpPr>
          <p:nvPr/>
        </p:nvSpPr>
        <p:spPr bwMode="auto">
          <a:xfrm>
            <a:off x="1547664" y="3375248"/>
            <a:ext cx="1981200" cy="990600"/>
          </a:xfrm>
          <a:prstGeom prst="ellipse">
            <a:avLst/>
          </a:prstGeom>
          <a:solidFill>
            <a:srgbClr val="CC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1691680" y="3502749"/>
            <a:ext cx="160749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where</a:t>
            </a:r>
            <a:endParaRPr lang="en-US" altLang="zh-CN" sz="3600" b="1" smtClean="0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Oval 11"/>
          <p:cNvSpPr>
            <a:spLocks noChangeArrowheads="1"/>
          </p:cNvSpPr>
          <p:nvPr/>
        </p:nvSpPr>
        <p:spPr bwMode="auto">
          <a:xfrm>
            <a:off x="5205264" y="3451448"/>
            <a:ext cx="1981200" cy="990600"/>
          </a:xfrm>
          <a:prstGeom prst="ellipse">
            <a:avLst/>
          </a:prstGeom>
          <a:solidFill>
            <a:srgbClr val="CC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5364088" y="3574757"/>
            <a:ext cx="167545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whose</a:t>
            </a:r>
            <a:endParaRPr lang="en-US" altLang="zh-CN" sz="3600" b="1" smtClean="0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Oval 13"/>
          <p:cNvSpPr>
            <a:spLocks noChangeArrowheads="1"/>
          </p:cNvSpPr>
          <p:nvPr/>
        </p:nvSpPr>
        <p:spPr bwMode="auto">
          <a:xfrm>
            <a:off x="3452664" y="4670648"/>
            <a:ext cx="1981200" cy="990600"/>
          </a:xfrm>
          <a:prstGeom prst="ellipse">
            <a:avLst/>
          </a:prstGeom>
          <a:solidFill>
            <a:srgbClr val="CC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3825520" y="4797152"/>
            <a:ext cx="117852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who</a:t>
            </a:r>
            <a:endParaRPr lang="en-US" altLang="zh-CN" sz="3600" b="1" smtClean="0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"/>
          <p:cNvSpPr txBox="1">
            <a:spLocks noChangeArrowheads="1"/>
          </p:cNvSpPr>
          <p:nvPr/>
        </p:nvSpPr>
        <p:spPr bwMode="auto">
          <a:xfrm>
            <a:off x="431965" y="725795"/>
            <a:ext cx="702035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Listen and circle.</a:t>
            </a:r>
            <a:endParaRPr lang="en-US" altLang="zh-CN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Group 40"/>
          <p:cNvGrpSpPr/>
          <p:nvPr/>
        </p:nvGrpSpPr>
        <p:grpSpPr>
          <a:xfrm>
            <a:off x="385442" y="2205831"/>
            <a:ext cx="8182578" cy="3055938"/>
            <a:chOff x="-7" y="1056"/>
            <a:chExt cx="5818" cy="1925"/>
          </a:xfrm>
        </p:grpSpPr>
        <p:pic>
          <p:nvPicPr>
            <p:cNvPr id="15" name="Picture 18" descr="未标题-10"/>
            <p:cNvPicPr>
              <a:picLocks noChangeAspect="1" noChangeArrowheads="1"/>
            </p:cNvPicPr>
            <p:nvPr/>
          </p:nvPicPr>
          <p:blipFill>
            <a:blip r:embed="rId1" cstate="email"/>
            <a:stretch>
              <a:fillRect/>
            </a:stretch>
          </p:blipFill>
          <p:spPr bwMode="auto">
            <a:xfrm>
              <a:off x="-7" y="1056"/>
              <a:ext cx="5767" cy="1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20"/>
            <p:cNvSpPr txBox="1">
              <a:spLocks noChangeArrowheads="1"/>
            </p:cNvSpPr>
            <p:nvPr/>
          </p:nvSpPr>
          <p:spPr bwMode="auto">
            <a:xfrm>
              <a:off x="288" y="1611"/>
              <a:ext cx="1417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what/white</a:t>
              </a:r>
              <a:endPara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 Box 21"/>
            <p:cNvSpPr txBox="1">
              <a:spLocks noChangeArrowheads="1"/>
            </p:cNvSpPr>
            <p:nvPr/>
          </p:nvSpPr>
          <p:spPr bwMode="auto">
            <a:xfrm>
              <a:off x="2304" y="1603"/>
              <a:ext cx="1324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wait/when</a:t>
              </a:r>
              <a:endPara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Text Box 22"/>
            <p:cNvSpPr txBox="1">
              <a:spLocks noChangeArrowheads="1"/>
            </p:cNvSpPr>
            <p:nvPr/>
          </p:nvSpPr>
          <p:spPr bwMode="auto">
            <a:xfrm>
              <a:off x="3936" y="1599"/>
              <a:ext cx="1875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weather/whose</a:t>
              </a:r>
              <a:endPara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Text Box 23"/>
            <p:cNvSpPr txBox="1">
              <a:spLocks noChangeArrowheads="1"/>
            </p:cNvSpPr>
            <p:nvPr/>
          </p:nvSpPr>
          <p:spPr bwMode="auto">
            <a:xfrm>
              <a:off x="1063" y="2544"/>
              <a:ext cx="1167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who/wall</a:t>
              </a:r>
              <a:endPara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Text Box 24"/>
            <p:cNvSpPr txBox="1">
              <a:spLocks noChangeArrowheads="1"/>
            </p:cNvSpPr>
            <p:nvPr/>
          </p:nvSpPr>
          <p:spPr bwMode="auto">
            <a:xfrm>
              <a:off x="3120" y="2544"/>
              <a:ext cx="137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where/well</a:t>
              </a:r>
              <a:endPara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Oval 29"/>
          <p:cNvSpPr>
            <a:spLocks noChangeArrowheads="1"/>
          </p:cNvSpPr>
          <p:nvPr/>
        </p:nvSpPr>
        <p:spPr bwMode="auto">
          <a:xfrm>
            <a:off x="1691954" y="2510631"/>
            <a:ext cx="533400" cy="533400"/>
          </a:xfrm>
          <a:prstGeom prst="ellipse">
            <a:avLst/>
          </a:prstGeom>
          <a:solidFill>
            <a:srgbClr val="FFFF99"/>
          </a:solidFill>
          <a:ln w="63500">
            <a:solidFill>
              <a:srgbClr val="99CC00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i="1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800" b="1" i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Oval 30"/>
          <p:cNvSpPr>
            <a:spLocks noChangeArrowheads="1"/>
          </p:cNvSpPr>
          <p:nvPr/>
        </p:nvSpPr>
        <p:spPr bwMode="auto">
          <a:xfrm>
            <a:off x="4739954" y="2510631"/>
            <a:ext cx="533400" cy="533400"/>
          </a:xfrm>
          <a:prstGeom prst="ellipse">
            <a:avLst/>
          </a:prstGeom>
          <a:solidFill>
            <a:srgbClr val="FFFF99"/>
          </a:solidFill>
          <a:ln w="63500">
            <a:solidFill>
              <a:srgbClr val="99CC00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i="1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800" b="1" i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Oval 31"/>
          <p:cNvSpPr>
            <a:spLocks noChangeArrowheads="1"/>
          </p:cNvSpPr>
          <p:nvPr/>
        </p:nvSpPr>
        <p:spPr bwMode="auto">
          <a:xfrm>
            <a:off x="7787954" y="2510631"/>
            <a:ext cx="533400" cy="533400"/>
          </a:xfrm>
          <a:prstGeom prst="ellipse">
            <a:avLst/>
          </a:prstGeom>
          <a:solidFill>
            <a:srgbClr val="FFFF99"/>
          </a:solidFill>
          <a:ln w="63500">
            <a:solidFill>
              <a:srgbClr val="99CC00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i="1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800" b="1" i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Oval 32"/>
          <p:cNvSpPr>
            <a:spLocks noChangeArrowheads="1"/>
          </p:cNvSpPr>
          <p:nvPr/>
        </p:nvSpPr>
        <p:spPr bwMode="auto">
          <a:xfrm>
            <a:off x="2682554" y="3958431"/>
            <a:ext cx="533400" cy="533400"/>
          </a:xfrm>
          <a:prstGeom prst="ellipse">
            <a:avLst/>
          </a:prstGeom>
          <a:solidFill>
            <a:srgbClr val="FFFF99"/>
          </a:solidFill>
          <a:ln w="63500">
            <a:solidFill>
              <a:srgbClr val="99CC00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i="1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800" b="1" i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Oval 33"/>
          <p:cNvSpPr>
            <a:spLocks noChangeArrowheads="1"/>
          </p:cNvSpPr>
          <p:nvPr/>
        </p:nvSpPr>
        <p:spPr bwMode="auto">
          <a:xfrm>
            <a:off x="6035354" y="3958431"/>
            <a:ext cx="533400" cy="533400"/>
          </a:xfrm>
          <a:prstGeom prst="ellipse">
            <a:avLst/>
          </a:prstGeom>
          <a:solidFill>
            <a:srgbClr val="FFFF99"/>
          </a:solidFill>
          <a:ln w="63500">
            <a:solidFill>
              <a:srgbClr val="99CC00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i="1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2800" b="1" i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Oval 34"/>
          <p:cNvSpPr>
            <a:spLocks noChangeArrowheads="1"/>
          </p:cNvSpPr>
          <p:nvPr/>
        </p:nvSpPr>
        <p:spPr bwMode="auto">
          <a:xfrm>
            <a:off x="728275" y="3068960"/>
            <a:ext cx="1143000" cy="533400"/>
          </a:xfrm>
          <a:prstGeom prst="ellipse">
            <a:avLst/>
          </a:prstGeom>
          <a:noFill/>
          <a:ln w="635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Oval 36"/>
          <p:cNvSpPr>
            <a:spLocks noChangeArrowheads="1"/>
          </p:cNvSpPr>
          <p:nvPr/>
        </p:nvSpPr>
        <p:spPr bwMode="auto">
          <a:xfrm>
            <a:off x="4607579" y="3111624"/>
            <a:ext cx="1143000" cy="533400"/>
          </a:xfrm>
          <a:prstGeom prst="ellipse">
            <a:avLst/>
          </a:prstGeom>
          <a:noFill/>
          <a:ln w="635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Oval 37"/>
          <p:cNvSpPr>
            <a:spLocks noChangeArrowheads="1"/>
          </p:cNvSpPr>
          <p:nvPr/>
        </p:nvSpPr>
        <p:spPr bwMode="auto">
          <a:xfrm>
            <a:off x="7631915" y="3068960"/>
            <a:ext cx="1143000" cy="533400"/>
          </a:xfrm>
          <a:prstGeom prst="ellipse">
            <a:avLst/>
          </a:prstGeom>
          <a:noFill/>
          <a:ln w="635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Oval 38"/>
          <p:cNvSpPr>
            <a:spLocks noChangeArrowheads="1"/>
          </p:cNvSpPr>
          <p:nvPr/>
        </p:nvSpPr>
        <p:spPr bwMode="auto">
          <a:xfrm>
            <a:off x="4751595" y="4581128"/>
            <a:ext cx="1295400" cy="533400"/>
          </a:xfrm>
          <a:prstGeom prst="ellipse">
            <a:avLst/>
          </a:prstGeom>
          <a:noFill/>
          <a:ln w="635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Oval 39"/>
          <p:cNvSpPr>
            <a:spLocks noChangeArrowheads="1"/>
          </p:cNvSpPr>
          <p:nvPr/>
        </p:nvSpPr>
        <p:spPr bwMode="auto">
          <a:xfrm>
            <a:off x="1655251" y="4581128"/>
            <a:ext cx="1143000" cy="533400"/>
          </a:xfrm>
          <a:prstGeom prst="ellipse">
            <a:avLst/>
          </a:prstGeom>
          <a:noFill/>
          <a:ln w="635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39" grpId="0" animBg="1"/>
      <p:bldP spid="40" grpId="0" animBg="1"/>
      <p:bldP spid="4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2"/>
          <p:cNvSpPr txBox="1">
            <a:spLocks noChangeArrowheads="1"/>
          </p:cNvSpPr>
          <p:nvPr/>
        </p:nvSpPr>
        <p:spPr bwMode="auto">
          <a:xfrm>
            <a:off x="323528" y="692696"/>
            <a:ext cx="8532523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Ask your partner three “wh” questions and write them down.</a:t>
            </a:r>
            <a:endParaRPr lang="en-US" altLang="zh-CN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 Box 19"/>
          <p:cNvSpPr txBox="1">
            <a:spLocks noChangeArrowheads="1"/>
          </p:cNvSpPr>
          <p:nvPr/>
        </p:nvSpPr>
        <p:spPr bwMode="auto">
          <a:xfrm>
            <a:off x="395536" y="2420888"/>
            <a:ext cx="8460515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2400" u="sng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What </a:t>
            </a:r>
            <a:r>
              <a:rPr lang="en-US" altLang="zh-CN" sz="2400" u="sng" err="1">
                <a:latin typeface="微软雅黑" panose="020B0503020204020204" pitchFamily="34" charset="-122"/>
                <a:ea typeface="微软雅黑" panose="020B0503020204020204" pitchFamily="34" charset="-122"/>
              </a:rPr>
              <a:t>colour is </a:t>
            </a:r>
            <a:r>
              <a:rPr lang="en-US" altLang="zh-CN" sz="2400" u="sng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it? </a:t>
            </a:r>
            <a:endParaRPr lang="en-US" altLang="zh-CN" sz="2400" u="sng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 ___________________________________________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___________________________________________</a:t>
            </a:r>
            <a:endParaRPr lang="en-US" altLang="zh-CN" sz="2400" u="sng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 ___________________________________________</a:t>
            </a:r>
            <a:endParaRPr lang="en-US" altLang="zh-CN" sz="2400" u="sng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889050" y="2996952"/>
            <a:ext cx="469106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Whose book is </a:t>
            </a:r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that?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889050" y="3731514"/>
            <a:ext cx="469106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Who</a:t>
            </a:r>
            <a:r>
              <a:rPr lang="en-US" altLang="zh-CN" sz="2800" b="1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that </a:t>
            </a:r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boy?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889050" y="4462141"/>
            <a:ext cx="469106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When do you get up?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45853" y="836712"/>
            <a:ext cx="2841625" cy="82375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535" y="1772816"/>
            <a:ext cx="8136905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单项选择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en-US" altLang="zh-CN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39552" y="2564904"/>
            <a:ext cx="7776865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>
              <a:spcBef>
                <a:spcPct val="50000"/>
              </a:spcBef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—_______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is your telephone number?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spcBef>
                <a:spcPct val="50000"/>
              </a:spcBef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 It</a:t>
            </a:r>
            <a:r>
              <a:rPr lang="en-US" altLang="zh-CN" sz="28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8035568.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spcBef>
                <a:spcPct val="50000"/>
              </a:spcBef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Who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	B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Whose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	C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What    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spcBef>
                <a:spcPct val="50000"/>
              </a:spcBef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  ）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2.—_______ rabbit is it?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spcBef>
                <a:spcPct val="50000"/>
              </a:spcBef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—It</a:t>
            </a:r>
            <a:r>
              <a:rPr lang="en-US" altLang="zh-CN" sz="28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John</a:t>
            </a:r>
            <a:r>
              <a:rPr lang="en-US" altLang="zh-CN" sz="28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b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Who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	B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Whose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	C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What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827584" y="2617748"/>
            <a:ext cx="4267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904920" y="4509120"/>
            <a:ext cx="4267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766445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Summary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95536" y="1517883"/>
            <a:ext cx="601085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wh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的发音规则</a:t>
            </a:r>
            <a:endParaRPr lang="en-US" altLang="zh-CN" sz="3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内容占位符 2"/>
          <p:cNvGraphicFramePr>
            <a:graphicFrameLocks noGrp="1"/>
          </p:cNvGraphicFramePr>
          <p:nvPr>
            <p:ph idx="1"/>
          </p:nvPr>
        </p:nvGraphicFramePr>
        <p:xfrm>
          <a:off x="539552" y="2708920"/>
          <a:ext cx="7859216" cy="3312368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1450504"/>
                <a:gridCol w="1224136"/>
                <a:gridCol w="3960440"/>
                <a:gridCol w="1224136"/>
              </a:tblGrid>
              <a:tr h="381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 kern="12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字母组合</a:t>
                      </a:r>
                      <a:endParaRPr lang="zh-CN" altLang="en-US" sz="2000" b="1" kern="12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 kern="120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发     音</a:t>
                      </a:r>
                      <a:endParaRPr lang="zh-CN" altLang="en-US" sz="2000" b="1" kern="12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 kern="120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发音提示</a:t>
                      </a:r>
                      <a:endParaRPr lang="zh-CN" altLang="en-US" sz="2000" b="1" kern="12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kern="120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例     词</a:t>
                      </a:r>
                      <a:endParaRPr lang="zh-CN" altLang="en-US" sz="2000" b="1" kern="1200" smtClean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276372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wh</a:t>
                      </a:r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eaLnBrk="1" latinLnBrk="1" hangingPunct="1"/>
                      <a:r>
                        <a:rPr lang="en-US" altLang="zh-CN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/w/</a:t>
                      </a:r>
                      <a:endParaRPr lang="en-US" altLang="zh-CN" sz="2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/w/</a:t>
                      </a:r>
                      <a:r>
                        <a:rPr lang="zh-CN" alt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是</a:t>
                      </a:r>
                      <a:r>
                        <a:rPr lang="zh-CN" altLang="en-US" sz="2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浊辅音</a:t>
                      </a:r>
                      <a:r>
                        <a:rPr lang="zh-CN" alt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，发音时声带振动。舌后部向软腭抬起。双唇突出，并呈小圆口形。发音瞬间即滑向后面的元音。又称半元音。</a:t>
                      </a:r>
                      <a:endParaRPr lang="zh-CN" altLang="en-US" sz="2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eaLnBrk="1" latinLnBrk="1" hangingPunct="1"/>
                      <a:r>
                        <a:rPr lang="en-US" altLang="zh-CN" sz="200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what     when    where     why</a:t>
                      </a:r>
                      <a:endParaRPr lang="en-US" altLang="zh-CN" sz="200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endParaRPr lang="zh-CN" altLang="en-US" sz="20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5853" y="836712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059833" y="1700808"/>
            <a:ext cx="5687277" cy="334980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06825" y="2591033"/>
            <a:ext cx="5253607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FontTx/>
              <a:buNone/>
              <a:defRPr/>
            </a:pPr>
            <a:r>
              <a:rPr lang="en-US" altLang="zh-CN" sz="3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Read and write some words that conform to the rules of </a:t>
            </a:r>
            <a:r>
              <a:rPr lang="en-US" altLang="zh-CN" sz="3200" dirty="0" err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br</a:t>
            </a:r>
            <a:r>
              <a:rPr lang="en-US" altLang="zh-CN" sz="3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/gr pronunciation.</a:t>
            </a:r>
            <a:endParaRPr lang="en-US" altLang="zh-CN" sz="32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66554" y="2007560"/>
            <a:ext cx="2000222" cy="3168352"/>
          </a:xfrm>
          <a:prstGeom prst="rect">
            <a:avLst/>
          </a:prstGeom>
        </p:spPr>
      </p:pic>
      <p:pic>
        <p:nvPicPr>
          <p:cNvPr id="10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112500" y="11811000"/>
            <a:ext cx="355600" cy="2540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65148" y="908720"/>
            <a:ext cx="3198740" cy="82375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Learning goals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5219" y="1772816"/>
            <a:ext cx="813690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能够通过听例词发音，观察例词中共有的特征，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wh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在单词中的发音规则。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能够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根据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wh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的发音规则读出生词；能够通过听录音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圈单词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的活动强化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wh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的音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形对应关系。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能够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按照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wh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的发音规则拼写出单词。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能够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在横线上写出三个含有“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wh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疑问词的问句，做到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书写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规范正确。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16"/>
          <p:cNvSpPr txBox="1">
            <a:spLocks noChangeArrowheads="1"/>
          </p:cNvSpPr>
          <p:nvPr/>
        </p:nvSpPr>
        <p:spPr bwMode="auto">
          <a:xfrm>
            <a:off x="311081" y="683309"/>
            <a:ext cx="2108269" cy="823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Revision 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611560" y="2194661"/>
            <a:ext cx="7848600" cy="373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bamboo                             </a:t>
            </a:r>
            <a:r>
              <a:rPr lang="zh-CN" altLang="en-US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竹子</a:t>
            </a:r>
            <a:endParaRPr lang="zh-CN" altLang="en-US" sz="2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its</a:t>
            </a:r>
            <a:r>
              <a:rPr lang="en-US" altLang="zh-CN" sz="26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6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	</a:t>
            </a:r>
            <a:r>
              <a:rPr lang="en-US" altLang="zh-CN" sz="2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指事物、动物或幼儿</a:t>
            </a:r>
            <a:r>
              <a:rPr lang="en-US" altLang="zh-CN" sz="2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它的；他</a:t>
            </a:r>
            <a:r>
              <a:rPr lang="zh-CN" altLang="en-US" sz="2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的；她的</a:t>
            </a:r>
            <a:endParaRPr lang="en-US" altLang="zh-CN" sz="2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doing</a:t>
            </a:r>
            <a:r>
              <a:rPr lang="en-US" altLang="zh-CN" sz="26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morning</a:t>
            </a:r>
            <a:r>
              <a:rPr lang="en-US" altLang="zh-CN" sz="26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exercise      </a:t>
            </a:r>
            <a:r>
              <a:rPr lang="en-US" altLang="zh-CN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正在</a:t>
            </a:r>
            <a:r>
              <a:rPr lang="en-US" altLang="zh-CN" sz="2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做早操</a:t>
            </a:r>
            <a:r>
              <a:rPr lang="zh-CN" altLang="en-US" sz="2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endParaRPr lang="zh-CN" altLang="en-US" sz="2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having</a:t>
            </a:r>
            <a:r>
              <a:rPr lang="en-US" altLang="zh-CN" sz="26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r>
              <a:rPr lang="en-US" altLang="zh-CN" sz="26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class                    </a:t>
            </a:r>
            <a:r>
              <a:rPr lang="en-US" altLang="zh-CN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正在</a:t>
            </a:r>
            <a:r>
              <a:rPr lang="en-US" altLang="zh-CN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</a:t>
            </a:r>
            <a:r>
              <a:rPr lang="en-US" altLang="zh-CN" sz="2600" dirty="0" smtClean="0">
                <a:solidFill>
                  <a:srgbClr val="FF0000"/>
                </a:solidFill>
                <a:latin typeface="+mn-ea"/>
                <a:ea typeface="+mn-ea"/>
              </a:rPr>
              <a:t>……</a:t>
            </a:r>
            <a:r>
              <a:rPr lang="zh-CN" altLang="en-US" sz="2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 </a:t>
            </a:r>
            <a:endParaRPr lang="zh-CN" altLang="en-US" sz="2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eating</a:t>
            </a:r>
            <a:r>
              <a:rPr lang="en-US" altLang="zh-CN" sz="26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lunch                       </a:t>
            </a:r>
            <a:r>
              <a:rPr lang="en-US" altLang="zh-CN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正在</a:t>
            </a:r>
            <a:r>
              <a:rPr lang="en-US" altLang="zh-CN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吃午饭 </a:t>
            </a:r>
            <a:endParaRPr lang="zh-CN" altLang="en-US" sz="2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reading</a:t>
            </a:r>
            <a:r>
              <a:rPr lang="en-US" altLang="zh-CN" sz="26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 book            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      </a:t>
            </a:r>
            <a:r>
              <a:rPr lang="en-US" altLang="zh-CN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正在</a:t>
            </a:r>
            <a:r>
              <a:rPr lang="en-US" altLang="zh-CN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看书 </a:t>
            </a:r>
            <a:endParaRPr lang="zh-CN" altLang="en-US" sz="2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listening</a:t>
            </a:r>
            <a:r>
              <a:rPr lang="en-US" altLang="zh-CN" sz="26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</a:t>
            </a:r>
            <a:r>
              <a:rPr lang="en-US" altLang="zh-CN" sz="26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music               </a:t>
            </a:r>
            <a:r>
              <a:rPr lang="en-US" altLang="zh-CN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正在</a:t>
            </a:r>
            <a:r>
              <a:rPr lang="en-US" altLang="zh-CN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听音乐 </a:t>
            </a:r>
            <a:endParaRPr lang="zh-CN" altLang="en-US" sz="2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611560" y="1196752"/>
            <a:ext cx="7391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—What are they doing?</a:t>
            </a:r>
            <a:endParaRPr lang="en-US" altLang="zh-CN" sz="28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611560" y="1882552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—They</a:t>
            </a:r>
            <a:r>
              <a:rPr lang="en-US" altLang="zh-CN" sz="2800" b="1">
                <a:solidFill>
                  <a:srgbClr val="0000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 eating lunch!</a:t>
            </a:r>
            <a:endParaRPr lang="en-US" altLang="zh-CN" sz="28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611560" y="3009677"/>
            <a:ext cx="7391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—What</a:t>
            </a:r>
            <a:r>
              <a:rPr lang="en-US" altLang="zh-CN" sz="2800" b="1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the little monkey doing!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611560" y="3741515"/>
            <a:ext cx="6705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—It</a:t>
            </a:r>
            <a:r>
              <a:rPr lang="en-US" altLang="zh-CN" sz="2800" b="1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playing with its mother.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611560" y="4960715"/>
            <a:ext cx="8991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—Mike is listening to music. It</a:t>
            </a:r>
            <a:r>
              <a:rPr lang="en-US" altLang="zh-CN" sz="2800" b="1">
                <a:solidFill>
                  <a:schemeClr val="accent2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8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9 o</a:t>
            </a:r>
            <a:r>
              <a:rPr lang="en-US" altLang="zh-CN" sz="2800" b="1">
                <a:solidFill>
                  <a:schemeClr val="accent2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8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clock.</a:t>
            </a:r>
            <a:endParaRPr lang="en-US" altLang="zh-CN" sz="28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1820" y="39171"/>
            <a:ext cx="3240360" cy="936631"/>
            <a:chOff x="2555776" y="52291"/>
            <a:chExt cx="3765040" cy="93663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5776" y="52291"/>
              <a:ext cx="3765040" cy="936631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3051433" y="166663"/>
              <a:ext cx="277372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>
                  <a:latin typeface="Times New Roman" panose="02020603050405020304" pitchFamily="18" charset="0"/>
                  <a:cs typeface="Times New Roman" panose="02020603050405020304" pitchFamily="18" charset="0"/>
                </a:rPr>
                <a:t>Let's </a:t>
              </a:r>
              <a:r>
                <a:rPr lang="en-US" altLang="zh-CN" sz="400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spell </a:t>
              </a:r>
              <a:endParaRPr lang="zh-CN" altLang="en-US" sz="4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TextBox 2"/>
          <p:cNvSpPr txBox="1">
            <a:spLocks noChangeArrowheads="1"/>
          </p:cNvSpPr>
          <p:nvPr/>
        </p:nvSpPr>
        <p:spPr bwMode="auto">
          <a:xfrm>
            <a:off x="431965" y="1018740"/>
            <a:ext cx="8288536" cy="743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Read, listen and chant. 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961776" y="5446965"/>
            <a:ext cx="133241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what</a:t>
            </a:r>
            <a:endParaRPr lang="en-US" altLang="zh-CN" sz="3600" b="1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Picture 17" descr="WHAT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3027784" y="2060848"/>
            <a:ext cx="3200400" cy="315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7" descr="WHEN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2774925" y="1340768"/>
            <a:ext cx="3597275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3907354" y="5085184"/>
            <a:ext cx="144462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when</a:t>
            </a:r>
            <a:endParaRPr lang="en-US" altLang="zh-CN" sz="3600" b="1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3657849" y="5085184"/>
            <a:ext cx="160749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where</a:t>
            </a:r>
            <a:endParaRPr lang="en-US" altLang="zh-CN" sz="3600" b="1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16" descr="WHERE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2697088" y="1340768"/>
            <a:ext cx="3529013" cy="354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3907354" y="5085184"/>
            <a:ext cx="167545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whose</a:t>
            </a:r>
            <a:endParaRPr lang="en-US" altLang="zh-CN" sz="3600" b="1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8" descr="WHOSE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2819400" y="1268760"/>
            <a:ext cx="3562304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3907354" y="5085184"/>
            <a:ext cx="117852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who</a:t>
            </a:r>
            <a:endParaRPr lang="en-US" altLang="zh-CN" sz="3600" b="1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6" descr="WHO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2900226" y="1484784"/>
            <a:ext cx="3192784" cy="3424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91ee2889-c5c1-4695-ab17-fa6a336dc88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B0F0"/>
        </a:solidFill>
        <a:ln>
          <a:noFill/>
        </a:ln>
      </a:spPr>
      <a:bodyPr anchor="ctr">
        <a:scene3d>
          <a:camera prst="orthographicFront"/>
          <a:lightRig rig="threePt" dir="t"/>
        </a:scene3d>
        <a:sp3d>
          <a:contourClr>
            <a:srgbClr val="FFFFFF"/>
          </a:contourClr>
        </a:sp3d>
      </a:bodyPr>
      <a:lstStyle>
        <a:defPPr algn="ctr" eaLnBrk="1" fontAlgn="auto" hangingPunct="1">
          <a:spcBef>
            <a:spcPts val="0"/>
          </a:spcBef>
          <a:spcAft>
            <a:spcPts val="0"/>
          </a:spcAft>
          <a:defRPr>
            <a:solidFill>
              <a:srgbClr val="FFFFFF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1632</Words>
  <Application>WPS 演示</Application>
  <PresentationFormat>全屏显示(4:3)</PresentationFormat>
  <Paragraphs>175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Times New Roman</vt:lpstr>
      <vt:lpstr>Arial</vt:lpstr>
      <vt:lpstr>Arial Unicode MS</vt:lpstr>
      <vt:lpstr>Gulim</vt:lpstr>
      <vt:lpstr>Malgun Gothic</vt:lpstr>
      <vt:lpstr>Arial Unicode MS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第一PPT模板网-WWW.1PPT.COM</dc:creator>
  <cp:lastModifiedBy>小树</cp:lastModifiedBy>
  <cp:revision>2</cp:revision>
  <cp:lastPrinted>2021-02-09T06:55:00Z</cp:lastPrinted>
  <dcterms:created xsi:type="dcterms:W3CDTF">2021-02-09T06:55:00Z</dcterms:created>
  <dcterms:modified xsi:type="dcterms:W3CDTF">2023-02-25T06:13:21Z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6B74E05FDEAF4FD6A791F67BDE0A373C</vt:lpwstr>
  </property>
  <property fmtid="{D5CDD505-2E9C-101B-9397-08002B2CF9AE}" pid="7" name="KSOProductBuildVer">
    <vt:lpwstr>2052-11.1.0.13703</vt:lpwstr>
  </property>
</Properties>
</file>