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74" r:id="rId5"/>
    <p:sldId id="357" r:id="rId6"/>
    <p:sldId id="375" r:id="rId7"/>
    <p:sldId id="376" r:id="rId8"/>
    <p:sldId id="377" r:id="rId9"/>
    <p:sldId id="378" r:id="rId10"/>
    <p:sldId id="380" r:id="rId11"/>
    <p:sldId id="381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390" r:id="rId20"/>
    <p:sldId id="372" r:id="rId21"/>
    <p:sldId id="373" r:id="rId22"/>
    <p:sldId id="400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>
        <p:scale>
          <a:sx n="75" d="100"/>
          <a:sy n="75" d="100"/>
        </p:scale>
        <p:origin x="-2664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84643" y="2840652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843" y="404664"/>
            <a:ext cx="8245554" cy="2435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885950" y="1765953"/>
            <a:ext cx="3478138" cy="6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 the library)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371600" y="2546350"/>
            <a:ext cx="5144616" cy="1966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A: May I borrow your pen?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B: 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Shh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Talk quietly!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Here it is.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A: Thank you.</a:t>
            </a:r>
            <a:endParaRPr lang="en-US" altLang="zh-CN" sz="28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WordArt 13"/>
          <p:cNvSpPr>
            <a:spLocks noChangeArrowheads="1" noChangeShapeType="1" noTextEdit="1"/>
          </p:cNvSpPr>
          <p:nvPr/>
        </p:nvSpPr>
        <p:spPr bwMode="auto">
          <a:xfrm>
            <a:off x="1314450" y="1822450"/>
            <a:ext cx="400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kern="10">
                <a:ln w="12700">
                  <a:solidFill>
                    <a:srgbClr val="FFCC99"/>
                  </a:solidFill>
                  <a:round/>
                </a:ln>
                <a:solidFill>
                  <a:srgbClr val="99CC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kern="10">
              <a:ln w="12700">
                <a:solidFill>
                  <a:srgbClr val="FFCC99"/>
                </a:solidFill>
                <a:round/>
              </a:ln>
              <a:solidFill>
                <a:srgbClr val="99CC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980728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64088" y="4005064"/>
            <a:ext cx="2824560" cy="213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8" grpId="0"/>
      <p:bldP spid="17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123728" y="1223947"/>
            <a:ext cx="4251920" cy="72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32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(in the classroom)</a:t>
            </a:r>
            <a:endParaRPr lang="en-US" altLang="zh-CN" sz="32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428750" y="2146301"/>
            <a:ext cx="6311602" cy="330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Oh, my English book is lost!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B: Shh. 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Work quietly!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Here is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your book.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Thank you. Anything else?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B: 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clean!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45000"/>
              </a:lnSpc>
              <a:buFontTx/>
              <a:buNone/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OK, I will.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WordArt 6"/>
          <p:cNvSpPr>
            <a:spLocks noChangeArrowheads="1" noChangeShapeType="1" noTextEdit="1"/>
          </p:cNvSpPr>
          <p:nvPr/>
        </p:nvSpPr>
        <p:spPr bwMode="auto">
          <a:xfrm>
            <a:off x="1428750" y="1320007"/>
            <a:ext cx="4000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FFCC99"/>
                  </a:solidFill>
                  <a:round/>
                </a:ln>
                <a:solidFill>
                  <a:srgbClr val="99CC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kern="10">
              <a:ln w="12700">
                <a:solidFill>
                  <a:srgbClr val="FFCC99"/>
                </a:solidFill>
                <a:round/>
              </a:ln>
              <a:solidFill>
                <a:srgbClr val="99CC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427811" y="4365104"/>
            <a:ext cx="2888605" cy="178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5852" y="1548656"/>
            <a:ext cx="825859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小声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讲话。</a:t>
            </a:r>
            <a:endParaRPr lang="en-US" altLang="zh-CN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本句是祈使句，祈使句是表示请求、命令、建议等的句型。祈使句中的谓语动词用原形，且通常不用主语，句末用句号。读作降调。祈使句变否定句时在动词原形前加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】Stand up, please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站起来。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Don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draw on the wall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在墙上画画。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55576" y="2107188"/>
            <a:ext cx="763284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型祈使句用法口诀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祈使句，它的主语（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）常省去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表示请求或命令，加上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please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表客气；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如果变成否定句，前加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don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'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是规律。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683568" y="1617181"/>
            <a:ext cx="705678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开头的祈使句表示让某人干某事。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】Let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go home.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我们回家吧。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Let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 clean the window.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我擦窗户吧。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467544" y="1363664"/>
            <a:ext cx="813690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桌面整洁。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keep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表示“保持某种状态”，其具体用法如下：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形容词，表示“保持（某种状态）”。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】The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weather keeps cold these days.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这几天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天气一直非常寒冷。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755576" y="908720"/>
            <a:ext cx="7632848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keep+sb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./</a:t>
            </a:r>
            <a:r>
              <a:rPr lang="en-US" altLang="zh-CN" sz="2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sth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形容词，表示“使某人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某物保持某种状态”。</a:t>
            </a:r>
            <a:endParaRPr lang="zh-CN" altLang="en-US" sz="280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】Keep your eyes open and you'll see a miracle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你的双眼，接下来你会看见奇迹。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sb. doing </a:t>
            </a:r>
            <a:r>
              <a:rPr lang="en-US" altLang="zh-CN" sz="2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sth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某人一直做某事。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】My mum keeps me cleaning the house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妈妈一直让我打扫房间。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4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class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en-US" altLang="zh-CN" sz="4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598000" y="2446680"/>
            <a:ext cx="6815658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swim 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skate  ___________     	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sleep  __________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wash  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do___________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907704" y="2492896"/>
            <a:ext cx="20569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swimming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269562" y="3137421"/>
            <a:ext cx="1510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skating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23728" y="3794646"/>
            <a:ext cx="1701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sleeping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267744" y="4423296"/>
            <a:ext cx="16850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washing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51588" y="5066020"/>
            <a:ext cx="1236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doing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Exercise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2678" y="1691479"/>
            <a:ext cx="54829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一、写出下列动词的</a:t>
            </a:r>
            <a:r>
              <a:rPr lang="en-US" altLang="zh-CN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ing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形式。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67544" y="1628800"/>
            <a:ext cx="7766620" cy="437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— Work quietly!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—________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OK, I will.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No, I don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	C. Yes, I am.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Here ________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they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them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their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.— Can I read the books here?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—________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Here it is.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Yes, of course.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Yes, he can.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 flipH="1">
            <a:off x="660780" y="1743199"/>
            <a:ext cx="670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3"/>
          <p:cNvSpPr>
            <a:spLocks noChangeArrowheads="1"/>
          </p:cNvSpPr>
          <p:nvPr/>
        </p:nvSpPr>
        <p:spPr bwMode="auto">
          <a:xfrm>
            <a:off x="683568" y="3399383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3"/>
          <p:cNvSpPr>
            <a:spLocks noChangeArrowheads="1"/>
          </p:cNvSpPr>
          <p:nvPr/>
        </p:nvSpPr>
        <p:spPr bwMode="auto">
          <a:xfrm>
            <a:off x="683568" y="4407495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908720"/>
            <a:ext cx="54829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zh-CN" altLang="en-US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、单项选择。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14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84" y="2060848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完成听录音选图片及句子的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听录音，在老师和图片的帮助下理解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对话内容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，并能按照正确的语音、语调朗读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对话；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在合适的语境中运用“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quietly.”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clean.”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根据图片内容自己编对话，并分角色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朗读对话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9833" y="1700808"/>
            <a:ext cx="5687277" cy="3349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6825" y="2666430"/>
            <a:ext cx="5253607" cy="1482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</a:t>
            </a: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about the rules learned in this lesson.</a:t>
            </a:r>
            <a:endParaRPr lang="zh-CN" altLang="en-US" sz="3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6554" y="2007560"/>
            <a:ext cx="2000222" cy="3168352"/>
          </a:xfrm>
          <a:prstGeom prst="rect">
            <a:avLst/>
          </a:prstGeom>
        </p:spPr>
      </p:pic>
      <p:pic>
        <p:nvPicPr>
          <p:cNvPr id="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42700" y="12230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91356" y="1696774"/>
            <a:ext cx="7386959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公共场所讲文明，人人都是好学生；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如果有人在读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reading a book)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我们讲话应小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 quietly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上课保持桌干净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人多排队按顺序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turns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日常走路靠右行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to the right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安全第一讲文明。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Lead in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19880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95535" y="1085835"/>
            <a:ext cx="87484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and circle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99591" y="2290527"/>
            <a:ext cx="7344817" cy="356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467544" y="4068363"/>
            <a:ext cx="3104941" cy="188091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0" y="1052736"/>
            <a:ext cx="667847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2339752" y="5710684"/>
            <a:ext cx="2952328" cy="0"/>
          </a:xfrm>
          <a:prstGeom prst="lin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44097"/>
            <a:ext cx="3240360" cy="936631"/>
            <a:chOff x="2555776" y="-489025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-489025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42344" y="-374653"/>
              <a:ext cx="23919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1547664" y="3522781"/>
            <a:ext cx="172819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矩形 18"/>
          <p:cNvSpPr/>
          <p:nvPr/>
        </p:nvSpPr>
        <p:spPr>
          <a:xfrm>
            <a:off x="719571" y="1168291"/>
            <a:ext cx="702078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name is Tom. What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your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Shh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Talk quietly.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John. I can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show you the English books.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they are.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OK. Can I read the books there?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Yes. Of course.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Anything else?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Yes. Keep your desk clean.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OK, I will. Thanks.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ACDADA"/>
              </a:clrFrom>
              <a:clrTo>
                <a:srgbClr val="ACDADA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61854" y="3930472"/>
            <a:ext cx="3226570" cy="245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2195736" y="2132856"/>
            <a:ext cx="13469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13"/>
          <p:cNvGraphicFramePr>
            <a:graphicFrameLocks noChangeAspect="1"/>
          </p:cNvGraphicFramePr>
          <p:nvPr/>
        </p:nvGraphicFramePr>
        <p:xfrm>
          <a:off x="1143001" y="4358680"/>
          <a:ext cx="956072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1" imgW="5905500" imgH="8826500" progId="">
                  <p:embed/>
                </p:oleObj>
              </mc:Choice>
              <mc:Fallback>
                <p:oleObj name="" r:id="rId1" imgW="5905500" imgH="882650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3001" y="4358680"/>
                        <a:ext cx="956072" cy="190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2057400" y="4206280"/>
            <a:ext cx="1885950" cy="762000"/>
          </a:xfrm>
          <a:prstGeom prst="wedgeRoundRectCallout">
            <a:avLst>
              <a:gd name="adj1" fmla="val -34468"/>
              <a:gd name="adj2" fmla="val 77292"/>
              <a:gd name="adj3" fmla="val 16667"/>
            </a:avLst>
          </a:prstGeom>
          <a:solidFill>
            <a:srgbClr val="99CC00"/>
          </a:solidFill>
          <a:ln w="6350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Work quietly!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084168" y="4077072"/>
            <a:ext cx="2376264" cy="840780"/>
          </a:xfrm>
          <a:prstGeom prst="wedgeRoundRectCallout">
            <a:avLst>
              <a:gd name="adj1" fmla="val -35481"/>
              <a:gd name="adj2" fmla="val 83333"/>
              <a:gd name="adj3" fmla="val 16667"/>
            </a:avLst>
          </a:prstGeom>
          <a:solidFill>
            <a:srgbClr val="FFCC00"/>
          </a:solidFill>
          <a:ln w="6350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65455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lvl="1"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Keep your desk clean!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9" descr="未标题-24写作业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619672" y="1268760"/>
            <a:ext cx="6123012" cy="235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691680" y="1606544"/>
            <a:ext cx="19896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Oh, my English 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book is here!!!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114800" y="4130080"/>
            <a:ext cx="1714500" cy="762000"/>
          </a:xfrm>
          <a:prstGeom prst="wedgeRoundRectCallout">
            <a:avLst>
              <a:gd name="adj1" fmla="val -48889"/>
              <a:gd name="adj2" fmla="val 75833"/>
              <a:gd name="adj3" fmla="val 16667"/>
            </a:avLst>
          </a:prstGeom>
          <a:solidFill>
            <a:srgbClr val="99CC00"/>
          </a:solidFill>
          <a:ln w="6350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Talk quietly!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>
            <a:off x="2535138" y="3501008"/>
            <a:ext cx="171450" cy="6983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 flipH="1">
            <a:off x="4649688" y="3501008"/>
            <a:ext cx="171450" cy="629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 flipH="1">
            <a:off x="6821388" y="3501008"/>
            <a:ext cx="171450" cy="62217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9552" y="807095"/>
            <a:ext cx="3166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2400" b="1" smtClean="0">
                <a:solidFill>
                  <a:srgbClr val="0A0E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Match, say and act.</a:t>
            </a:r>
            <a:endParaRPr lang="en-US" altLang="zh-CN" sz="2400" b="1" smtClean="0">
              <a:solidFill>
                <a:srgbClr val="0A0EA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851898" y="260648"/>
            <a:ext cx="3038756" cy="61669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2052866" y="2348880"/>
            <a:ext cx="151102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1475656" y="2780928"/>
            <a:ext cx="75551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1504923" y="5157192"/>
            <a:ext cx="105085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矩形 24"/>
          <p:cNvSpPr/>
          <p:nvPr/>
        </p:nvSpPr>
        <p:spPr>
          <a:xfrm>
            <a:off x="683568" y="1384315"/>
            <a:ext cx="702078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My name is Tom. What</a:t>
            </a:r>
            <a:r>
              <a:rPr lang="en-US" altLang="zh-CN" sz="20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s your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 err="1">
                <a:latin typeface="微软雅黑" panose="020B0503020204020204" pitchFamily="34" charset="-122"/>
                <a:ea typeface="微软雅黑" panose="020B0503020204020204" pitchFamily="34" charset="-122"/>
              </a:rPr>
              <a:t>Shh. Talk quietly. 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John. I can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show you the English books.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Thanks.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Here they are.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OK. Can I read the books there?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Yes. Of course.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Anything else?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Yes. Keep your desk clean.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Tom: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OK, I will. Thanks.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线形标注 2 29"/>
          <p:cNvSpPr/>
          <p:nvPr/>
        </p:nvSpPr>
        <p:spPr>
          <a:xfrm>
            <a:off x="5148064" y="2420888"/>
            <a:ext cx="1152128" cy="648072"/>
          </a:xfrm>
          <a:prstGeom prst="borderCallout2">
            <a:avLst>
              <a:gd name="adj1" fmla="val 49275"/>
              <a:gd name="adj2" fmla="val -5530"/>
              <a:gd name="adj3" fmla="val 51310"/>
              <a:gd name="adj4" fmla="val -36287"/>
              <a:gd name="adj5" fmla="val -15527"/>
              <a:gd name="adj6" fmla="val -13367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小声讲话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线形标注 2 30"/>
          <p:cNvSpPr/>
          <p:nvPr/>
        </p:nvSpPr>
        <p:spPr>
          <a:xfrm>
            <a:off x="3347864" y="2996952"/>
            <a:ext cx="1512168" cy="864096"/>
          </a:xfrm>
          <a:prstGeom prst="borderCallout2">
            <a:avLst>
              <a:gd name="adj1" fmla="val 49275"/>
              <a:gd name="adj2" fmla="val -5530"/>
              <a:gd name="adj3" fmla="val 51310"/>
              <a:gd name="adj4" fmla="val -36287"/>
              <a:gd name="adj5" fmla="val -25619"/>
              <a:gd name="adj6" fmla="val -85352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（动词）给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人看；指引</a:t>
            </a: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线形标注 2 31"/>
          <p:cNvSpPr/>
          <p:nvPr/>
        </p:nvSpPr>
        <p:spPr>
          <a:xfrm>
            <a:off x="4067944" y="4170412"/>
            <a:ext cx="1296144" cy="554732"/>
          </a:xfrm>
          <a:prstGeom prst="borderCallout2">
            <a:avLst>
              <a:gd name="adj1" fmla="val 49275"/>
              <a:gd name="adj2" fmla="val -5530"/>
              <a:gd name="adj3" fmla="val 51310"/>
              <a:gd name="adj4" fmla="val -36287"/>
              <a:gd name="adj5" fmla="val 175311"/>
              <a:gd name="adj6" fmla="val -13532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任何事物</a:t>
            </a:r>
            <a:endParaRPr lang="zh-CN" altLang="en-US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5" y="44624"/>
            <a:ext cx="3460945" cy="92371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1475656" y="5374957"/>
            <a:ext cx="10871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63173" y="1999042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任何事物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63173" y="5374957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另外；其他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63173" y="3764322"/>
            <a:ext cx="29891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任何事物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75656" y="1999042"/>
            <a:ext cx="1406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75656" y="3764322"/>
            <a:ext cx="22470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anything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55baeb4-bfb1-492a-b9f6-105fc1e380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2518</Words>
  <Application>WPS 演示</Application>
  <PresentationFormat>全屏显示(4:3)</PresentationFormat>
  <Paragraphs>178</Paragraphs>
  <Slides>20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Arial</vt:lpstr>
      <vt:lpstr>Arial Unicode MS</vt:lpstr>
      <vt:lpstr>Gulim</vt:lpstr>
      <vt:lpstr>Malgun Gothic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5BD2B1E7960D4A25813B90DC4F8034FF</vt:lpwstr>
  </property>
  <property fmtid="{D5CDD505-2E9C-101B-9397-08002B2CF9AE}" pid="7" name="KSOProductBuildVer">
    <vt:lpwstr>2052-11.1.0.13703</vt:lpwstr>
  </property>
</Properties>
</file>