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6" r:id="rId3"/>
    <p:sldId id="260" r:id="rId5"/>
    <p:sldId id="298" r:id="rId6"/>
    <p:sldId id="299" r:id="rId7"/>
    <p:sldId id="300" r:id="rId8"/>
    <p:sldId id="301" r:id="rId9"/>
    <p:sldId id="302" r:id="rId10"/>
    <p:sldId id="277" r:id="rId11"/>
    <p:sldId id="292" r:id="rId12"/>
    <p:sldId id="316" r:id="rId13"/>
    <p:sldId id="317" r:id="rId14"/>
    <p:sldId id="321" r:id="rId15"/>
    <p:sldId id="322" r:id="rId16"/>
    <p:sldId id="323" r:id="rId17"/>
    <p:sldId id="324" r:id="rId18"/>
    <p:sldId id="311" r:id="rId19"/>
  </p:sldIdLst>
  <p:sldSz cx="9144000" cy="6858000" type="screen4x3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317" autoAdjust="0"/>
    <p:restoredTop sz="94660"/>
  </p:normalViewPr>
  <p:slideViewPr>
    <p:cSldViewPr>
      <p:cViewPr varScale="1">
        <p:scale>
          <a:sx n="109" d="100"/>
          <a:sy n="109" d="100"/>
        </p:scale>
        <p:origin x="-7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B69AC8-2BB0-4343-AD76-F6411BC02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A5A25F-4639-40D1-823C-956D242F167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5A25F-4639-40D1-823C-956D242F1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5A25F-4639-40D1-823C-956D242F1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5A25F-4639-40D1-823C-956D242F1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5A25F-4639-40D1-823C-956D242F1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5A25F-4639-40D1-823C-956D242F1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5A25F-4639-40D1-823C-956D242F1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5A25F-4639-40D1-823C-956D242F1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5A25F-4639-40D1-823C-956D242F1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5A25F-4639-40D1-823C-956D242F1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5A25F-4639-40D1-823C-956D242F1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5A25F-4639-40D1-823C-956D242F1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5A25F-4639-40D1-823C-956D242F1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5A25F-4639-40D1-823C-956D242F1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5A25F-4639-40D1-823C-956D242F1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5A25F-4639-40D1-823C-956D242F1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5A25F-4639-40D1-823C-956D242F1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93610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27373"/>
            <a:ext cx="8229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1640" y="3645024"/>
            <a:ext cx="6659595" cy="165671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703242" y="4115688"/>
            <a:ext cx="59046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4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课时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83209" y="2995504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Part B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4688" y="548680"/>
            <a:ext cx="8475783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</a:t>
            </a:r>
            <a:r>
              <a:rPr lang="en-US" altLang="zh-C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54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 quietly!</a:t>
            </a:r>
            <a:endParaRPr lang="zh-CN" altLang="en-US" sz="5400" b="1" dirty="0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665856" y="52291"/>
            <a:ext cx="5380240" cy="936631"/>
            <a:chOff x="2555776" y="52291"/>
            <a:chExt cx="3765040" cy="93663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5776" y="52291"/>
              <a:ext cx="3765040" cy="936631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2611720" y="155374"/>
              <a:ext cx="3653144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00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Look, match and say</a:t>
              </a:r>
              <a:endPara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AutoShape 12"/>
          <p:cNvSpPr>
            <a:spLocks noChangeArrowheads="1"/>
          </p:cNvSpPr>
          <p:nvPr/>
        </p:nvSpPr>
        <p:spPr bwMode="auto">
          <a:xfrm>
            <a:off x="6148264" y="5243736"/>
            <a:ext cx="2524000" cy="73908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E. Work </a:t>
            </a: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quietly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AutoShape 13"/>
          <p:cNvSpPr>
            <a:spLocks noChangeArrowheads="1"/>
          </p:cNvSpPr>
          <p:nvPr/>
        </p:nvSpPr>
        <p:spPr bwMode="auto">
          <a:xfrm>
            <a:off x="6148264" y="3338736"/>
            <a:ext cx="2514600" cy="6096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C. Take turns.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AutoShape 14"/>
          <p:cNvSpPr>
            <a:spLocks noChangeArrowheads="1"/>
          </p:cNvSpPr>
          <p:nvPr/>
        </p:nvSpPr>
        <p:spPr bwMode="auto">
          <a:xfrm>
            <a:off x="417712" y="1357536"/>
            <a:ext cx="4968552" cy="609600"/>
          </a:xfrm>
          <a:prstGeom prst="roundRect">
            <a:avLst>
              <a:gd name="adj" fmla="val 16667"/>
            </a:avLst>
          </a:prstGeom>
          <a:solidFill>
            <a:srgbClr val="FF99CC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He 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is talking in the library.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AutoShape 15"/>
          <p:cNvSpPr>
            <a:spLocks noChangeArrowheads="1"/>
          </p:cNvSpPr>
          <p:nvPr/>
        </p:nvSpPr>
        <p:spPr bwMode="auto">
          <a:xfrm>
            <a:off x="417712" y="2348136"/>
            <a:ext cx="4968552" cy="609600"/>
          </a:xfrm>
          <a:prstGeom prst="roundRect">
            <a:avLst>
              <a:gd name="adj" fmla="val 16667"/>
            </a:avLst>
          </a:prstGeom>
          <a:solidFill>
            <a:srgbClr val="FF99CC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We 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are playing a game.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AutoShape 16"/>
          <p:cNvSpPr>
            <a:spLocks noChangeArrowheads="1"/>
          </p:cNvSpPr>
          <p:nvPr/>
        </p:nvSpPr>
        <p:spPr bwMode="auto">
          <a:xfrm>
            <a:off x="417712" y="3414936"/>
            <a:ext cx="5090392" cy="609600"/>
          </a:xfrm>
          <a:prstGeom prst="roundRect">
            <a:avLst>
              <a:gd name="adj" fmla="val 16667"/>
            </a:avLst>
          </a:prstGeom>
          <a:solidFill>
            <a:srgbClr val="FF99CC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She 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is colouring at her desk.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AutoShape 17"/>
          <p:cNvSpPr>
            <a:spLocks noChangeArrowheads="1"/>
          </p:cNvSpPr>
          <p:nvPr/>
        </p:nvSpPr>
        <p:spPr bwMode="auto">
          <a:xfrm>
            <a:off x="417712" y="4405536"/>
            <a:ext cx="5090392" cy="609600"/>
          </a:xfrm>
          <a:prstGeom prst="roundRect">
            <a:avLst>
              <a:gd name="adj" fmla="val 16667"/>
            </a:avLst>
          </a:prstGeom>
          <a:solidFill>
            <a:srgbClr val="FF99CC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They 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are writing in class.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AutoShape 18"/>
          <p:cNvSpPr>
            <a:spLocks noChangeArrowheads="1"/>
          </p:cNvSpPr>
          <p:nvPr/>
        </p:nvSpPr>
        <p:spPr bwMode="auto">
          <a:xfrm>
            <a:off x="417712" y="5373216"/>
            <a:ext cx="5090392" cy="609600"/>
          </a:xfrm>
          <a:prstGeom prst="roundRect">
            <a:avLst>
              <a:gd name="adj" fmla="val 16667"/>
            </a:avLst>
          </a:prstGeom>
          <a:solidFill>
            <a:srgbClr val="FF99CC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They 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are walking on a bridge.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AutoShape 19"/>
          <p:cNvSpPr>
            <a:spLocks noChangeArrowheads="1"/>
          </p:cNvSpPr>
          <p:nvPr/>
        </p:nvSpPr>
        <p:spPr bwMode="auto">
          <a:xfrm>
            <a:off x="6148264" y="1052736"/>
            <a:ext cx="2600200" cy="11430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/>
              <a:buAutoNum type="alphaUcPeriod"/>
            </a:pP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Keep 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to </a:t>
            </a: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the</a:t>
            </a:r>
            <a:endParaRPr lang="en-US" altLang="zh-CN" sz="24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eaLnBrk="1" hangingPunct="1"/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right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AutoShape 20"/>
          <p:cNvSpPr>
            <a:spLocks noChangeArrowheads="1"/>
          </p:cNvSpPr>
          <p:nvPr/>
        </p:nvSpPr>
        <p:spPr bwMode="auto">
          <a:xfrm>
            <a:off x="6148264" y="2424336"/>
            <a:ext cx="2514600" cy="6096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B. Talk quietly.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AutoShape 21"/>
          <p:cNvSpPr>
            <a:spLocks noChangeArrowheads="1"/>
          </p:cNvSpPr>
          <p:nvPr/>
        </p:nvSpPr>
        <p:spPr bwMode="auto">
          <a:xfrm>
            <a:off x="6148264" y="4176936"/>
            <a:ext cx="2438400" cy="9906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D. Keep your 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desk clean. 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Line 22"/>
          <p:cNvSpPr>
            <a:spLocks noChangeShapeType="1"/>
          </p:cNvSpPr>
          <p:nvPr/>
        </p:nvSpPr>
        <p:spPr bwMode="auto">
          <a:xfrm>
            <a:off x="5386264" y="1738536"/>
            <a:ext cx="762000" cy="106680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Line 23"/>
          <p:cNvSpPr>
            <a:spLocks noChangeShapeType="1"/>
          </p:cNvSpPr>
          <p:nvPr/>
        </p:nvSpPr>
        <p:spPr bwMode="auto">
          <a:xfrm flipV="1">
            <a:off x="5508104" y="1738536"/>
            <a:ext cx="640160" cy="387474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Line 24"/>
          <p:cNvSpPr>
            <a:spLocks noChangeShapeType="1"/>
          </p:cNvSpPr>
          <p:nvPr/>
        </p:nvSpPr>
        <p:spPr bwMode="auto">
          <a:xfrm>
            <a:off x="5508104" y="3795936"/>
            <a:ext cx="640160" cy="106680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Line 25"/>
          <p:cNvSpPr>
            <a:spLocks noChangeShapeType="1"/>
          </p:cNvSpPr>
          <p:nvPr/>
        </p:nvSpPr>
        <p:spPr bwMode="auto">
          <a:xfrm>
            <a:off x="5508104" y="4862736"/>
            <a:ext cx="640160" cy="81528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Line 26"/>
          <p:cNvSpPr>
            <a:spLocks noChangeShapeType="1"/>
          </p:cNvSpPr>
          <p:nvPr/>
        </p:nvSpPr>
        <p:spPr bwMode="auto">
          <a:xfrm>
            <a:off x="5386264" y="2805336"/>
            <a:ext cx="762000" cy="83820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7" descr="未标题-27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1259160" y="2112341"/>
            <a:ext cx="5545088" cy="407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AutoShape 6"/>
          <p:cNvSpPr>
            <a:spLocks noChangeArrowheads="1"/>
          </p:cNvSpPr>
          <p:nvPr/>
        </p:nvSpPr>
        <p:spPr bwMode="auto">
          <a:xfrm>
            <a:off x="5436096" y="2466504"/>
            <a:ext cx="2521768" cy="914400"/>
          </a:xfrm>
          <a:prstGeom prst="wedgeRoundRectCallout">
            <a:avLst>
              <a:gd name="adj1" fmla="val 2083"/>
              <a:gd name="adj2" fmla="val 85940"/>
              <a:gd name="adj3" fmla="val 16667"/>
            </a:avLst>
          </a:prstGeom>
          <a:solidFill>
            <a:srgbClr val="FFCC99"/>
          </a:solidFill>
          <a:ln w="44450">
            <a:solidFill>
              <a:srgbClr val="99CC00"/>
            </a:solidFill>
            <a:miter lim="800000"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Talk quietly.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AutoShape 7"/>
          <p:cNvSpPr>
            <a:spLocks noChangeArrowheads="1"/>
          </p:cNvSpPr>
          <p:nvPr/>
        </p:nvSpPr>
        <p:spPr bwMode="auto">
          <a:xfrm>
            <a:off x="3491880" y="1052736"/>
            <a:ext cx="3060576" cy="1116360"/>
          </a:xfrm>
          <a:prstGeom prst="wedgeRoundRectCallout">
            <a:avLst>
              <a:gd name="adj1" fmla="val -41917"/>
              <a:gd name="adj2" fmla="val 69560"/>
              <a:gd name="adj3" fmla="val 16667"/>
            </a:avLst>
          </a:prstGeom>
          <a:solidFill>
            <a:srgbClr val="99CC00"/>
          </a:solidFill>
          <a:ln w="38100">
            <a:solidFill>
              <a:srgbClr val="FFCC00"/>
            </a:solidFill>
            <a:miter lim="800000"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He is talking in the library.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899592" y="1628800"/>
            <a:ext cx="6629400" cy="4459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—We are playing a game.      </a:t>
            </a:r>
            <a:endParaRPr lang="en-US" altLang="zh-CN" sz="2400" b="1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en-US" altLang="zh-CN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Take turns.</a:t>
            </a:r>
            <a:endParaRPr lang="en-US" altLang="zh-CN" sz="24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66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—She is </a:t>
            </a:r>
            <a:r>
              <a:rPr lang="en-US" altLang="zh-CN" sz="2400" b="1" dirty="0" err="1">
                <a:solidFill>
                  <a:srgbClr val="66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colouring</a:t>
            </a:r>
            <a:r>
              <a:rPr lang="en-US" altLang="zh-CN" sz="2400" b="1" dirty="0">
                <a:solidFill>
                  <a:srgbClr val="66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at her desk.   </a:t>
            </a:r>
            <a:endParaRPr lang="en-US" altLang="zh-CN" sz="2400" b="1" dirty="0" smtClean="0">
              <a:solidFill>
                <a:srgbClr val="66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66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en-US" altLang="zh-CN" sz="2400" b="1" dirty="0">
                <a:solidFill>
                  <a:srgbClr val="66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Keep your desk clean.</a:t>
            </a:r>
            <a:endParaRPr lang="en-US" altLang="zh-CN" sz="2400" b="1" dirty="0">
              <a:solidFill>
                <a:srgbClr val="66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—They are writing in class.   </a:t>
            </a:r>
            <a:endParaRPr lang="en-US" altLang="zh-CN" sz="2400" b="1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en-US" altLang="zh-CN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quietly.</a:t>
            </a:r>
            <a:endParaRPr lang="en-US" altLang="zh-CN" sz="24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—They are walking on a bridge.  </a:t>
            </a:r>
            <a:endParaRPr lang="en-US" altLang="zh-CN" sz="2400" b="1" dirty="0" smtClean="0">
              <a:solidFill>
                <a:srgbClr val="FF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en-US" altLang="zh-CN" sz="2400" b="1" dirty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Keep to the right.</a:t>
            </a:r>
            <a:endParaRPr lang="en-US" altLang="zh-CN" sz="2400" b="1" dirty="0">
              <a:solidFill>
                <a:srgbClr val="FF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764704"/>
            <a:ext cx="22099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Example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7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07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7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07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7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7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07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7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07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307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307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5" descr="未标题-6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2346911" y="2438400"/>
            <a:ext cx="4114800" cy="345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0" name="AutoShape 6"/>
          <p:cNvSpPr>
            <a:spLocks noChangeArrowheads="1"/>
          </p:cNvSpPr>
          <p:nvPr/>
        </p:nvSpPr>
        <p:spPr bwMode="auto">
          <a:xfrm>
            <a:off x="1916885" y="1600200"/>
            <a:ext cx="2743460" cy="838200"/>
          </a:xfrm>
          <a:prstGeom prst="wedgeRoundRectCallout">
            <a:avLst>
              <a:gd name="adj1" fmla="val -6677"/>
              <a:gd name="adj2" fmla="val 92346"/>
              <a:gd name="adj3" fmla="val 16667"/>
            </a:avLst>
          </a:prstGeom>
          <a:solidFill>
            <a:srgbClr val="FFCC99"/>
          </a:solidFill>
          <a:ln w="44450">
            <a:solidFill>
              <a:srgbClr val="99CC00"/>
            </a:solidFill>
            <a:miter lim="800000"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playing a game.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51" name="AutoShape 6"/>
          <p:cNvSpPr>
            <a:spLocks noChangeArrowheads="1"/>
          </p:cNvSpPr>
          <p:nvPr/>
        </p:nvSpPr>
        <p:spPr bwMode="auto">
          <a:xfrm>
            <a:off x="5197878" y="1676400"/>
            <a:ext cx="1885950" cy="762000"/>
          </a:xfrm>
          <a:prstGeom prst="wedgeRoundRectCallout">
            <a:avLst>
              <a:gd name="adj1" fmla="val -34468"/>
              <a:gd name="adj2" fmla="val 80833"/>
              <a:gd name="adj3" fmla="val 16667"/>
            </a:avLst>
          </a:prstGeom>
          <a:solidFill>
            <a:srgbClr val="CCFFCC"/>
          </a:solidFill>
          <a:ln w="44450">
            <a:solidFill>
              <a:srgbClr val="800080"/>
            </a:solidFill>
            <a:miter lim="800000"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Take turns.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52" name="AutoShape 6"/>
          <p:cNvSpPr>
            <a:spLocks noChangeArrowheads="1"/>
          </p:cNvSpPr>
          <p:nvPr/>
        </p:nvSpPr>
        <p:spPr bwMode="auto">
          <a:xfrm>
            <a:off x="5812473" y="3878560"/>
            <a:ext cx="2791975" cy="990600"/>
          </a:xfrm>
          <a:prstGeom prst="wedgeRoundRectCallout">
            <a:avLst>
              <a:gd name="adj1" fmla="val -45514"/>
              <a:gd name="adj2" fmla="val -78685"/>
              <a:gd name="adj3" fmla="val 16667"/>
            </a:avLst>
          </a:prstGeom>
          <a:solidFill>
            <a:srgbClr val="CCFFCC"/>
          </a:solidFill>
          <a:ln w="44450">
            <a:solidFill>
              <a:srgbClr val="333399"/>
            </a:solidFill>
            <a:miter lim="800000"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She is colouring at her desk.</a:t>
            </a:r>
            <a:endParaRPr lang="en-US" altLang="zh-CN" sz="24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53" name="AutoShape 6"/>
          <p:cNvSpPr>
            <a:spLocks noChangeArrowheads="1"/>
          </p:cNvSpPr>
          <p:nvPr/>
        </p:nvSpPr>
        <p:spPr bwMode="auto">
          <a:xfrm>
            <a:off x="640160" y="3949824"/>
            <a:ext cx="2724041" cy="919336"/>
          </a:xfrm>
          <a:prstGeom prst="wedgeRoundRectCallout">
            <a:avLst>
              <a:gd name="adj1" fmla="val 35528"/>
              <a:gd name="adj2" fmla="val -71130"/>
              <a:gd name="adj3" fmla="val 16667"/>
            </a:avLst>
          </a:prstGeom>
          <a:solidFill>
            <a:srgbClr val="FFFF99"/>
          </a:solidFill>
          <a:ln w="44450">
            <a:solidFill>
              <a:srgbClr val="800000"/>
            </a:solidFill>
            <a:miter lim="800000"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Keep your desk clean.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528" y="764704"/>
            <a:ext cx="315608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Role-play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0" grpId="0" animBg="1"/>
      <p:bldP spid="31751" grpId="0" animBg="1"/>
      <p:bldP spid="31752" grpId="0" animBg="1"/>
      <p:bldP spid="3175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矩形 2"/>
          <p:cNvSpPr>
            <a:spLocks noChangeArrowheads="1"/>
          </p:cNvSpPr>
          <p:nvPr/>
        </p:nvSpPr>
        <p:spPr bwMode="auto">
          <a:xfrm>
            <a:off x="532305" y="2379175"/>
            <a:ext cx="7712104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必须保持教室整洁。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 must </a:t>
            </a:r>
            <a:r>
              <a:rPr lang="en-US" altLang="zh-CN" sz="24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en-US" altLang="zh-CN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classroom clean.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应该在房间里保持你的桌上整洁。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 should </a:t>
            </a:r>
            <a:r>
              <a:rPr lang="en-US" altLang="zh-CN" sz="24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</a:t>
            </a:r>
            <a:r>
              <a:rPr lang="en-US" altLang="zh-CN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            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in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room.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应该在图书馆里小声讲话。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 should </a:t>
            </a:r>
            <a:r>
              <a:rPr lang="en-US" altLang="zh-CN" sz="24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</a:t>
            </a:r>
            <a:r>
              <a:rPr lang="en-US" altLang="zh-CN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in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library.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979712" y="2924944"/>
            <a:ext cx="104945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keep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325899" y="4005064"/>
            <a:ext cx="39742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keep your desk clean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267744" y="5066020"/>
            <a:ext cx="232307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talk quietly 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5853" y="836712"/>
            <a:ext cx="2841625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5536" y="1772816"/>
            <a:ext cx="8280920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一、根据汉语意思完成句子。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5" grpId="0"/>
      <p:bldP spid="7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395536" y="1726674"/>
            <a:ext cx="5081519" cy="333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50000"/>
              </a:lnSpc>
            </a:pPr>
            <a:r>
              <a:rPr lang="en-US" altLang="zh-CN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They</a:t>
            </a:r>
            <a:r>
              <a:rPr lang="en-US" altLang="zh-CN" sz="22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 talking in class.</a:t>
            </a:r>
            <a:endParaRPr lang="en-US" altLang="zh-CN" sz="2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50000"/>
              </a:lnSpc>
            </a:pPr>
            <a:r>
              <a:rPr lang="en-US" altLang="zh-CN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bears are walking on a bridge.</a:t>
            </a:r>
            <a:endParaRPr lang="en-US" altLang="zh-CN" sz="2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50000"/>
              </a:lnSpc>
            </a:pPr>
            <a:r>
              <a:rPr lang="en-US" altLang="zh-CN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 are playing a game.</a:t>
            </a:r>
            <a:endParaRPr lang="en-US" altLang="zh-CN" sz="2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50000"/>
              </a:lnSpc>
            </a:pPr>
            <a:r>
              <a:rPr lang="en-US" altLang="zh-CN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 is </a:t>
            </a:r>
            <a:r>
              <a:rPr lang="en-US" altLang="zh-CN" sz="22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colouring</a:t>
            </a:r>
            <a:r>
              <a:rPr lang="en-US" altLang="zh-CN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at his chair.</a:t>
            </a:r>
            <a:endParaRPr lang="en-US" altLang="zh-CN" sz="2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5541169" y="1726674"/>
            <a:ext cx="3304174" cy="333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50000"/>
              </a:lnSpc>
            </a:pPr>
            <a:r>
              <a:rPr lang="en-US" altLang="zh-CN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Take turns.</a:t>
            </a:r>
            <a:endParaRPr lang="en-US" altLang="zh-CN" sz="2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50000"/>
              </a:lnSpc>
            </a:pPr>
            <a:r>
              <a:rPr lang="en-US" altLang="zh-CN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Keep your chair clean.</a:t>
            </a:r>
            <a:endParaRPr lang="en-US" altLang="zh-CN" sz="2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50000"/>
              </a:lnSpc>
            </a:pPr>
            <a:r>
              <a:rPr lang="en-US" altLang="zh-CN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Keep to the right.</a:t>
            </a:r>
            <a:endParaRPr lang="en-US" altLang="zh-CN" sz="2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50000"/>
              </a:lnSpc>
            </a:pPr>
            <a:r>
              <a:rPr lang="en-US" altLang="zh-CN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Talk quietly.</a:t>
            </a:r>
            <a:endParaRPr lang="en-US" altLang="zh-CN" sz="2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04" name="Line 8"/>
          <p:cNvSpPr>
            <a:spLocks noChangeShapeType="1"/>
          </p:cNvSpPr>
          <p:nvPr/>
        </p:nvSpPr>
        <p:spPr bwMode="auto">
          <a:xfrm>
            <a:off x="3829050" y="2362200"/>
            <a:ext cx="1751062" cy="2450976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05" name="Line 9"/>
          <p:cNvSpPr>
            <a:spLocks noChangeShapeType="1"/>
          </p:cNvSpPr>
          <p:nvPr/>
        </p:nvSpPr>
        <p:spPr bwMode="auto">
          <a:xfrm>
            <a:off x="4857750" y="3200400"/>
            <a:ext cx="685800" cy="91440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06" name="Line 10"/>
          <p:cNvSpPr>
            <a:spLocks noChangeShapeType="1"/>
          </p:cNvSpPr>
          <p:nvPr/>
        </p:nvSpPr>
        <p:spPr bwMode="auto">
          <a:xfrm flipV="1">
            <a:off x="3824654" y="2362200"/>
            <a:ext cx="1716515" cy="160020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07" name="Line 11"/>
          <p:cNvSpPr>
            <a:spLocks noChangeShapeType="1"/>
          </p:cNvSpPr>
          <p:nvPr/>
        </p:nvSpPr>
        <p:spPr bwMode="auto">
          <a:xfrm flipV="1">
            <a:off x="4283968" y="3212976"/>
            <a:ext cx="1296144" cy="160020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536" y="836712"/>
            <a:ext cx="8280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二、根据相应的情境选择对应的句子。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/>
      <p:bldP spid="29702" grpId="0"/>
      <p:bldP spid="29704" grpId="0" animBg="1"/>
      <p:bldP spid="29705" grpId="0" animBg="1"/>
      <p:bldP spid="29706" grpId="0" animBg="1"/>
      <p:bldP spid="2970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9929" y="836712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059833" y="1700808"/>
            <a:ext cx="5687277" cy="334980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06825" y="2594422"/>
            <a:ext cx="525360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FontTx/>
              <a:buNone/>
              <a:defRPr/>
            </a:pPr>
            <a:r>
              <a:rPr lang="en-US" altLang="zh-CN" sz="32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Say the rules in the daily life.</a:t>
            </a:r>
            <a:endParaRPr lang="zh-CN" altLang="en-US" sz="36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66554" y="2007560"/>
            <a:ext cx="2000222" cy="3168352"/>
          </a:xfrm>
          <a:prstGeom prst="rect">
            <a:avLst/>
          </a:prstGeom>
        </p:spPr>
      </p:pic>
      <p:pic>
        <p:nvPicPr>
          <p:cNvPr id="9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223500" y="108712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65148" y="1196752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Learning goals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2732" y="2276872"/>
            <a:ext cx="838974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能够听、说、读、写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keep to the right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take the desk clean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talk quietly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take turns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个有关行为规范的词组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能够在语境中正确运用以上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词组。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55776" y="52291"/>
            <a:ext cx="3765040" cy="936631"/>
            <a:chOff x="2555776" y="52291"/>
            <a:chExt cx="3765040" cy="93663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5776" y="52291"/>
              <a:ext cx="3765040" cy="936631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3216647" y="166663"/>
              <a:ext cx="2443298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Let's learn </a:t>
              </a:r>
              <a:endParaRPr lang="zh-CN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2392542" y="4797152"/>
            <a:ext cx="40915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keep to the right</a:t>
            </a:r>
            <a:endParaRPr lang="en-US" altLang="zh-CN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43722" y="5442804"/>
            <a:ext cx="29891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ea typeface="黑体" panose="02010609060101010101" pitchFamily="2" charset="-122"/>
              </a:rPr>
              <a:t>靠右</a:t>
            </a:r>
            <a:endParaRPr lang="zh-CN" altLang="en-US" sz="2400" b="1">
              <a:ea typeface="黑体" panose="02010609060101010101" pitchFamily="2" charset="-122"/>
            </a:endParaRPr>
          </a:p>
        </p:txBody>
      </p:sp>
      <p:pic>
        <p:nvPicPr>
          <p:cNvPr id="8" name="Picture 6" descr="靠右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670598" y="1268760"/>
            <a:ext cx="3505200" cy="334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938729" y="4794579"/>
            <a:ext cx="5749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keep your desk clean     </a:t>
            </a:r>
            <a:endParaRPr lang="en-US" altLang="zh-CN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18821" y="5440231"/>
            <a:ext cx="29891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保持你的桌面整洁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Picture 6" descr="干净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2843808" y="1647825"/>
            <a:ext cx="3312368" cy="2960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147457" y="4650563"/>
            <a:ext cx="27959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talk quietly</a:t>
            </a:r>
            <a:endParaRPr lang="en-US" altLang="zh-CN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050863" y="5296215"/>
            <a:ext cx="2989147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小声讲话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Picture 6" descr="安静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2859866" y="1052736"/>
            <a:ext cx="3371140" cy="3381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4615731" y="1433095"/>
            <a:ext cx="19921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turn  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顺序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462831" y="3861048"/>
            <a:ext cx="5257800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take turns 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按顺序来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779912" y="2093495"/>
            <a:ext cx="4203715" cy="61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5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例：</a:t>
            </a:r>
            <a:r>
              <a:rPr lang="en-US" altLang="zh-CN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It</a:t>
            </a:r>
            <a:r>
              <a:rPr lang="en-US" altLang="zh-CN" sz="2800" b="1" dirty="0">
                <a:solidFill>
                  <a:srgbClr val="0000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s your turn now</a:t>
            </a:r>
            <a:r>
              <a:rPr lang="en-US" altLang="zh-CN" sz="28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.</a:t>
            </a:r>
            <a:endParaRPr lang="en-US" altLang="zh-CN" sz="28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8" name="Picture 7" descr="顺序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666246" y="908720"/>
            <a:ext cx="2923020" cy="2523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462831" y="4832224"/>
            <a:ext cx="83058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例：</a:t>
            </a:r>
            <a:r>
              <a:rPr lang="en-US" altLang="zh-CN" sz="2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We should take turns </a:t>
            </a:r>
            <a:endParaRPr lang="en-US" altLang="zh-CN" sz="2800" b="1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  <a:p>
            <a:pPr eaLnBrk="1" hangingPunct="1"/>
            <a:r>
              <a:rPr lang="en-US" altLang="zh-CN" sz="28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to </a:t>
            </a:r>
            <a:r>
              <a:rPr lang="en-US" altLang="zh-CN" sz="2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clean the blackboard</a:t>
            </a:r>
            <a:r>
              <a:rPr lang="en-US" altLang="zh-CN" sz="28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.</a:t>
            </a:r>
            <a:endParaRPr lang="en-US" altLang="zh-CN" sz="28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10" name="Picture 9" descr="按顺序来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5364087" y="3743931"/>
            <a:ext cx="2926859" cy="2176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/>
          <p:cNvSpPr/>
          <p:nvPr/>
        </p:nvSpPr>
        <p:spPr>
          <a:xfrm>
            <a:off x="2874475" y="76003"/>
            <a:ext cx="3460945" cy="923711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smtClean="0"/>
              <a:t>New words</a:t>
            </a:r>
            <a:endParaRPr lang="zh-CN" altLang="en-US" sz="3200" b="1"/>
          </a:p>
        </p:txBody>
      </p:sp>
      <p:sp>
        <p:nvSpPr>
          <p:cNvPr id="16" name="矩形 15"/>
          <p:cNvSpPr/>
          <p:nvPr/>
        </p:nvSpPr>
        <p:spPr>
          <a:xfrm>
            <a:off x="539552" y="3138548"/>
            <a:ext cx="40915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keep to the right</a:t>
            </a:r>
            <a:endParaRPr lang="en-US" altLang="zh-CN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39552" y="3856055"/>
            <a:ext cx="2989147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靠右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39552" y="1196752"/>
            <a:ext cx="12995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keep</a:t>
            </a:r>
            <a:endParaRPr lang="en-US" altLang="zh-CN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39552" y="1914259"/>
            <a:ext cx="2989147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保持某种状态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552" y="5154619"/>
            <a:ext cx="50600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keep your desk clean</a:t>
            </a:r>
            <a:endParaRPr lang="en-US" altLang="zh-CN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39552" y="5800271"/>
            <a:ext cx="2989147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保持你的课桌干净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59317" y="1124744"/>
            <a:ext cx="27943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talk quietly</a:t>
            </a:r>
            <a:endParaRPr lang="en-US" altLang="zh-CN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59317" y="1842251"/>
            <a:ext cx="2989147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小声讲话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759317" y="3140968"/>
            <a:ext cx="11716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turn</a:t>
            </a:r>
            <a:endParaRPr lang="en-US" altLang="zh-CN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759317" y="3858475"/>
            <a:ext cx="2989147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顺序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724128" y="5154772"/>
            <a:ext cx="25317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take turns</a:t>
            </a:r>
            <a:endParaRPr lang="en-US" altLang="zh-CN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724128" y="5872279"/>
            <a:ext cx="2989147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按顺序来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椭圆 26"/>
          <p:cNvSpPr/>
          <p:nvPr/>
        </p:nvSpPr>
        <p:spPr>
          <a:xfrm>
            <a:off x="2874476" y="76004"/>
            <a:ext cx="3038756" cy="90354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   文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Picture 11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488604" y="1971328"/>
            <a:ext cx="7988300" cy="336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AutoShape 3"/>
          <p:cNvSpPr>
            <a:spLocks noChangeArrowheads="1"/>
          </p:cNvSpPr>
          <p:nvPr/>
        </p:nvSpPr>
        <p:spPr bwMode="auto">
          <a:xfrm>
            <a:off x="2165004" y="5095528"/>
            <a:ext cx="3124200" cy="1066800"/>
          </a:xfrm>
          <a:prstGeom prst="wedgeRoundRectCallout">
            <a:avLst>
              <a:gd name="adj1" fmla="val -44463"/>
              <a:gd name="adj2" fmla="val -79912"/>
              <a:gd name="adj3" fmla="val 16667"/>
            </a:avLst>
          </a:prstGeom>
          <a:solidFill>
            <a:srgbClr val="99CC00"/>
          </a:solidFill>
          <a:ln w="44450">
            <a:solidFill>
              <a:srgbClr val="FFCC00"/>
            </a:solidFill>
            <a:miter lim="800000"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Can we use your crayons?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AutoShape 4"/>
          <p:cNvSpPr>
            <a:spLocks noChangeArrowheads="1"/>
          </p:cNvSpPr>
          <p:nvPr/>
        </p:nvSpPr>
        <p:spPr bwMode="auto">
          <a:xfrm>
            <a:off x="1303784" y="2572544"/>
            <a:ext cx="3124200" cy="783777"/>
          </a:xfrm>
          <a:prstGeom prst="wedgeRoundRectCallout">
            <a:avLst>
              <a:gd name="adj1" fmla="val 32011"/>
              <a:gd name="adj2" fmla="val 104658"/>
              <a:gd name="adj3" fmla="val 16667"/>
            </a:avLst>
          </a:prstGeom>
          <a:solidFill>
            <a:srgbClr val="FFCC00"/>
          </a:solidFill>
          <a:ln w="44450">
            <a:solidFill>
              <a:srgbClr val="99CC00"/>
            </a:solidFill>
            <a:miter lim="800000"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OK. </a:t>
            </a:r>
            <a:r>
              <a:rPr lang="en-US" altLang="zh-CN" sz="2800" b="1" u="sng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Take turns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AutoShape 6" descr="proxy?url=aHR0cDovL2ltZ3NyYy5iYWlkdS5jb20vZm9ydW0vdyUzRDU4MC9zaWduPTY2OTIyMDBhOGJkNGIzMWNmMDNjOTRiM2I3ZDcyNzZmL2FmYWJiOGZkNTI2NmQwMTYyNTViYTU2MTk3MmJkNDA3MzRmYTM1YWMuanBn&amp;md5=dc8df6d5c2b8cf601ddd43d956286801"/>
          <p:cNvSpPr>
            <a:spLocks noChangeAspect="1" noChangeArrowheads="1"/>
          </p:cNvSpPr>
          <p:nvPr/>
        </p:nvSpPr>
        <p:spPr bwMode="auto">
          <a:xfrm>
            <a:off x="4146204" y="287801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AutoShape 8" descr="proxy?url=aHR0cDovL2ltZ3NyYy5iYWlkdS5jb20vZm9ydW0vdyUzRDU4MC9zaWduPTY2OTIyMDBhOGJkNGIzMWNmMDNjOTRiM2I3ZDcyNzZmL2FmYWJiOGZkNTI2NmQwMTYyNTViYTU2MTk3MmJkNDA3MzRmYTM1YWMuanBn&amp;md5=dc8df6d5c2b8cf601ddd43d956286801"/>
          <p:cNvSpPr>
            <a:spLocks noChangeAspect="1" noChangeArrowheads="1"/>
          </p:cNvSpPr>
          <p:nvPr/>
        </p:nvSpPr>
        <p:spPr bwMode="auto">
          <a:xfrm>
            <a:off x="4146204" y="287801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AutoShape 10"/>
          <p:cNvSpPr>
            <a:spLocks noChangeArrowheads="1"/>
          </p:cNvSpPr>
          <p:nvPr/>
        </p:nvSpPr>
        <p:spPr bwMode="auto">
          <a:xfrm>
            <a:off x="5898804" y="980728"/>
            <a:ext cx="2667000" cy="1066800"/>
          </a:xfrm>
          <a:prstGeom prst="wedgeRoundRectCallout">
            <a:avLst>
              <a:gd name="adj1" fmla="val 5894"/>
              <a:gd name="adj2" fmla="val 72769"/>
              <a:gd name="adj3" fmla="val 16667"/>
            </a:avLst>
          </a:prstGeom>
          <a:solidFill>
            <a:srgbClr val="FFCC99"/>
          </a:solidFill>
          <a:ln w="44450">
            <a:solidFill>
              <a:srgbClr val="993366"/>
            </a:solidFill>
            <a:miter lim="800000"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u="sng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Talk quietly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, please.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323528" y="764704"/>
            <a:ext cx="22099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Example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1864296" y="2924944"/>
            <a:ext cx="5182906" cy="3049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圆角矩形标注 16"/>
          <p:cNvSpPr/>
          <p:nvPr/>
        </p:nvSpPr>
        <p:spPr>
          <a:xfrm>
            <a:off x="1116087" y="1844303"/>
            <a:ext cx="2663825" cy="936625"/>
          </a:xfrm>
          <a:prstGeom prst="wedgeRoundRectCallout">
            <a:avLst>
              <a:gd name="adj1" fmla="val -5250"/>
              <a:gd name="adj2" fmla="val 81427"/>
              <a:gd name="adj3" fmla="val 16667"/>
            </a:avLst>
          </a:prstGeom>
          <a:solidFill>
            <a:schemeClr val="bg1"/>
          </a:solidFill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>
              <a:defRPr/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Keep your desk clean.</a:t>
            </a:r>
            <a:endParaRPr lang="zh-CN" altLang="en-US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标注 18"/>
          <p:cNvSpPr/>
          <p:nvPr/>
        </p:nvSpPr>
        <p:spPr>
          <a:xfrm>
            <a:off x="5076056" y="2286082"/>
            <a:ext cx="2239144" cy="710870"/>
          </a:xfrm>
          <a:prstGeom prst="wedgeRoundRectCallout">
            <a:avLst>
              <a:gd name="adj1" fmla="val 2134"/>
              <a:gd name="adj2" fmla="val 71599"/>
              <a:gd name="adj3" fmla="val 16667"/>
            </a:avLst>
          </a:prstGeom>
          <a:solidFill>
            <a:schemeClr val="bg1"/>
          </a:solidFill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>
              <a:defRPr/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Talk quietly</a:t>
            </a:r>
            <a:endParaRPr lang="zh-CN" altLang="en-US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19c038f8-c152-4a49-bba2-a28ddb0c71b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solidFill>
            <a:srgbClr val="00B0F0"/>
          </a:solidFill>
        </a:ln>
      </a:spPr>
      <a:bodyPr anchor="ctr"/>
      <a:lstStyle>
        <a:defPPr algn="ctr" eaLnBrk="0" fontAlgn="base" hangingPunct="0">
          <a:spcBef>
            <a:spcPct val="0"/>
          </a:spcBef>
          <a:spcAft>
            <a:spcPct val="0"/>
          </a:spcAft>
          <a:defRPr b="1" dirty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1608</Words>
  <Application>WPS 演示</Application>
  <PresentationFormat>全屏显示(4:3)</PresentationFormat>
  <Paragraphs>157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Times New Roman</vt:lpstr>
      <vt:lpstr>黑体</vt:lpstr>
      <vt:lpstr>Arial</vt:lpstr>
      <vt:lpstr>Arial Unicode MS</vt:lpstr>
      <vt:lpstr>Gulim</vt:lpstr>
      <vt:lpstr>Malgun Gothic</vt:lpstr>
      <vt:lpstr>Arial Unicode MS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第一PPT模板网-WWW.1PPT.COM</dc:creator>
  <cp:lastModifiedBy>小树</cp:lastModifiedBy>
  <cp:revision>2</cp:revision>
  <cp:lastPrinted>2021-02-09T06:56:00Z</cp:lastPrinted>
  <dcterms:created xsi:type="dcterms:W3CDTF">2021-02-09T06:56:00Z</dcterms:created>
  <dcterms:modified xsi:type="dcterms:W3CDTF">2023-02-25T06:16:28Z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E8CEEB1466104806846F9FF0A843D1B2</vt:lpwstr>
  </property>
  <property fmtid="{D5CDD505-2E9C-101B-9397-08002B2CF9AE}" pid="7" name="KSOProductBuildVer">
    <vt:lpwstr>2052-11.1.0.13703</vt:lpwstr>
  </property>
</Properties>
</file>