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90" r:id="rId4"/>
    <p:sldId id="260" r:id="rId6"/>
    <p:sldId id="291" r:id="rId7"/>
    <p:sldId id="295" r:id="rId8"/>
    <p:sldId id="296" r:id="rId9"/>
    <p:sldId id="297" r:id="rId10"/>
    <p:sldId id="266" r:id="rId11"/>
    <p:sldId id="299" r:id="rId12"/>
    <p:sldId id="289" r:id="rId13"/>
    <p:sldId id="300" r:id="rId14"/>
    <p:sldId id="301" r:id="rId15"/>
    <p:sldId id="310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280" r:id="rId25"/>
    <p:sldId id="311" r:id="rId26"/>
    <p:sldId id="286" r:id="rId27"/>
    <p:sldId id="287" r:id="rId28"/>
    <p:sldId id="288" r:id="rId29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angping" initials="w" lastIdx="0" clrIdx="0"/>
  <p:cmAuthor id="1" name="全易通" initials="QYT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11-19T10:35:39.791" idx="1">
    <p:pos x="3015" y="583"/>
    <p:text>tallest是tall的最高级。</p:text>
  </p:cm>
  <p:cm authorId="1" dt="2018-11-19T10:36:21.949" idx="2">
    <p:pos x="2446" y="1735"/>
    <p:text>比较级，上一课学习的。</p:text>
  </p:cm>
  <p:cm authorId="1" dt="2018-11-19T10:39:20.726" idx="3">
    <p:pos x="3007" y="3605"/>
    <p:text>问答高度句型：
-How tall+be动词+主语？
-主语+be动词+数字+长度单位(+tall).</p:text>
  </p:cm>
  <p:cm authorId="1" dt="2018-11-19T10:40:36.687" idx="4">
    <p:pos x="4422" y="2069"/>
    <p:text>形容词比较级句型：
A+be动词+形容词比较级+than+B.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D67AF-E0C4-4B32-93F8-C1C7A4A07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microsoft.com/office/2007/relationships/hdphoto" Target="../media/image10.wdp"/><Relationship Id="rId5" Type="http://schemas.openxmlformats.org/officeDocument/2006/relationships/image" Target="../media/image9.png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comments" Target="../comments/comment1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microsoft.com/office/2007/relationships/hdphoto" Target="../media/image10.wdp"/><Relationship Id="rId3" Type="http://schemas.openxmlformats.org/officeDocument/2006/relationships/image" Target="../media/image9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10.wdp"/><Relationship Id="rId3" Type="http://schemas.openxmlformats.org/officeDocument/2006/relationships/image" Target="../media/image9.png"/><Relationship Id="rId2" Type="http://schemas.microsoft.com/office/2007/relationships/media" Target="../media/media3.mp3"/><Relationship Id="rId1" Type="http://schemas.openxmlformats.org/officeDocument/2006/relationships/audio" Target="../media/media3.mp3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hdphoto" Target="../media/image10.wdp"/><Relationship Id="rId4" Type="http://schemas.openxmlformats.org/officeDocument/2006/relationships/image" Target="../media/image9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hdphoto" Target="../media/image10.wdp"/><Relationship Id="rId4" Type="http://schemas.openxmlformats.org/officeDocument/2006/relationships/image" Target="../media/image9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0843" y="548680"/>
            <a:ext cx="8245554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1 </a:t>
            </a:r>
            <a:endParaRPr lang="en-US" altLang="zh-CN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tall are you?</a:t>
            </a:r>
            <a:endParaRPr lang="zh-CN" altLang="en-US" sz="5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96336" y="692696"/>
            <a:ext cx="954026" cy="80467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631292" y="3615380"/>
            <a:ext cx="5904656" cy="1656711"/>
            <a:chOff x="1187625" y="3251938"/>
            <a:chExt cx="5904656" cy="165671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31641" y="3251938"/>
              <a:ext cx="5616624" cy="1656711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187625" y="3726350"/>
              <a:ext cx="59046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第</a:t>
              </a:r>
              <a:r>
                <a:rPr lang="en-US" altLang="zh-CN" sz="3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课时</a:t>
              </a:r>
              <a:endPara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767636" y="2813645"/>
            <a:ext cx="1599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A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242344" y="166663"/>
              <a:ext cx="23919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talk</a:t>
              </a:r>
              <a:endPara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23528" y="896779"/>
            <a:ext cx="882047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Zhang </a:t>
            </a:r>
            <a:r>
              <a:rPr lang="en-US" altLang="zh-CN" sz="2000" dirty="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Peng</a:t>
            </a: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Look! That</a:t>
            </a:r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the tallest dinosaur in this hall.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Mike</a:t>
            </a: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Yes, it is. How tall is it?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Zhang </a:t>
            </a:r>
            <a:r>
              <a:rPr lang="en-US" altLang="zh-CN" sz="2000" dirty="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Peng</a:t>
            </a: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Maybe 4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metres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Mike: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Wow! It</a:t>
            </a:r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taller than both of us together.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Zhang </a:t>
            </a:r>
            <a:r>
              <a:rPr lang="en-US" altLang="zh-CN" sz="2000" dirty="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Peng</a:t>
            </a: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Look! There are more dinosaurs over there!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Mike: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They</a:t>
            </a:r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 all so big and tall.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Zhang </a:t>
            </a:r>
            <a:r>
              <a:rPr lang="en-US" altLang="zh-CN" sz="2000" dirty="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Peng</a:t>
            </a: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Hey, this dinosaur isn</a:t>
            </a:r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 tall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！ 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I</a:t>
            </a: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taller than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one.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Mike: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Oh, yes. How tall are you?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Zhang </a:t>
            </a:r>
            <a:r>
              <a:rPr lang="en-US" altLang="zh-CN" sz="2000" dirty="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Peng</a:t>
            </a: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 1.65metres</a:t>
            </a:r>
            <a:r>
              <a:rPr lang="en-US" altLang="zh-CN" sz="1600" b="1" dirty="0">
                <a:latin typeface="Comic Sans MS" panose="030F0702030302020204" pitchFamily="66" charset="0"/>
                <a:ea typeface="MS UI Gothic" panose="020B0600070205080204" pitchFamily="34" charset="-128"/>
              </a:rPr>
              <a:t>.</a:t>
            </a:r>
            <a:endParaRPr lang="en-US" altLang="zh-CN" sz="1600" b="1" dirty="0">
              <a:latin typeface="Comic Sans MS" panose="030F0702030302020204" pitchFamily="66" charset="0"/>
              <a:ea typeface="MS UI Gothic" panose="020B0600070205080204" pitchFamily="34" charset="-128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995936" y="3239980"/>
            <a:ext cx="5783720" cy="2388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75036" y="5617479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How tall is Zhang Peng?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Who is taller, Zhang Peng or the small dinosaur?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Unit 1A-Let's talk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50856" y="692696"/>
            <a:ext cx="1403648" cy="1403648"/>
          </a:xfrm>
          <a:prstGeom prst="rect">
            <a:avLst/>
          </a:prstGeom>
        </p:spPr>
      </p:pic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>
            <a:off x="1931987" y="4605338"/>
            <a:ext cx="280177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15"/>
          <p:cNvCxnSpPr>
            <a:cxnSpLocks noChangeShapeType="1"/>
          </p:cNvCxnSpPr>
          <p:nvPr/>
        </p:nvCxnSpPr>
        <p:spPr bwMode="auto">
          <a:xfrm>
            <a:off x="1931986" y="5517232"/>
            <a:ext cx="1919934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5073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6"/>
          <p:cNvSpPr txBox="1">
            <a:spLocks noChangeArrowheads="1"/>
          </p:cNvSpPr>
          <p:nvPr/>
        </p:nvSpPr>
        <p:spPr bwMode="auto">
          <a:xfrm>
            <a:off x="311081" y="836712"/>
            <a:ext cx="33778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Check answers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1600" y="1844824"/>
            <a:ext cx="8424936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How tall is Zhang </a:t>
            </a:r>
            <a:r>
              <a:rPr lang="en-US" altLang="zh-CN" sz="24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Peng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Who is taller, Zhang </a:t>
            </a:r>
            <a:r>
              <a:rPr lang="en-US" altLang="zh-CN" sz="24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Peng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or the small dinosaur?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389337" y="2168208"/>
            <a:ext cx="5437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389337" y="4063879"/>
            <a:ext cx="5180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1600" y="3933056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He is 1.65 metres.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Zhang </a:t>
            </a:r>
            <a:r>
              <a:rPr lang="en-US" altLang="zh-CN" sz="2400" b="1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Peng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is taller than the small dinosaur.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0330" y="877340"/>
            <a:ext cx="882047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Zhang Peng: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Look! That</a:t>
            </a:r>
            <a:r>
              <a:rPr lang="en-US" altLang="zh-CN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s the 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tallest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dinosaur in this hall.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0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Mike</a:t>
            </a: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Yes, it is. How tall is it?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Zhang Peng: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Maybe 4 metres.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Mike: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Wow! It</a:t>
            </a:r>
            <a:r>
              <a:rPr lang="en-US" altLang="zh-CN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taller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than both of us together.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Zhang Peng: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Look! There are more dinosaurs over there!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Mike: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They</a:t>
            </a:r>
            <a:r>
              <a:rPr lang="en-US" altLang="zh-CN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re all so big and tall.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Zhang Peng: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Hey, this dinosaur isn</a:t>
            </a:r>
            <a:r>
              <a:rPr lang="en-US" altLang="zh-CN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t tall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！ </a:t>
            </a: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taller than </a:t>
            </a: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one.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Mike: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Oh, yes. How tall are you?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Zhang Peng: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m 1.65metres</a:t>
            </a:r>
            <a:r>
              <a:rPr lang="en-US" altLang="zh-CN" sz="1600" b="1">
                <a:latin typeface="Comic Sans MS" panose="030F0702030302020204" pitchFamily="66" charset="0"/>
                <a:ea typeface="MS UI Gothic" panose="020B0600070205080204" pitchFamily="34" charset="-128"/>
              </a:rPr>
              <a:t>.</a:t>
            </a:r>
            <a:endParaRPr lang="en-US" altLang="zh-CN" sz="1600" b="1">
              <a:latin typeface="Comic Sans MS" panose="030F0702030302020204" pitchFamily="66" charset="0"/>
              <a:ea typeface="MS UI Gothic" panose="020B0600070205080204" pitchFamily="34" charset="-128"/>
            </a:endParaRPr>
          </a:p>
        </p:txBody>
      </p:sp>
      <p:pic>
        <p:nvPicPr>
          <p:cNvPr id="9" name="Unit 1A-Let's talk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50856" y="692696"/>
            <a:ext cx="1403648" cy="1403648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2851898" y="260648"/>
            <a:ext cx="3038756" cy="61669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851898" y="3284984"/>
            <a:ext cx="4168374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</p:spPr>
      </p:cxnSp>
      <p:cxnSp>
        <p:nvCxnSpPr>
          <p:cNvPr id="7" name="直接连接符 6"/>
          <p:cNvCxnSpPr/>
          <p:nvPr/>
        </p:nvCxnSpPr>
        <p:spPr>
          <a:xfrm>
            <a:off x="3004298" y="5733256"/>
            <a:ext cx="208418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</p:spPr>
      </p:cxnSp>
      <p:cxnSp>
        <p:nvCxnSpPr>
          <p:cNvPr id="10" name="直接连接符 9"/>
          <p:cNvCxnSpPr/>
          <p:nvPr/>
        </p:nvCxnSpPr>
        <p:spPr>
          <a:xfrm>
            <a:off x="1962204" y="6381328"/>
            <a:ext cx="208418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</p:spPr>
      </p:cxnSp>
      <p:sp>
        <p:nvSpPr>
          <p:cNvPr id="8" name="线形标注 2 7"/>
          <p:cNvSpPr/>
          <p:nvPr/>
        </p:nvSpPr>
        <p:spPr>
          <a:xfrm>
            <a:off x="5292080" y="1448685"/>
            <a:ext cx="1008112" cy="4250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744"/>
              <a:gd name="adj6" fmla="val -80025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最高级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线形标注 2 11"/>
          <p:cNvSpPr/>
          <p:nvPr/>
        </p:nvSpPr>
        <p:spPr>
          <a:xfrm>
            <a:off x="4236510" y="2492896"/>
            <a:ext cx="1008112" cy="4250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23098"/>
              <a:gd name="adj6" fmla="val -4979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比较级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线形标注 2 12"/>
          <p:cNvSpPr/>
          <p:nvPr/>
        </p:nvSpPr>
        <p:spPr>
          <a:xfrm>
            <a:off x="7144568" y="2500248"/>
            <a:ext cx="1603896" cy="568712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99278"/>
              <a:gd name="adj6" fmla="val -45567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形容词比较级句型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线形标注 2 14"/>
          <p:cNvSpPr/>
          <p:nvPr/>
        </p:nvSpPr>
        <p:spPr>
          <a:xfrm>
            <a:off x="5520491" y="5517232"/>
            <a:ext cx="1254826" cy="576064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9034"/>
              <a:gd name="adj6" fmla="val -56087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问答高度的句型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73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4990" y="1174806"/>
            <a:ext cx="22188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dinosaur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4990" y="1820458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恐龙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48064" y="1268760"/>
            <a:ext cx="8883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</a:rPr>
              <a:t>hall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48064" y="1914412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大厅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4990" y="2931011"/>
            <a:ext cx="36163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err="1" smtClean="0">
                <a:solidFill>
                  <a:srgbClr val="FF0000"/>
                </a:solidFill>
              </a:rPr>
              <a:t>metre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美式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meter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4990" y="3551070"/>
            <a:ext cx="160688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48064" y="3004040"/>
            <a:ext cx="12394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48064" y="3551070"/>
            <a:ext cx="160688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4990" y="4660604"/>
            <a:ext cx="1284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both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4990" y="5354098"/>
            <a:ext cx="160688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两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个都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874476" y="76004"/>
            <a:ext cx="3038756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smtClean="0"/>
              <a:t>New words</a:t>
            </a:r>
            <a:endParaRPr lang="zh-CN" altLang="en-US" sz="3200" b="1"/>
          </a:p>
        </p:txBody>
      </p:sp>
      <p:pic>
        <p:nvPicPr>
          <p:cNvPr id="2" name="U1-A-let's talk生词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64288" y="731056"/>
            <a:ext cx="1379930" cy="13799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39552" y="750841"/>
            <a:ext cx="8280920" cy="5502105"/>
            <a:chOff x="1259632" y="750841"/>
            <a:chExt cx="7560840" cy="550210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1259632" y="750841"/>
              <a:ext cx="7560840" cy="55021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3476968" y="5576449"/>
              <a:ext cx="80257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原级</a:t>
              </a:r>
              <a:endPara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599468" y="5619923"/>
              <a:ext cx="802573" cy="418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比较级</a:t>
              </a:r>
              <a:endPara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812360" y="5619923"/>
              <a:ext cx="802573" cy="418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最高级</a:t>
              </a:r>
              <a:endPara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>
            <a:off x="3407567" y="78821"/>
            <a:ext cx="2905262" cy="6206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形容词最高级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359987" y="188640"/>
            <a:ext cx="2619262" cy="6206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公式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30648" y="2132856"/>
            <a:ext cx="7828936" cy="3323131"/>
            <a:chOff x="853195" y="1520137"/>
            <a:chExt cx="7828936" cy="3323131"/>
          </a:xfrm>
        </p:grpSpPr>
        <p:sp>
          <p:nvSpPr>
            <p:cNvPr id="8" name="Rectangle 3"/>
            <p:cNvSpPr txBox="1">
              <a:spLocks noChangeArrowheads="1"/>
            </p:cNvSpPr>
            <p:nvPr/>
          </p:nvSpPr>
          <p:spPr bwMode="auto">
            <a:xfrm>
              <a:off x="1128185" y="4298477"/>
              <a:ext cx="7474191" cy="544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9pPr>
            </a:lstStyle>
            <a:p>
              <a:pPr marL="0" indent="0" eaLnBrk="1" hangingPunct="1">
                <a:spcBef>
                  <a:spcPct val="20000"/>
                </a:spcBef>
              </a:pPr>
              <a:r>
                <a:rPr lang="zh-CN" altLang="en-US" sz="32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A</a:t>
              </a:r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+</a:t>
              </a:r>
              <a:r>
                <a:rPr lang="zh-CN" altLang="en-US" sz="3200" b="1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be动词</a:t>
              </a:r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+</a:t>
              </a:r>
              <a:r>
                <a:rPr lang="zh-CN" altLang="en-US" sz="3200" b="1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形容词</a:t>
              </a:r>
              <a:r>
                <a:rPr lang="zh-CN" altLang="en-US" sz="3200" b="1" smtClean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比较级</a:t>
              </a:r>
              <a:r>
                <a:rPr lang="zh-CN" altLang="en-US" sz="3200" b="1" smtClean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+</a:t>
              </a:r>
              <a:r>
                <a:rPr lang="zh-CN" altLang="en-US" sz="32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than</a:t>
              </a:r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+</a:t>
              </a:r>
              <a:r>
                <a:rPr lang="zh-CN" altLang="en-US" sz="3200" b="1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B</a:t>
              </a:r>
              <a:r>
                <a:rPr lang="en-US" altLang="zh-CN" sz="3200" b="1" smtClean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.</a:t>
              </a:r>
              <a:endPara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853195" y="1520137"/>
              <a:ext cx="782893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32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</a:t>
              </a:r>
              <a:r>
                <a:rPr lang="en-US" altLang="zh-CN" sz="3200" b="1">
                  <a:solidFill>
                    <a:srgbClr val="7030A0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’</a:t>
              </a:r>
              <a:r>
                <a:rPr lang="en-US" altLang="zh-CN" sz="3200" b="1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3200" b="1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taller</a:t>
              </a:r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3200" b="1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</a:t>
              </a:r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32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both of us </a:t>
              </a:r>
              <a:r>
                <a:rPr lang="en-US" altLang="zh-CN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together.</a:t>
              </a:r>
              <a:endPara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下箭头 2"/>
            <p:cNvSpPr/>
            <p:nvPr/>
          </p:nvSpPr>
          <p:spPr>
            <a:xfrm>
              <a:off x="4380649" y="3057333"/>
              <a:ext cx="484632" cy="721442"/>
            </a:xfrm>
            <a:prstGeom prst="downArrow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364026" y="1196752"/>
            <a:ext cx="813690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形容词比较级句型：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95536" y="980728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79712" y="5085184"/>
            <a:ext cx="5771132" cy="928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 is _________ than the girl.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605460" y="1303893"/>
            <a:ext cx="2527060" cy="3421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b="-1"/>
          <a:stretch>
            <a:fillRect/>
          </a:stretch>
        </p:blipFill>
        <p:spPr bwMode="auto">
          <a:xfrm>
            <a:off x="5779156" y="1303892"/>
            <a:ext cx="1900966" cy="3205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3354240" y="5226344"/>
            <a:ext cx="1482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fatter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359987" y="188640"/>
            <a:ext cx="2619262" cy="6206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下箭头 2"/>
          <p:cNvSpPr/>
          <p:nvPr/>
        </p:nvSpPr>
        <p:spPr>
          <a:xfrm>
            <a:off x="4368080" y="3498526"/>
            <a:ext cx="484632" cy="72144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4026" y="1196752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问答高度句型：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31840" y="1514898"/>
            <a:ext cx="4572000" cy="14593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—How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tall are you?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4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1.65metres</a:t>
            </a:r>
            <a:r>
              <a:rPr lang="en-US" altLang="zh-CN" b="1" dirty="0">
                <a:latin typeface="Comic Sans MS" panose="030F0702030302020204" pitchFamily="66" charset="0"/>
                <a:ea typeface="MS UI Gothic" panose="020B0600070205080204" pitchFamily="34" charset="-128"/>
              </a:rPr>
              <a:t>.</a:t>
            </a:r>
            <a:endParaRPr lang="en-US" altLang="zh-CN" b="1" dirty="0">
              <a:latin typeface="Comic Sans MS" panose="030F0702030302020204" pitchFamily="66" charset="0"/>
              <a:ea typeface="MS UI Gothic" panose="020B0600070205080204" pitchFamily="34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43287" y="4077072"/>
            <a:ext cx="64188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b="1" dirty="0"/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—How tall + be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主语？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主语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+be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长度单位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(+tall).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51124" y="5760524"/>
            <a:ext cx="2670924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物或人：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b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/ I</a:t>
            </a:r>
            <a:r>
              <a:rPr lang="en-US" altLang="zh-CN" sz="2400" b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 flipV="1">
            <a:off x="2123728" y="5665603"/>
            <a:ext cx="2621376" cy="601742"/>
          </a:xfrm>
          <a:prstGeom prst="wedgeRoundRectCallout">
            <a:avLst>
              <a:gd name="adj1" fmla="val -26390"/>
              <a:gd name="adj2" fmla="val 90641"/>
              <a:gd name="adj3" fmla="val 16667"/>
            </a:avLst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95536" y="980728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83968" y="865460"/>
            <a:ext cx="14830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tall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23528" y="2465512"/>
            <a:ext cx="6810718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3815408" y="692696"/>
            <a:ext cx="53285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—___________ is the dinosaur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—It</a:t>
            </a:r>
            <a:r>
              <a:rPr lang="en-US" altLang="zh-CN" sz="24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25metres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—Wow! It</a:t>
            </a:r>
            <a:r>
              <a:rPr lang="en-US" altLang="zh-CN" sz="24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taller than the tree. 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779912" y="3461375"/>
            <a:ext cx="8386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</a:t>
            </a:r>
            <a:r>
              <a:rPr lang="en-US" altLang="zh-CN" sz="2400" b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31840" y="2676545"/>
            <a:ext cx="53285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—How tall is your father?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—________ 1.85metres.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1422" y="764704"/>
            <a:ext cx="1491074" cy="5393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5218" y="2060848"/>
            <a:ext cx="841726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能读懂题目要求，学会听前预测要听的重点内容；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听、说、读、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在情景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中恰当运用句型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How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tall …?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s/I</a:t>
            </a:r>
            <a:r>
              <a:rPr lang="en-US" altLang="zh-CN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 than …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，比较动物或人的外貌特征；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在语境中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理解新单词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dinosaur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hall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metre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both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的意思，并能正确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发音；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对比自己与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身高、年龄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2699792" y="1107297"/>
            <a:ext cx="6172200" cy="5221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5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—How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tall are you? 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5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—I</a:t>
            </a:r>
            <a:r>
              <a:rPr lang="en-US" altLang="zh-CN" sz="3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 </a:t>
            </a:r>
            <a:r>
              <a:rPr lang="en-US" altLang="zh-CN" sz="3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metres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5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—Who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taller than you?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5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3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5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—How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old are you? 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5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—I</a:t>
            </a:r>
            <a:r>
              <a:rPr lang="en-US" altLang="zh-CN" sz="3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 </a:t>
            </a:r>
            <a:r>
              <a:rPr lang="en-US" altLang="zh-CN" sz="3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5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—Who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older than you?  </a:t>
            </a:r>
            <a:r>
              <a:rPr lang="en-US" altLang="zh-CN" sz="32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lang="en-US" altLang="zh-CN" sz="32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5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32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Role-play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874476" y="76004"/>
            <a:ext cx="3038756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 化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4" descr="kl5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3F3FB"/>
              </a:clrFrom>
              <a:clrTo>
                <a:srgbClr val="F3F3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817996"/>
            <a:ext cx="5184775" cy="252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67544" y="3501008"/>
            <a:ext cx="8280400" cy="2736304"/>
          </a:xfrm>
          <a:prstGeom prst="rect">
            <a:avLst/>
          </a:prstGeom>
          <a:noFill/>
          <a:ln w="9525">
            <a:solidFill>
              <a:srgbClr val="00B0F0"/>
            </a:solidFill>
            <a:prstDash val="dashDot"/>
            <a:miter lim="800000"/>
          </a:ln>
          <a:effectLst/>
        </p:spPr>
        <p:txBody>
          <a:bodyPr wrap="none" anchor="ctr"/>
          <a:lstStyle/>
          <a:p>
            <a:pPr>
              <a:lnSpc>
                <a:spcPts val="3500"/>
              </a:lnSpc>
              <a:defRPr/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梁龙（学名：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Diplodocus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[dɪ'plɑdəkəs]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，是梁龙科下的一属恐龙，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00"/>
              </a:lnSpc>
              <a:defRPr/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它的骨骼化石首先由塞缪尔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温德尔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威利斯顿所发现。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00"/>
              </a:lnSpc>
              <a:defRPr/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梁龙生活于侏罗纪末的北美洲西部，时代可追溯至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5000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万至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4700</a:t>
            </a:r>
            <a:endParaRPr lang="en-US" altLang="zh-CN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00"/>
              </a:lnSpc>
              <a:defRPr/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万年前。个体最长可超过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米，是已知最长的恐龙。体重约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吨左右。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00"/>
              </a:lnSpc>
              <a:defRPr/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鼻孔位于眼睛之上。当遇上敌害攻击时，它就逃入水中躲藏，头顶上的</a:t>
            </a:r>
            <a:endParaRPr lang="en-US" altLang="zh-CN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00"/>
              </a:lnSpc>
              <a:defRPr/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鼻孔不会被水淹没，便于呼吸。 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97071" y="1628800"/>
            <a:ext cx="601085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形容词比较级句型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683567" y="2564904"/>
            <a:ext cx="7474191" cy="544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A+be动词+形容词</a:t>
            </a:r>
            <a:r>
              <a:rPr lang="zh-CN" altLang="en-US" sz="2400" b="1" dirty="0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比较级+</a:t>
            </a:r>
            <a:r>
              <a:rPr lang="zh-CN" altLang="en-US" sz="2400" b="1" dirty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than+</a:t>
            </a:r>
            <a:r>
              <a:rPr lang="zh-CN" altLang="en-US" sz="2400" b="1" dirty="0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B</a:t>
            </a:r>
            <a:r>
              <a:rPr lang="en-US" altLang="zh-CN" sz="2400" b="1" dirty="0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endParaRPr lang="zh-CN" altLang="en-US" sz="2400" b="1" dirty="0">
              <a:solidFill>
                <a:srgbClr val="F60A7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5536" y="3429000"/>
            <a:ext cx="60108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问答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高度句型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3567" y="3859307"/>
            <a:ext cx="64188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b="1" dirty="0">
              <a:solidFill>
                <a:srgbClr val="F60A75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—How tall + be</a:t>
            </a:r>
            <a:r>
              <a:rPr lang="zh-CN" altLang="en-US" sz="2400" b="1" dirty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r>
              <a:rPr lang="en-US" altLang="zh-CN" sz="2400" b="1" dirty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主语？</a:t>
            </a:r>
            <a:endParaRPr lang="zh-CN" altLang="en-US" sz="2400" b="1" dirty="0">
              <a:solidFill>
                <a:srgbClr val="F60A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 b="1" dirty="0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主语</a:t>
            </a:r>
            <a:r>
              <a:rPr lang="en-US" altLang="zh-CN" sz="2400" b="1" dirty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+be</a:t>
            </a:r>
            <a:r>
              <a:rPr lang="zh-CN" altLang="en-US" sz="2400" b="1" dirty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r>
              <a:rPr lang="en-US" altLang="zh-CN" sz="2400" b="1" dirty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r>
              <a:rPr lang="en-US" altLang="zh-CN" sz="2400" b="1" dirty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长度单位</a:t>
            </a:r>
            <a:r>
              <a:rPr lang="en-US" altLang="zh-CN" sz="2400" b="1" dirty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(+tall).</a:t>
            </a:r>
            <a:endParaRPr lang="zh-CN" altLang="en-US" sz="2400" b="1" dirty="0">
              <a:solidFill>
                <a:srgbClr val="F60A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78196" y="5577152"/>
            <a:ext cx="2670924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物或人：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b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/ I</a:t>
            </a:r>
            <a:r>
              <a:rPr lang="en-US" altLang="zh-CN" sz="2400" b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6" name="圆角矩形标注 25"/>
          <p:cNvSpPr/>
          <p:nvPr/>
        </p:nvSpPr>
        <p:spPr>
          <a:xfrm flipV="1">
            <a:off x="891732" y="5459653"/>
            <a:ext cx="2621376" cy="601742"/>
          </a:xfrm>
          <a:prstGeom prst="wedgeRoundRectCallout">
            <a:avLst>
              <a:gd name="adj1" fmla="val -26390"/>
              <a:gd name="adj2" fmla="val 90641"/>
              <a:gd name="adj3" fmla="val 16667"/>
            </a:avLst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2348880"/>
            <a:ext cx="784887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Talk about what you have gained from this class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！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40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5536" y="1628800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一、根据汉语意思，完成英语句子。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6611" y="2150010"/>
            <a:ext cx="813877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1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那是这个大厅里最高的恐龙。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That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panose="020B0604020202020204"/>
              </a:rPr>
              <a:t>’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s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dinosaur in this hall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20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2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It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panose="020B0604020202020204"/>
              </a:rPr>
              <a:t>’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s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both of us together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b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</a:br>
            <a:endParaRPr lang="zh-CN" altLang="en-US" sz="20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200000"/>
              </a:lnSpc>
            </a:pPr>
            <a:endParaRPr lang="zh-CN" altLang="en-US" sz="2400" b="1" dirty="0">
              <a:solidFill>
                <a:srgbClr val="F60A7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96542" y="3036215"/>
            <a:ext cx="17384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</a:rPr>
              <a:t>the tallest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78397" y="4380667"/>
            <a:ext cx="17392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t</a:t>
            </a:r>
            <a:r>
              <a:rPr lang="en-US" altLang="zh-CN" sz="2800" b="1" smtClean="0">
                <a:solidFill>
                  <a:srgbClr val="FF0000"/>
                </a:solidFill>
              </a:rPr>
              <a:t>aller than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7973" y="3779426"/>
            <a:ext cx="80658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[</a:t>
            </a:r>
            <a:r>
              <a:rPr lang="zh-CN" altLang="en-US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解析</a:t>
            </a:r>
            <a:r>
              <a:rPr lang="en-US" altLang="zh-CN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] </a:t>
            </a:r>
            <a:r>
              <a:rPr lang="zh-CN" altLang="en-US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三个或三个以上进行比较用最高级；最高级前面通常加</a:t>
            </a:r>
            <a:r>
              <a:rPr lang="en-US" altLang="zh-CN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the</a:t>
            </a:r>
            <a:r>
              <a:rPr lang="zh-CN" altLang="en-US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。</a:t>
            </a:r>
            <a:endParaRPr lang="zh-CN" altLang="en-US" sz="2000">
              <a:solidFill>
                <a:srgbClr val="F60A75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1916" y="5157192"/>
            <a:ext cx="78985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[</a:t>
            </a:r>
            <a:r>
              <a:rPr lang="zh-CN" altLang="en-US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解析</a:t>
            </a:r>
            <a:r>
              <a:rPr lang="en-US" altLang="zh-CN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]</a:t>
            </a:r>
            <a:r>
              <a:rPr lang="zh-CN" altLang="en-US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形容词比较级句型：A+be动词+形容词比较级+than+B</a:t>
            </a:r>
            <a:r>
              <a:rPr lang="en-US" altLang="zh-CN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endParaRPr lang="zh-CN" altLang="en-US" sz="2000">
              <a:solidFill>
                <a:srgbClr val="F60A75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7686" y="1380345"/>
            <a:ext cx="81387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(      ) —How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tall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are you?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 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20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—I</a:t>
            </a:r>
            <a:r>
              <a:rPr lang="en-US" altLang="zh-CN" sz="240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" panose="020B0604020202020204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m 1.65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_________.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A. </a:t>
            </a:r>
            <a:r>
              <a:rPr lang="en-US" altLang="zh-CN" sz="2400" err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metre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  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  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B.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meter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 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  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C. </a:t>
            </a:r>
            <a:r>
              <a:rPr lang="en-US" altLang="zh-CN" sz="240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metres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908720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二、单项选择。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576" y="1628800"/>
            <a:ext cx="426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7686" y="4005064"/>
            <a:ext cx="78985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[</a:t>
            </a:r>
            <a:r>
              <a:rPr lang="zh-CN" altLang="en-US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解析</a:t>
            </a:r>
            <a:r>
              <a:rPr lang="en-US" altLang="zh-CN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]</a:t>
            </a:r>
            <a:r>
              <a:rPr lang="zh-CN" altLang="en-US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</a:t>
            </a:r>
            <a:r>
              <a:rPr lang="zh-CN" altLang="en-US" sz="2000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① 问答高度句型：</a:t>
            </a:r>
            <a:r>
              <a:rPr lang="en-US" altLang="zh-CN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—How tall + be</a:t>
            </a:r>
            <a:r>
              <a:rPr lang="zh-CN" altLang="en-US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r>
              <a:rPr lang="en-US" altLang="zh-CN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主语？</a:t>
            </a:r>
            <a:endParaRPr lang="zh-CN" altLang="en-US" sz="2000">
              <a:solidFill>
                <a:srgbClr val="F60A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主语</a:t>
            </a:r>
            <a:r>
              <a:rPr lang="en-US" altLang="zh-CN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+be</a:t>
            </a:r>
            <a:r>
              <a:rPr lang="zh-CN" altLang="en-US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r>
              <a:rPr lang="en-US" altLang="zh-CN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r>
              <a:rPr lang="en-US" altLang="zh-CN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长度单位</a:t>
            </a:r>
            <a:r>
              <a:rPr lang="en-US" altLang="zh-CN" sz="200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(+tall</a:t>
            </a:r>
            <a:r>
              <a:rPr lang="en-US" altLang="zh-CN" sz="2000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).</a:t>
            </a:r>
            <a:endParaRPr lang="en-US" altLang="zh-CN" sz="2000" smtClean="0">
              <a:solidFill>
                <a:srgbClr val="F60A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当“数字”大于</a:t>
            </a:r>
            <a:r>
              <a:rPr lang="en-US" altLang="zh-CN" sz="2000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时，后面的长度单位，如</a:t>
            </a:r>
            <a:r>
              <a:rPr lang="en-US" altLang="zh-CN" sz="2000" err="1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metre</a:t>
            </a:r>
            <a:r>
              <a:rPr lang="zh-CN" altLang="en-US" sz="2000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要用复数形式。</a:t>
            </a:r>
            <a:endParaRPr lang="en-US" altLang="zh-CN" sz="2000" smtClean="0">
              <a:solidFill>
                <a:srgbClr val="F60A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rgbClr val="F60A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1483043"/>
            <a:ext cx="94553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Ask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your classmates some of their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information (age /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height…)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 fill in the form and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compare with each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other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71600" y="3212976"/>
            <a:ext cx="6696744" cy="3255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579100" y="120523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67544" y="1440723"/>
            <a:ext cx="595227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说出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下列形容词的比较级形式。</a:t>
            </a:r>
            <a:endParaRPr lang="zh-CN" altLang="en-US" sz="3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311081" y="683309"/>
            <a:ext cx="21082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Revision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KSO_Shape"/>
          <p:cNvSpPr/>
          <p:nvPr/>
        </p:nvSpPr>
        <p:spPr>
          <a:xfrm>
            <a:off x="3635896" y="3444719"/>
            <a:ext cx="1098002" cy="1011992"/>
          </a:xfrm>
          <a:custGeom>
            <a:avLst/>
            <a:gdLst>
              <a:gd name="connsiteX0" fmla="*/ 0 w 703218"/>
              <a:gd name="connsiteY0" fmla="*/ 162036 h 648072"/>
              <a:gd name="connsiteX1" fmla="*/ 139505 w 703218"/>
              <a:gd name="connsiteY1" fmla="*/ 162036 h 648072"/>
              <a:gd name="connsiteX2" fmla="*/ 139505 w 703218"/>
              <a:gd name="connsiteY2" fmla="*/ 486036 h 648072"/>
              <a:gd name="connsiteX3" fmla="*/ 0 w 703218"/>
              <a:gd name="connsiteY3" fmla="*/ 486036 h 648072"/>
              <a:gd name="connsiteX4" fmla="*/ 379182 w 703218"/>
              <a:gd name="connsiteY4" fmla="*/ 0 h 648072"/>
              <a:gd name="connsiteX5" fmla="*/ 703218 w 703218"/>
              <a:gd name="connsiteY5" fmla="*/ 324036 h 648072"/>
              <a:gd name="connsiteX6" fmla="*/ 379182 w 703218"/>
              <a:gd name="connsiteY6" fmla="*/ 648072 h 648072"/>
              <a:gd name="connsiteX7" fmla="*/ 379182 w 703218"/>
              <a:gd name="connsiteY7" fmla="*/ 486054 h 648072"/>
              <a:gd name="connsiteX8" fmla="*/ 182373 w 703218"/>
              <a:gd name="connsiteY8" fmla="*/ 486054 h 648072"/>
              <a:gd name="connsiteX9" fmla="*/ 182373 w 703218"/>
              <a:gd name="connsiteY9" fmla="*/ 162018 h 648072"/>
              <a:gd name="connsiteX10" fmla="*/ 379182 w 703218"/>
              <a:gd name="connsiteY10" fmla="*/ 162018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218" h="648072">
                <a:moveTo>
                  <a:pt x="0" y="162036"/>
                </a:moveTo>
                <a:lnTo>
                  <a:pt x="139505" y="162036"/>
                </a:lnTo>
                <a:lnTo>
                  <a:pt x="139505" y="486036"/>
                </a:lnTo>
                <a:lnTo>
                  <a:pt x="0" y="486036"/>
                </a:lnTo>
                <a:close/>
                <a:moveTo>
                  <a:pt x="379182" y="0"/>
                </a:moveTo>
                <a:lnTo>
                  <a:pt x="703218" y="324036"/>
                </a:lnTo>
                <a:lnTo>
                  <a:pt x="379182" y="648072"/>
                </a:lnTo>
                <a:lnTo>
                  <a:pt x="379182" y="486054"/>
                </a:lnTo>
                <a:lnTo>
                  <a:pt x="182373" y="486054"/>
                </a:lnTo>
                <a:lnTo>
                  <a:pt x="182373" y="162018"/>
                </a:lnTo>
                <a:lnTo>
                  <a:pt x="379182" y="162018"/>
                </a:lnTo>
                <a:close/>
              </a:path>
            </a:pathLst>
          </a:custGeom>
          <a:solidFill>
            <a:srgbClr val="00B0F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65215" y="2154255"/>
            <a:ext cx="1456424" cy="4177697"/>
            <a:chOff x="550143" y="2154257"/>
            <a:chExt cx="1456424" cy="4177697"/>
          </a:xfrm>
        </p:grpSpPr>
        <p:sp>
          <p:nvSpPr>
            <p:cNvPr id="22" name="矩形 21"/>
            <p:cNvSpPr/>
            <p:nvPr/>
          </p:nvSpPr>
          <p:spPr>
            <a:xfrm>
              <a:off x="550143" y="2154257"/>
              <a:ext cx="14312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young</a:t>
              </a:r>
              <a:endPara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50143" y="2753077"/>
              <a:ext cx="8483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old</a:t>
              </a:r>
              <a:endParaRPr lang="zh-CN" altLang="en-US" sz="32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550143" y="3351897"/>
              <a:ext cx="78258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tall</a:t>
              </a:r>
              <a:endParaRPr lang="zh-CN" altLang="en-US" sz="32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550143" y="3950717"/>
              <a:ext cx="121219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short</a:t>
              </a:r>
              <a:endParaRPr lang="zh-CN" altLang="en-US" sz="3200"/>
            </a:p>
          </p:txBody>
        </p:sp>
        <p:sp>
          <p:nvSpPr>
            <p:cNvPr id="26" name="矩形 25"/>
            <p:cNvSpPr/>
            <p:nvPr/>
          </p:nvSpPr>
          <p:spPr>
            <a:xfrm>
              <a:off x="550143" y="5148357"/>
              <a:ext cx="120577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small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50143" y="4549537"/>
              <a:ext cx="107112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long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50143" y="5747179"/>
              <a:ext cx="145642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strong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85775" y="2035186"/>
            <a:ext cx="1845955" cy="4177697"/>
            <a:chOff x="550143" y="2154257"/>
            <a:chExt cx="1845955" cy="4177697"/>
          </a:xfrm>
        </p:grpSpPr>
        <p:sp>
          <p:nvSpPr>
            <p:cNvPr id="35" name="矩形 34"/>
            <p:cNvSpPr/>
            <p:nvPr/>
          </p:nvSpPr>
          <p:spPr>
            <a:xfrm>
              <a:off x="550143" y="2154257"/>
              <a:ext cx="182075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young</a:t>
              </a:r>
              <a:r>
                <a:rPr lang="en-US" altLang="zh-CN" sz="32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er</a:t>
              </a:r>
              <a:endPara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50143" y="2753077"/>
              <a:ext cx="120738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old</a:t>
              </a:r>
              <a:r>
                <a:rPr lang="en-US" altLang="zh-CN" sz="32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er</a:t>
              </a:r>
              <a:endParaRPr lang="zh-CN" altLang="en-US" sz="3200">
                <a:solidFill>
                  <a:srgbClr val="FF0000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50143" y="3351897"/>
              <a:ext cx="11721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tall</a:t>
              </a:r>
              <a:r>
                <a:rPr lang="en-US" altLang="zh-CN" sz="32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er</a:t>
              </a:r>
              <a:endParaRPr lang="zh-CN" altLang="en-US" sz="3200">
                <a:solidFill>
                  <a:srgbClr val="FF0000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50143" y="3950717"/>
              <a:ext cx="159832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short</a:t>
              </a:r>
              <a:r>
                <a:rPr lang="en-US" altLang="zh-CN" sz="32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er</a:t>
              </a:r>
              <a:endParaRPr lang="zh-CN" altLang="en-US" sz="3200">
                <a:solidFill>
                  <a:srgbClr val="FF0000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50143" y="5148357"/>
              <a:ext cx="15953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small</a:t>
              </a:r>
              <a:r>
                <a:rPr lang="en-US" altLang="zh-CN" sz="32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er</a:t>
              </a:r>
              <a:endPara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50143" y="4549537"/>
              <a:ext cx="146065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long</a:t>
              </a:r>
              <a:r>
                <a:rPr lang="en-US" altLang="zh-CN" sz="32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er</a:t>
              </a:r>
              <a:endPara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50143" y="5747179"/>
              <a:ext cx="184595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strong</a:t>
              </a:r>
              <a:r>
                <a:rPr lang="en-US" altLang="zh-CN" sz="32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er</a:t>
              </a:r>
              <a:endPara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19303" y="1406595"/>
            <a:ext cx="1330814" cy="4177697"/>
            <a:chOff x="550143" y="2154257"/>
            <a:chExt cx="1330814" cy="4177697"/>
          </a:xfrm>
        </p:grpSpPr>
        <p:sp>
          <p:nvSpPr>
            <p:cNvPr id="22" name="矩形 21"/>
            <p:cNvSpPr/>
            <p:nvPr/>
          </p:nvSpPr>
          <p:spPr>
            <a:xfrm>
              <a:off x="550143" y="2154257"/>
              <a:ext cx="92204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fine</a:t>
              </a:r>
              <a:endPara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50143" y="2753077"/>
              <a:ext cx="98456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nice</a:t>
              </a:r>
              <a:endParaRPr lang="zh-CN" altLang="en-US" sz="32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550143" y="3351897"/>
              <a:ext cx="81945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big</a:t>
              </a:r>
              <a:endParaRPr lang="zh-CN" altLang="en-US" sz="32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550143" y="3950717"/>
              <a:ext cx="95250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thin</a:t>
              </a:r>
              <a:endParaRPr lang="zh-CN" altLang="en-US" sz="3200"/>
            </a:p>
          </p:txBody>
        </p:sp>
        <p:sp>
          <p:nvSpPr>
            <p:cNvPr id="26" name="矩形 25"/>
            <p:cNvSpPr/>
            <p:nvPr/>
          </p:nvSpPr>
          <p:spPr>
            <a:xfrm>
              <a:off x="550143" y="5148357"/>
              <a:ext cx="133081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heavy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50143" y="4549537"/>
              <a:ext cx="8515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hot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50143" y="5747179"/>
              <a:ext cx="110959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busy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39863" y="1287526"/>
            <a:ext cx="1611339" cy="4177697"/>
            <a:chOff x="550143" y="2154257"/>
            <a:chExt cx="1611339" cy="4177697"/>
          </a:xfrm>
        </p:grpSpPr>
        <p:sp>
          <p:nvSpPr>
            <p:cNvPr id="35" name="矩形 34"/>
            <p:cNvSpPr/>
            <p:nvPr/>
          </p:nvSpPr>
          <p:spPr>
            <a:xfrm>
              <a:off x="550143" y="2154257"/>
              <a:ext cx="10791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fine</a:t>
              </a:r>
              <a:r>
                <a:rPr lang="en-US" altLang="zh-CN" sz="32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</a:t>
              </a:r>
              <a:endPara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50143" y="2753077"/>
              <a:ext cx="114165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nic</a:t>
              </a:r>
              <a:r>
                <a:rPr lang="en-US" altLang="zh-CN" sz="32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er</a:t>
              </a:r>
              <a:endParaRPr lang="zh-CN" altLang="en-US" sz="3200">
                <a:solidFill>
                  <a:srgbClr val="FF0000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50143" y="3351897"/>
              <a:ext cx="147187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bigg</a:t>
              </a:r>
              <a:r>
                <a:rPr lang="en-US" altLang="zh-CN" sz="32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er</a:t>
              </a:r>
              <a:endParaRPr lang="zh-CN" altLang="en-US" sz="3200">
                <a:solidFill>
                  <a:srgbClr val="FF0000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50143" y="3950717"/>
              <a:ext cx="15953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thinn</a:t>
              </a:r>
              <a:r>
                <a:rPr lang="en-US" altLang="zh-CN" sz="32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er</a:t>
              </a:r>
              <a:endParaRPr lang="zh-CN" altLang="en-US" sz="3200">
                <a:solidFill>
                  <a:srgbClr val="FF0000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50143" y="5148357"/>
              <a:ext cx="161133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heavi</a:t>
              </a:r>
              <a:r>
                <a:rPr lang="en-US" altLang="zh-CN" sz="32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er</a:t>
              </a:r>
              <a:endPara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50143" y="4549537"/>
              <a:ext cx="138993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hott</a:t>
              </a:r>
              <a:r>
                <a:rPr lang="en-US" altLang="zh-CN" sz="32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er</a:t>
              </a:r>
              <a:endPara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50143" y="5747179"/>
              <a:ext cx="139012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busi</a:t>
              </a:r>
              <a:r>
                <a:rPr lang="en-US" altLang="zh-CN" sz="32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er</a:t>
              </a:r>
              <a:endPara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KSO_Shape"/>
          <p:cNvSpPr/>
          <p:nvPr/>
        </p:nvSpPr>
        <p:spPr>
          <a:xfrm>
            <a:off x="3419872" y="2789883"/>
            <a:ext cx="1098002" cy="1011992"/>
          </a:xfrm>
          <a:custGeom>
            <a:avLst/>
            <a:gdLst>
              <a:gd name="connsiteX0" fmla="*/ 0 w 703218"/>
              <a:gd name="connsiteY0" fmla="*/ 162036 h 648072"/>
              <a:gd name="connsiteX1" fmla="*/ 139505 w 703218"/>
              <a:gd name="connsiteY1" fmla="*/ 162036 h 648072"/>
              <a:gd name="connsiteX2" fmla="*/ 139505 w 703218"/>
              <a:gd name="connsiteY2" fmla="*/ 486036 h 648072"/>
              <a:gd name="connsiteX3" fmla="*/ 0 w 703218"/>
              <a:gd name="connsiteY3" fmla="*/ 486036 h 648072"/>
              <a:gd name="connsiteX4" fmla="*/ 379182 w 703218"/>
              <a:gd name="connsiteY4" fmla="*/ 0 h 648072"/>
              <a:gd name="connsiteX5" fmla="*/ 703218 w 703218"/>
              <a:gd name="connsiteY5" fmla="*/ 324036 h 648072"/>
              <a:gd name="connsiteX6" fmla="*/ 379182 w 703218"/>
              <a:gd name="connsiteY6" fmla="*/ 648072 h 648072"/>
              <a:gd name="connsiteX7" fmla="*/ 379182 w 703218"/>
              <a:gd name="connsiteY7" fmla="*/ 486054 h 648072"/>
              <a:gd name="connsiteX8" fmla="*/ 182373 w 703218"/>
              <a:gd name="connsiteY8" fmla="*/ 486054 h 648072"/>
              <a:gd name="connsiteX9" fmla="*/ 182373 w 703218"/>
              <a:gd name="connsiteY9" fmla="*/ 162018 h 648072"/>
              <a:gd name="connsiteX10" fmla="*/ 379182 w 703218"/>
              <a:gd name="connsiteY10" fmla="*/ 162018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218" h="648072">
                <a:moveTo>
                  <a:pt x="0" y="162036"/>
                </a:moveTo>
                <a:lnTo>
                  <a:pt x="139505" y="162036"/>
                </a:lnTo>
                <a:lnTo>
                  <a:pt x="139505" y="486036"/>
                </a:lnTo>
                <a:lnTo>
                  <a:pt x="0" y="486036"/>
                </a:lnTo>
                <a:close/>
                <a:moveTo>
                  <a:pt x="379182" y="0"/>
                </a:moveTo>
                <a:lnTo>
                  <a:pt x="703218" y="324036"/>
                </a:lnTo>
                <a:lnTo>
                  <a:pt x="379182" y="648072"/>
                </a:lnTo>
                <a:lnTo>
                  <a:pt x="379182" y="486054"/>
                </a:lnTo>
                <a:lnTo>
                  <a:pt x="182373" y="486054"/>
                </a:lnTo>
                <a:lnTo>
                  <a:pt x="182373" y="162018"/>
                </a:lnTo>
                <a:lnTo>
                  <a:pt x="379182" y="162018"/>
                </a:lnTo>
                <a:close/>
              </a:path>
            </a:pathLst>
          </a:custGeom>
          <a:solidFill>
            <a:srgbClr val="00B0F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23528" y="817827"/>
            <a:ext cx="23310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Let</a:t>
            </a:r>
            <a:r>
              <a:rPr lang="en-US" altLang="zh-CN" sz="3200" b="1" dirty="0" smtClean="0">
                <a:solidFill>
                  <a:srgbClr val="00B0F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do it!</a:t>
            </a:r>
            <a:endParaRPr lang="zh-CN" altLang="en-US" sz="3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1600" y="4819103"/>
            <a:ext cx="679073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lion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than the giraffe.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giraffe is 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than the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lion.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H="1">
            <a:off x="1115849" y="1871113"/>
            <a:ext cx="2839453" cy="2720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 l="6666"/>
          <a:stretch>
            <a:fillRect/>
          </a:stretch>
        </p:blipFill>
        <p:spPr bwMode="auto">
          <a:xfrm>
            <a:off x="5796136" y="548680"/>
            <a:ext cx="1875799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3615898" y="5394851"/>
            <a:ext cx="11128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taller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64827" y="4663480"/>
            <a:ext cx="15021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shorter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71600" y="4819103"/>
            <a:ext cx="784887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woman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than the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man.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man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than the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woman.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61904" y="5393613"/>
            <a:ext cx="11256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older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60423" y="4721093"/>
            <a:ext cx="16876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younger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1185380"/>
            <a:ext cx="1920213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32040" y="908720"/>
            <a:ext cx="3095011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71600" y="4819103"/>
            <a:ext cx="784887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ruler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than the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pencil.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pencil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than the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ruler.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76395" y="5393613"/>
            <a:ext cx="15021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shorter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12065" y="4721093"/>
            <a:ext cx="13580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longer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724128" y="1794870"/>
            <a:ext cx="1775327" cy="2380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H="1">
            <a:off x="1573364" y="1052736"/>
            <a:ext cx="2996765" cy="329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44274" y="166663"/>
              <a:ext cx="1988044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try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431965" y="1018740"/>
            <a:ext cx="8288536" cy="14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children are in the museum. 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Listen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circle. 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431965" y="2780928"/>
            <a:ext cx="7847656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The first dinosaur eats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_______.          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A. vegetables     B.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meat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The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dinosaur is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taller.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 first   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B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second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Unit 1A-Let's tr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52320" y="1018740"/>
            <a:ext cx="1330140" cy="133014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536033" y="3628210"/>
            <a:ext cx="567468" cy="6480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700890" y="5126755"/>
            <a:ext cx="567468" cy="6480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611560" y="1124744"/>
            <a:ext cx="5237512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Unit 1A-Let's tr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76256" y="2708920"/>
            <a:ext cx="1330140" cy="133014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979712" y="2429355"/>
            <a:ext cx="3820750" cy="10081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2267744" y="3861048"/>
            <a:ext cx="3820750" cy="10081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dfe6e3c9-32be-427f-96f4-f1748acc677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B0F0"/>
        </a:solidFill>
        <a:ln>
          <a:noFill/>
        </a:ln>
      </a:spPr>
      <a:bodyPr anchor="ctr">
        <a:scene3d>
          <a:camera prst="orthographicFront"/>
          <a:lightRig rig="threePt" dir="t"/>
        </a:scene3d>
        <a:sp3d>
          <a:contourClr>
            <a:srgbClr val="FFFFFF"/>
          </a:contourClr>
        </a:sp3d>
      </a:bodyPr>
      <a:lstStyle>
        <a:defPPr algn="ctr" eaLnBrk="1" fontAlgn="auto" hangingPunct="1">
          <a:spcBef>
            <a:spcPts val="0"/>
          </a:spcBef>
          <a:spcAft>
            <a:spcPts val="0"/>
          </a:spcAft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3531</Words>
  <Application>WPS 演示</Application>
  <PresentationFormat>全屏显示(4:3)</PresentationFormat>
  <Paragraphs>293</Paragraphs>
  <Slides>26</Slides>
  <Notes>3</Notes>
  <HiddenSlides>0</HiddenSlides>
  <MMClips>5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微软雅黑</vt:lpstr>
      <vt:lpstr>Arial Unicode MS</vt:lpstr>
      <vt:lpstr>Comic Sans MS</vt:lpstr>
      <vt:lpstr>MS UI Gothic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</cp:revision>
  <cp:lastPrinted>2021-02-09T05:30:00Z</cp:lastPrinted>
  <dcterms:created xsi:type="dcterms:W3CDTF">2021-02-09T05:30:00Z</dcterms:created>
  <dcterms:modified xsi:type="dcterms:W3CDTF">2023-02-26T05:54:02Z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E53A112BECA742759ED7590D4814A32C</vt:lpwstr>
  </property>
  <property fmtid="{D5CDD505-2E9C-101B-9397-08002B2CF9AE}" pid="7" name="KSOProductBuildVer">
    <vt:lpwstr>2052-11.1.0.13703</vt:lpwstr>
  </property>
</Properties>
</file>