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90" r:id="rId5"/>
    <p:sldId id="266" r:id="rId6"/>
    <p:sldId id="328" r:id="rId7"/>
    <p:sldId id="329" r:id="rId8"/>
    <p:sldId id="327" r:id="rId9"/>
    <p:sldId id="330" r:id="rId10"/>
    <p:sldId id="331" r:id="rId11"/>
    <p:sldId id="325" r:id="rId12"/>
    <p:sldId id="332" r:id="rId13"/>
    <p:sldId id="288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>
        <p:scale>
          <a:sx n="110" d="100"/>
          <a:sy n="110" d="100"/>
        </p:scale>
        <p:origin x="-164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D67AF-E0C4-4B32-93F8-C1C7A4A07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4766" y="4360990"/>
            <a:ext cx="7984127" cy="984095"/>
          </a:xfrm>
        </p:spPr>
        <p:txBody>
          <a:bodyPr anchor="b">
            <a:normAutofit/>
          </a:bodyPr>
          <a:lstStyle>
            <a:lvl1pPr algn="ctr">
              <a:lnSpc>
                <a:spcPct val="80000"/>
              </a:lnSpc>
              <a:defRPr sz="3600" b="1" i="0">
                <a:solidFill>
                  <a:srgbClr val="A50706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4765" y="5492133"/>
            <a:ext cx="7984127" cy="423361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6059" y="1337939"/>
            <a:ext cx="8010253" cy="5018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6059" y="228938"/>
            <a:ext cx="8010253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单击此处编辑版标题样式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57505" indent="-357505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60000"/>
            <a:lumOff val="40000"/>
          </a:schemeClr>
        </a:buClr>
        <a:buSzPct val="80000"/>
        <a:buFont typeface="Wingdings 2" panose="05020102010507070707" pitchFamily="18" charset="2"/>
        <a:buChar char=""/>
        <a:defRPr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357505" indent="-357505" algn="l" defTabSz="914400" rtl="0" eaLnBrk="1" latinLnBrk="0" hangingPunct="1">
        <a:lnSpc>
          <a:spcPct val="130000"/>
        </a:lnSpc>
        <a:spcBef>
          <a:spcPct val="0"/>
        </a:spcBef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hyperlink" Target="P10BTICK.SWF" TargetMode="Externa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0843" y="548680"/>
            <a:ext cx="82455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tall are you?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32240" y="922272"/>
            <a:ext cx="954026" cy="80467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835696" y="3933056"/>
            <a:ext cx="5373557" cy="1540450"/>
            <a:chOff x="720848" y="3251938"/>
            <a:chExt cx="6714444" cy="16567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20848" y="3251938"/>
              <a:ext cx="6714444" cy="165671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25741" y="3699638"/>
              <a:ext cx="5904656" cy="695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3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课时</a:t>
              </a:r>
              <a:endParaRPr lang="zh-CN" altLang="en-US" sz="3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772315" y="3140968"/>
            <a:ext cx="1599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3104" y="1772816"/>
            <a:ext cx="5365954" cy="3891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386676" y="113955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写出下列形容词的比较级。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54963" y="1871394"/>
            <a:ext cx="1079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older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83302" y="2411941"/>
            <a:ext cx="1309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bigger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45717" y="3493035"/>
            <a:ext cx="1113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fatter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54963" y="2952488"/>
            <a:ext cx="1298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slower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16748" y="5111256"/>
            <a:ext cx="14205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smaller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21100" y="4588036"/>
            <a:ext cx="8178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less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21100" y="4050909"/>
            <a:ext cx="1425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cleaner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82921" y="1871394"/>
            <a:ext cx="1191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easier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11260" y="2411371"/>
            <a:ext cx="1314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luckier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73675" y="3491325"/>
            <a:ext cx="23626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careful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582921" y="2951348"/>
            <a:ext cx="12586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earlier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44706" y="5111256"/>
            <a:ext cx="11830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larger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49058" y="4571279"/>
            <a:ext cx="13532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farther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49058" y="4031302"/>
            <a:ext cx="1222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better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1483043"/>
            <a:ext cx="8258597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Copy 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example 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and write 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sentences about your changes.  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041331" y="2850791"/>
            <a:ext cx="2143718" cy="1570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041331" y="4726532"/>
            <a:ext cx="2170643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3347864" y="4034681"/>
            <a:ext cx="51975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Before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 was younger and shorter.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7864" y="5733256"/>
            <a:ext cx="3988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Now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 older 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taller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7864" y="2619958"/>
            <a:ext cx="28416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Example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05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17200" y="114935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984" y="2492896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从图片信息中推测考查点，做到有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目的、有针对性地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听录音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，听后完成做题任务；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能够通过观察例词，在教师的帮助下归纳总结形容词比较级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的变化规则。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86006" y="39171"/>
            <a:ext cx="3971988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60544" y="129752"/>
              <a:ext cx="235550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check</a:t>
              </a:r>
              <a:endParaRPr lang="zh-CN" altLang="en-US" sz="400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27732" y="1018740"/>
            <a:ext cx="828853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 and </a:t>
            </a:r>
            <a:r>
              <a:rPr lang="en-US" altLang="zh-CN" sz="2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tick.</a:t>
            </a:r>
            <a:endParaRPr lang="en-US" altLang="zh-CN" sz="28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 descr="D:\PEP 6课件\unit 1\UNIT1\JPG\P10BTICK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BE6EF"/>
              </a:clrFrom>
              <a:clrTo>
                <a:srgbClr val="FBE6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189" y="2132856"/>
            <a:ext cx="8156312" cy="3938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KSO_Shape"/>
          <p:cNvSpPr/>
          <p:nvPr/>
        </p:nvSpPr>
        <p:spPr bwMode="auto">
          <a:xfrm>
            <a:off x="924229" y="3191355"/>
            <a:ext cx="644104" cy="674359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KSO_Shape"/>
          <p:cNvSpPr/>
          <p:nvPr/>
        </p:nvSpPr>
        <p:spPr bwMode="auto">
          <a:xfrm>
            <a:off x="4956677" y="5063563"/>
            <a:ext cx="644104" cy="674359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KSO_Shape"/>
          <p:cNvSpPr/>
          <p:nvPr/>
        </p:nvSpPr>
        <p:spPr bwMode="auto">
          <a:xfrm>
            <a:off x="4956677" y="3188133"/>
            <a:ext cx="644104" cy="674359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KSO_Shape"/>
          <p:cNvSpPr/>
          <p:nvPr/>
        </p:nvSpPr>
        <p:spPr bwMode="auto">
          <a:xfrm>
            <a:off x="889725" y="5063563"/>
            <a:ext cx="644104" cy="674359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27584" y="796986"/>
            <a:ext cx="3234112" cy="5506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781268" y="1173306"/>
            <a:ext cx="3464825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2444640" y="2299450"/>
            <a:ext cx="1479288" cy="0"/>
          </a:xfrm>
          <a:prstGeom prst="lin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051720" y="2636912"/>
            <a:ext cx="739644" cy="0"/>
          </a:xfrm>
          <a:prstGeom prst="lin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046151" y="1412776"/>
            <a:ext cx="398489" cy="0"/>
          </a:xfrm>
          <a:prstGeom prst="lin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843808" y="4149080"/>
            <a:ext cx="1080120" cy="0"/>
          </a:xfrm>
          <a:prstGeom prst="lin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104164" y="4448401"/>
            <a:ext cx="955668" cy="0"/>
          </a:xfrm>
          <a:prstGeom prst="lin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051720" y="6021288"/>
            <a:ext cx="1512168" cy="0"/>
          </a:xfrm>
          <a:prstGeom prst="lin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966283" y="5301208"/>
            <a:ext cx="1080120" cy="0"/>
          </a:xfrm>
          <a:prstGeom prst="lin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156176" y="5627381"/>
            <a:ext cx="1080120" cy="0"/>
          </a:xfrm>
          <a:prstGeom prst="lin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427732" y="1018740"/>
            <a:ext cx="8288536" cy="130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 again and write the answers to</a:t>
            </a:r>
            <a:endParaRPr lang="en-US" altLang="zh-CN" sz="2800" b="1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questions.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2074" y="2564904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400" u="sng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 is older.</a:t>
            </a:r>
            <a:endParaRPr lang="en-US" altLang="zh-CN" sz="2400" u="sng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endParaRPr lang="en-US" altLang="zh-CN" sz="2400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_____________________________________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_____________________________________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899592" y="3458593"/>
            <a:ext cx="44231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Peng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heavier now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899592" y="4153501"/>
            <a:ext cx="433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Mike’s hair is longer now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899592" y="4925605"/>
            <a:ext cx="6268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 elephant 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usually taller than a bus.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29512" y="116632"/>
            <a:ext cx="24849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Let's check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86006" y="39171"/>
            <a:ext cx="3971988" cy="936631"/>
            <a:chOff x="2555776" y="52291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841167" y="129752"/>
              <a:ext cx="319425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wrap it up</a:t>
              </a:r>
              <a:endParaRPr lang="zh-CN" altLang="en-US" sz="400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427732" y="1018740"/>
            <a:ext cx="828853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 and write.</a:t>
            </a:r>
            <a:endParaRPr lang="en-US" altLang="zh-CN" sz="28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3" descr="D:\PEP 6课件\unit 1\UNIT1\JPG\P10BUP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1757404"/>
            <a:ext cx="8273568" cy="4623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5"/>
          <p:cNvSpPr txBox="1">
            <a:spLocks noChangeArrowheads="1"/>
          </p:cNvSpPr>
          <p:nvPr/>
        </p:nvSpPr>
        <p:spPr bwMode="auto">
          <a:xfrm rot="21358056">
            <a:off x="975889" y="2994265"/>
            <a:ext cx="25780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tall—taller</a:t>
            </a:r>
            <a:endParaRPr lang="en-US" altLang="zh-CN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thin—thinner</a:t>
            </a:r>
            <a:endParaRPr lang="en-US" altLang="zh-CN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heavy—heavier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851920" y="3021497"/>
            <a:ext cx="5029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>
              <a:lnSpc>
                <a:spcPts val="3200"/>
              </a:lnSpc>
            </a:pPr>
            <a:r>
              <a:rPr lang="en-US" altLang="zh-CN" sz="2400" b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    </a:t>
            </a: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strong    big    sad </a:t>
            </a:r>
            <a:endParaRPr lang="en-US" altLang="zh-CN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400" b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   ______    ______   ______</a:t>
            </a:r>
            <a:endParaRPr lang="en-US" altLang="zh-CN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400" b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hot    </a:t>
            </a: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angry    sunny   </a:t>
            </a:r>
            <a:r>
              <a:rPr lang="en-US" altLang="zh-CN" sz="2400" b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funny </a:t>
            </a:r>
            <a:endParaRPr lang="en-US" altLang="zh-CN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   ______    ______   </a:t>
            </a:r>
            <a:r>
              <a:rPr lang="en-US" altLang="zh-CN" sz="2400" b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endParaRPr lang="en-US" altLang="zh-CN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400" b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happy   windy </a:t>
            </a:r>
            <a:endParaRPr lang="en-US" altLang="zh-CN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   </a:t>
            </a:r>
            <a:r>
              <a:rPr lang="en-US" altLang="zh-CN" sz="2400" b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endParaRPr lang="en-US" altLang="zh-CN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821982" y="3378993"/>
            <a:ext cx="49228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longer  </a:t>
            </a:r>
            <a:r>
              <a:rPr lang="en-US" altLang="zh-CN" sz="2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stronger  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bigger  sadder 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835946" y="4221088"/>
            <a:ext cx="49228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hotter </a:t>
            </a:r>
            <a:r>
              <a:rPr lang="en-US" altLang="zh-CN" sz="2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angrier   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sunnier   funnier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51920" y="5061346"/>
            <a:ext cx="2784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happier   windier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" descr="\\dz100\NSE 3-6 (G)\RESOURCE\UNIT1\JPG\YOUNGER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27974" y="1159877"/>
            <a:ext cx="2136775" cy="493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397410" y="1458661"/>
            <a:ext cx="5758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构词规律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：形容词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400" b="1" dirty="0" err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7410" y="2190603"/>
            <a:ext cx="49294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young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young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old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old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7410" y="2863141"/>
            <a:ext cx="5758766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重读闭音节结尾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且末尾只有一个辅音字母的词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先双写该辅音字母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400" b="1" dirty="0" err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7410" y="4149080"/>
            <a:ext cx="50610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ger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thin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thin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ner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7410" y="4768195"/>
            <a:ext cx="729895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以辅音字母加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结尾的词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→先改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，再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400" b="1" dirty="0" err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7410" y="5500136"/>
            <a:ext cx="650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heavy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heav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ier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angry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angr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ier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KSO_Shape"/>
          <p:cNvSpPr/>
          <p:nvPr/>
        </p:nvSpPr>
        <p:spPr>
          <a:xfrm flipH="1">
            <a:off x="3716210" y="836712"/>
            <a:ext cx="3484401" cy="1080120"/>
          </a:xfrm>
          <a:custGeom>
            <a:avLst/>
            <a:gdLst>
              <a:gd name="connsiteX0" fmla="*/ 153754 w 935330"/>
              <a:gd name="connsiteY0" fmla="*/ 0 h 460000"/>
              <a:gd name="connsiteX1" fmla="*/ 781576 w 935330"/>
              <a:gd name="connsiteY1" fmla="*/ 0 h 460000"/>
              <a:gd name="connsiteX2" fmla="*/ 935330 w 935330"/>
              <a:gd name="connsiteY2" fmla="*/ 153754 h 460000"/>
              <a:gd name="connsiteX3" fmla="*/ 781576 w 935330"/>
              <a:gd name="connsiteY3" fmla="*/ 307508 h 460000"/>
              <a:gd name="connsiteX4" fmla="*/ 295997 w 935330"/>
              <a:gd name="connsiteY4" fmla="*/ 307508 h 460000"/>
              <a:gd name="connsiteX5" fmla="*/ 99282 w 935330"/>
              <a:gd name="connsiteY5" fmla="*/ 460000 h 460000"/>
              <a:gd name="connsiteX6" fmla="*/ 209707 w 935330"/>
              <a:gd name="connsiteY6" fmla="*/ 307508 h 460000"/>
              <a:gd name="connsiteX7" fmla="*/ 153754 w 935330"/>
              <a:gd name="connsiteY7" fmla="*/ 307508 h 460000"/>
              <a:gd name="connsiteX8" fmla="*/ 0 w 935330"/>
              <a:gd name="connsiteY8" fmla="*/ 153754 h 460000"/>
              <a:gd name="connsiteX9" fmla="*/ 153754 w 935330"/>
              <a:gd name="connsiteY9" fmla="*/ 0 h 4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5330" h="460000">
                <a:moveTo>
                  <a:pt x="153754" y="0"/>
                </a:moveTo>
                <a:lnTo>
                  <a:pt x="781576" y="0"/>
                </a:lnTo>
                <a:cubicBezTo>
                  <a:pt x="866492" y="0"/>
                  <a:pt x="935330" y="68838"/>
                  <a:pt x="935330" y="153754"/>
                </a:cubicBezTo>
                <a:cubicBezTo>
                  <a:pt x="935330" y="238670"/>
                  <a:pt x="866492" y="307508"/>
                  <a:pt x="781576" y="307508"/>
                </a:cubicBezTo>
                <a:lnTo>
                  <a:pt x="295997" y="307508"/>
                </a:lnTo>
                <a:lnTo>
                  <a:pt x="99282" y="460000"/>
                </a:lnTo>
                <a:lnTo>
                  <a:pt x="209707" y="307508"/>
                </a:lnTo>
                <a:lnTo>
                  <a:pt x="153754" y="307508"/>
                </a:lnTo>
                <a:cubicBezTo>
                  <a:pt x="68838" y="307508"/>
                  <a:pt x="0" y="238670"/>
                  <a:pt x="0" y="153754"/>
                </a:cubicBezTo>
                <a:cubicBezTo>
                  <a:pt x="0" y="68838"/>
                  <a:pt x="68838" y="0"/>
                  <a:pt x="153754" y="0"/>
                </a:cubicBezTo>
                <a:close/>
              </a:path>
            </a:pathLst>
          </a:custGeom>
          <a:noFill/>
          <a:ln>
            <a:solidFill>
              <a:srgbClr val="00B0F0"/>
            </a:solidFill>
          </a:ln>
        </p:spPr>
        <p:txBody>
          <a:bodyPr lIns="0" tIns="0" rIns="0" b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7195" y="94802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形容词比较级变化规则</a:t>
            </a:r>
            <a:endParaRPr lang="zh-CN" altLang="en-US" sz="240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" descr="\\dz100\NSE 3-6 (G)\RESOURCE\UNIT1\JPG\YOUNGER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51520" y="1415434"/>
            <a:ext cx="2136775" cy="493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2580564" y="1738599"/>
            <a:ext cx="62319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以字母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结尾的单音节词和少数双音节词：词尾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+r</a:t>
            </a:r>
            <a:endParaRPr lang="en-US" altLang="zh-CN" sz="2000" b="1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78816" y="2938928"/>
            <a:ext cx="62336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err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large→large</a:t>
            </a:r>
            <a:r>
              <a:rPr lang="en-US" altLang="zh-CN" sz="240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en-US" altLang="zh-CN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nice→nice</a:t>
            </a:r>
            <a:r>
              <a:rPr lang="en-US" altLang="zh-CN" sz="240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en-US" altLang="zh-CN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safe→</a:t>
            </a:r>
            <a:r>
              <a:rPr lang="en-US" altLang="zh-CN" sz="2400" err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safe</a:t>
            </a:r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en-US" altLang="zh-CN" sz="24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240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79028" y="4078637"/>
            <a:ext cx="729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</a:pPr>
            <a:r>
              <a:rPr lang="en-US" altLang="zh-CN" sz="2400" b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不规则变化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79028" y="4810578"/>
            <a:ext cx="6506864" cy="1195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good/well→</a:t>
            </a:r>
            <a:r>
              <a:rPr lang="en-US" altLang="zh-CN" sz="240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better </a:t>
            </a:r>
            <a:r>
              <a:rPr lang="en-US" altLang="zh-CN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little→</a:t>
            </a:r>
            <a:r>
              <a:rPr lang="en-US" altLang="zh-CN" sz="240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less</a:t>
            </a:r>
            <a:endParaRPr lang="en-US" altLang="zh-CN" sz="24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many/much→</a:t>
            </a:r>
            <a:r>
              <a:rPr lang="en-US" altLang="zh-CN" sz="240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</a:t>
            </a:r>
            <a:r>
              <a:rPr lang="en-US" altLang="zh-CN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240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1792949" y="780527"/>
            <a:ext cx="2526992" cy="1080120"/>
          </a:xfrm>
          <a:custGeom>
            <a:avLst/>
            <a:gdLst>
              <a:gd name="connsiteX0" fmla="*/ 153754 w 935330"/>
              <a:gd name="connsiteY0" fmla="*/ 0 h 460000"/>
              <a:gd name="connsiteX1" fmla="*/ 781576 w 935330"/>
              <a:gd name="connsiteY1" fmla="*/ 0 h 460000"/>
              <a:gd name="connsiteX2" fmla="*/ 935330 w 935330"/>
              <a:gd name="connsiteY2" fmla="*/ 153754 h 460000"/>
              <a:gd name="connsiteX3" fmla="*/ 781576 w 935330"/>
              <a:gd name="connsiteY3" fmla="*/ 307508 h 460000"/>
              <a:gd name="connsiteX4" fmla="*/ 295997 w 935330"/>
              <a:gd name="connsiteY4" fmla="*/ 307508 h 460000"/>
              <a:gd name="connsiteX5" fmla="*/ 99282 w 935330"/>
              <a:gd name="connsiteY5" fmla="*/ 460000 h 460000"/>
              <a:gd name="connsiteX6" fmla="*/ 209707 w 935330"/>
              <a:gd name="connsiteY6" fmla="*/ 307508 h 460000"/>
              <a:gd name="connsiteX7" fmla="*/ 153754 w 935330"/>
              <a:gd name="connsiteY7" fmla="*/ 307508 h 460000"/>
              <a:gd name="connsiteX8" fmla="*/ 0 w 935330"/>
              <a:gd name="connsiteY8" fmla="*/ 153754 h 460000"/>
              <a:gd name="connsiteX9" fmla="*/ 153754 w 935330"/>
              <a:gd name="connsiteY9" fmla="*/ 0 h 4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5330" h="460000">
                <a:moveTo>
                  <a:pt x="153754" y="0"/>
                </a:moveTo>
                <a:lnTo>
                  <a:pt x="781576" y="0"/>
                </a:lnTo>
                <a:cubicBezTo>
                  <a:pt x="866492" y="0"/>
                  <a:pt x="935330" y="68838"/>
                  <a:pt x="935330" y="153754"/>
                </a:cubicBezTo>
                <a:cubicBezTo>
                  <a:pt x="935330" y="238670"/>
                  <a:pt x="866492" y="307508"/>
                  <a:pt x="781576" y="307508"/>
                </a:cubicBezTo>
                <a:lnTo>
                  <a:pt x="295997" y="307508"/>
                </a:lnTo>
                <a:lnTo>
                  <a:pt x="99282" y="460000"/>
                </a:lnTo>
                <a:lnTo>
                  <a:pt x="209707" y="307508"/>
                </a:lnTo>
                <a:lnTo>
                  <a:pt x="153754" y="307508"/>
                </a:lnTo>
                <a:cubicBezTo>
                  <a:pt x="68838" y="307508"/>
                  <a:pt x="0" y="238670"/>
                  <a:pt x="0" y="153754"/>
                </a:cubicBezTo>
                <a:cubicBezTo>
                  <a:pt x="0" y="68838"/>
                  <a:pt x="68838" y="0"/>
                  <a:pt x="153754" y="0"/>
                </a:cubicBezTo>
                <a:close/>
              </a:path>
            </a:pathLst>
          </a:custGeom>
          <a:noFill/>
          <a:ln>
            <a:solidFill>
              <a:srgbClr val="00B0F0"/>
            </a:solidFill>
          </a:ln>
        </p:spPr>
        <p:txBody>
          <a:bodyPr lIns="0" tIns="0" rIns="0" b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51577" y="93566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其他的变化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Exercise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724" y="2153144"/>
            <a:ext cx="2952512" cy="3701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402678" y="1691479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写出下列形容词的比较级。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77980" y="2342066"/>
            <a:ext cx="10502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taller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82177" y="2839012"/>
            <a:ext cx="1418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thinner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91378" y="3832904"/>
            <a:ext cx="9685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00624" y="3335958"/>
            <a:ext cx="12939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higher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22735" y="5323740"/>
            <a:ext cx="1410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funnier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72755" y="4817797"/>
            <a:ext cx="12057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worse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35602" y="4329850"/>
            <a:ext cx="2707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delicious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4379" y="2181879"/>
            <a:ext cx="2952512" cy="3701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矩形 21"/>
          <p:cNvSpPr/>
          <p:nvPr/>
        </p:nvSpPr>
        <p:spPr>
          <a:xfrm>
            <a:off x="5986157" y="2342066"/>
            <a:ext cx="1636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stronger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55791" y="2825866"/>
            <a:ext cx="14350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heavier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80212" y="3823924"/>
            <a:ext cx="9511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later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30106" y="3335958"/>
            <a:ext cx="11467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faster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85580" y="5345633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happier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41516" y="4859743"/>
            <a:ext cx="1085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251482" y="4329850"/>
            <a:ext cx="30249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interesting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f4e679e-868c-41fc-9ad4-fbe645ef35f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76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A72525"/>
      </a:accent1>
      <a:accent2>
        <a:srgbClr val="A66C65"/>
      </a:accent2>
      <a:accent3>
        <a:srgbClr val="D0A976"/>
      </a:accent3>
      <a:accent4>
        <a:srgbClr val="89CCD1"/>
      </a:accent4>
      <a:accent5>
        <a:srgbClr val="4FA0AB"/>
      </a:accent5>
      <a:accent6>
        <a:srgbClr val="C0D02A"/>
      </a:accent6>
      <a:hlink>
        <a:srgbClr val="00B0F0"/>
      </a:hlink>
      <a:folHlink>
        <a:srgbClr val="AFB2B4"/>
      </a:folHlink>
    </a:clrScheme>
    <a:fontScheme name="KSO主题">
      <a:majorFont>
        <a:latin typeface="Baskerville Old Face"/>
        <a:ea typeface="华文隶书"/>
        <a:cs typeface="Arial"/>
      </a:majorFont>
      <a:minorFont>
        <a:latin typeface="Baskerville Old Face"/>
        <a:ea typeface="宋体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1461</Words>
  <Application>WPS 演示</Application>
  <PresentationFormat>全屏显示(4:3)</PresentationFormat>
  <Paragraphs>152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Wingdings 2</vt:lpstr>
      <vt:lpstr>Wingdings</vt:lpstr>
      <vt:lpstr>Calibri</vt:lpstr>
      <vt:lpstr>Times New Roman</vt:lpstr>
      <vt:lpstr>微软雅黑</vt:lpstr>
      <vt:lpstr>Arial</vt:lpstr>
      <vt:lpstr>Arial Unicode MS</vt:lpstr>
      <vt:lpstr>Baskerville Old Face</vt:lpstr>
      <vt:lpstr>华文隶书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2021-02-09T05:31:00Z</cp:lastPrinted>
  <dcterms:created xsi:type="dcterms:W3CDTF">2021-02-09T05:31:00Z</dcterms:created>
  <dcterms:modified xsi:type="dcterms:W3CDTF">2023-02-26T05:56:30Z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C88F5C1BBA494D9FB031BB87D139E7AB</vt:lpwstr>
  </property>
  <property fmtid="{D5CDD505-2E9C-101B-9397-08002B2CF9AE}" pid="7" name="KSOProductBuildVer">
    <vt:lpwstr>2052-11.1.0.13703</vt:lpwstr>
  </property>
</Properties>
</file>