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90" r:id="rId6"/>
    <p:sldId id="266" r:id="rId7"/>
    <p:sldId id="291" r:id="rId8"/>
    <p:sldId id="272" r:id="rId9"/>
    <p:sldId id="273" r:id="rId10"/>
    <p:sldId id="277" r:id="rId11"/>
    <p:sldId id="292" r:id="rId12"/>
    <p:sldId id="278" r:id="rId13"/>
    <p:sldId id="295" r:id="rId14"/>
    <p:sldId id="286" r:id="rId15"/>
    <p:sldId id="282" r:id="rId16"/>
    <p:sldId id="293" r:id="rId17"/>
    <p:sldId id="294" r:id="rId18"/>
    <p:sldId id="296" r:id="rId19"/>
    <p:sldId id="297" r:id="rId20"/>
    <p:sldId id="289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69AC8-2BB0-4343-AD76-F6411BC02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640" y="3645024"/>
            <a:ext cx="6659595" cy="1656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9222" y="413242"/>
            <a:ext cx="837124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tall are you?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32240" y="922272"/>
            <a:ext cx="954026" cy="8046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19672" y="4119436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2630" y="286006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B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829753" y="1713074"/>
            <a:ext cx="6122719" cy="4004456"/>
            <a:chOff x="1420086" y="835029"/>
            <a:chExt cx="6122719" cy="4004456"/>
          </a:xfrm>
        </p:grpSpPr>
        <p:sp>
          <p:nvSpPr>
            <p:cNvPr id="27" name="KSO_Shape"/>
            <p:cNvSpPr/>
            <p:nvPr/>
          </p:nvSpPr>
          <p:spPr>
            <a:xfrm flipH="1" flipV="1">
              <a:off x="4162333" y="2177835"/>
              <a:ext cx="3191670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086421" y="2609421"/>
              <a:ext cx="34563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80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’</a:t>
              </a:r>
              <a:r>
                <a:rPr lang="en-US" altLang="zh-CN" sz="28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 52 kilograms.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578872" y="835029"/>
              <a:ext cx="4773392" cy="1076672"/>
              <a:chOff x="1281960" y="1352895"/>
              <a:chExt cx="4773392" cy="1076672"/>
            </a:xfrm>
          </p:grpSpPr>
          <p:sp>
            <p:nvSpPr>
              <p:cNvPr id="34" name="KSO_Shape"/>
              <p:cNvSpPr/>
              <p:nvPr/>
            </p:nvSpPr>
            <p:spPr>
              <a:xfrm>
                <a:off x="1281960" y="1352895"/>
                <a:ext cx="4773392" cy="1076672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454319" y="1484645"/>
                <a:ext cx="456716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How </a:t>
                </a: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heavy </a:t>
                </a:r>
                <a:r>
                  <a:rPr lang="en-US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are </a:t>
                </a: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</a:t>
                </a:r>
                <a:r>
                  <a:rPr lang="zh-CN" altLang="en-US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Jim? </a:t>
                </a:r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420086" y="3410853"/>
              <a:ext cx="3888432" cy="1428632"/>
              <a:chOff x="1492094" y="3289229"/>
              <a:chExt cx="3888432" cy="1428632"/>
            </a:xfrm>
          </p:grpSpPr>
          <p:sp>
            <p:nvSpPr>
              <p:cNvPr id="32" name="KSO_Shape"/>
              <p:cNvSpPr/>
              <p:nvPr/>
            </p:nvSpPr>
            <p:spPr>
              <a:xfrm flipV="1">
                <a:off x="1492094" y="3289229"/>
                <a:ext cx="3888432" cy="1388260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flipH="1">
                <a:off x="1703844" y="3763755"/>
                <a:ext cx="3456384" cy="9541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</a:t>
                </a:r>
                <a:r>
                  <a:rPr lang="en-US" altLang="zh-CN" sz="2800" smtClean="0"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’</a:t>
                </a: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re heavier </a:t>
                </a:r>
                <a:r>
                  <a:rPr lang="en-US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than me ,too. </a:t>
                </a:r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659" y="1772816"/>
            <a:ext cx="5283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比较级变化规则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659" y="2852936"/>
            <a:ext cx="3488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问答体重的句型：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3717032"/>
            <a:ext cx="51845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—How </a:t>
            </a:r>
            <a:r>
              <a:rPr lang="en-US" altLang="zh-CN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heavy are you </a:t>
            </a:r>
            <a:r>
              <a:rPr lang="en-US" altLang="zh-CN" sz="28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</a:t>
            </a:r>
            <a:r>
              <a:rPr lang="en-US" altLang="zh-CN" sz="2800" b="1" dirty="0" smtClean="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+kilogram(s).</a:t>
            </a:r>
            <a:endParaRPr lang="en-US" altLang="zh-CN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1772816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写出下列形容词的比较级。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2733" y="2276872"/>
            <a:ext cx="4033263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young ________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funny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small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 heavy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 thin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8024" y="2276872"/>
            <a:ext cx="388843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short ________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old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 big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 strong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 fat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6549" y="2357709"/>
            <a:ext cx="1687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younger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4899" y="3789040"/>
            <a:ext cx="1494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1849" y="4509120"/>
            <a:ext cx="1505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heavier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85798" y="5251778"/>
            <a:ext cx="1497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thinner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6543" y="4546127"/>
            <a:ext cx="17298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stronger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31870" y="3140968"/>
            <a:ext cx="1125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55145" y="3789040"/>
            <a:ext cx="13676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bigger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10026" y="2357709"/>
            <a:ext cx="1502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93069" y="3033329"/>
            <a:ext cx="1494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funnier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46186" y="5251778"/>
            <a:ext cx="11945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fatter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0017" y="52291"/>
            <a:ext cx="3983967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81646" y="155374"/>
              <a:ext cx="231330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Match and say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2" name="Picture 2" descr="D:\PEP 6课件\unit 1\UNIT1\JPG\P7BSAY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2443" y="863260"/>
            <a:ext cx="7964170" cy="548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323528" y="1268760"/>
            <a:ext cx="838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Mike</a:t>
            </a:r>
            <a:r>
              <a:rPr lang="en-US" altLang="zh-CN" sz="28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s fish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en-US" altLang="zh-CN" sz="2800" b="1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b="1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</a:t>
            </a:r>
            <a:r>
              <a:rPr lang="en-US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en-US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____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99792" y="1159550"/>
            <a:ext cx="1502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29576" y="1159550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Sarah</a:t>
            </a:r>
            <a:r>
              <a:rPr lang="en-US" altLang="zh-CN" sz="2800" b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PEP 6课件\unit 1\UNIT1\JPG\P7BSAY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951" y="643323"/>
            <a:ext cx="8411888" cy="46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36440" y="5523769"/>
            <a:ext cx="7650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Wu Yifan</a:t>
            </a:r>
            <a:r>
              <a:rPr lang="en-US" altLang="zh-CN" sz="2800" b="1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fish is 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bigger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than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Chen Jie</a:t>
            </a:r>
            <a:r>
              <a:rPr lang="en-US" altLang="zh-CN" sz="2800" b="1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440" y="4987684"/>
            <a:ext cx="82692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Oliver</a:t>
            </a:r>
            <a:r>
              <a:rPr lang="en-US" altLang="zh-CN" sz="28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s fish is 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heavier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than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Wu Yifan</a:t>
            </a:r>
            <a:r>
              <a:rPr lang="en-US" altLang="zh-CN" sz="2800" b="1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s.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36440" y="6059853"/>
            <a:ext cx="825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Chen Jie</a:t>
            </a:r>
            <a:r>
              <a:rPr lang="en-US" altLang="zh-CN" sz="2800" b="1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s fish is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shorter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than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Sarah</a:t>
            </a:r>
            <a:r>
              <a:rPr lang="en-US" altLang="zh-CN" sz="2800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say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PEP 6课件\unit 1\UNIT1\JPG\P7BSAY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813098"/>
            <a:ext cx="8496944" cy="468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311979" y="5341479"/>
            <a:ext cx="7197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How big is your fish?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323092" y="5960604"/>
            <a:ext cx="82577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My fish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is+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形容词比较级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than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en-US" altLang="zh-CN" sz="2800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5567013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提示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5852" y="1988840"/>
            <a:ext cx="86186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(      ) 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Oliver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fish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is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than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Chen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Jie</a:t>
            </a:r>
            <a:r>
              <a:rPr lang="en-US" altLang="zh-CN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20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heavier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 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 heavy 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 heavyer</a:t>
            </a:r>
            <a:b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</a:b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(      )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John is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and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than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Jim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b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thin;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tall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B.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thin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er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;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taller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 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thinn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er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;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taller</a:t>
            </a:r>
            <a:b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</a:b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(      )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3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—How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are you?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50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kilograms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20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tall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  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heavy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   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old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5853" y="155861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一、单项选择。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220486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3707017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5185" y="5157192"/>
            <a:ext cx="429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3825" y="764704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二、看表格，做题。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82459" y="1250317"/>
            <a:ext cx="8262286" cy="2861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382458" y="4293096"/>
            <a:ext cx="85820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Sarah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is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one year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than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Kate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is the tallest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</a:b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3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Sarah</a:t>
            </a:r>
            <a:r>
              <a:rPr lang="en-US" altLang="zh-CN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feet are_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 than Mike</a:t>
            </a:r>
            <a:r>
              <a:rPr lang="en-US" altLang="zh-CN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and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_________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than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Kate</a:t>
            </a:r>
            <a:r>
              <a:rPr lang="en-US" altLang="zh-CN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s.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15181" y="4293096"/>
            <a:ext cx="1125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9592" y="4816316"/>
            <a:ext cx="811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Jim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19642" y="5345072"/>
            <a:ext cx="1494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48264" y="5360075"/>
            <a:ext cx="13676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bigger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733" y="2041412"/>
            <a:ext cx="8618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Do a survey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fill the form and repot your findings.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3768" y="1527991"/>
            <a:ext cx="40420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寻找“班级之最”。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67544" y="2996952"/>
          <a:ext cx="8136904" cy="255152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8452"/>
                <a:gridCol w="4068452"/>
              </a:tblGrid>
              <a:tr h="6378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the “-est”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smtClean="0">
                          <a:solidFill>
                            <a:schemeClr val="tx1"/>
                          </a:solidFill>
                        </a:rPr>
                        <a:t>name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78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smtClean="0"/>
                        <a:t>the tallest</a:t>
                      </a:r>
                      <a:endParaRPr lang="zh-CN" altLang="en-US" sz="28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78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smtClean="0"/>
                        <a:t>the heaviest</a:t>
                      </a:r>
                      <a:endParaRPr lang="zh-CN" altLang="en-US" sz="28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78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smtClean="0"/>
                        <a:t>…</a:t>
                      </a:r>
                      <a:endParaRPr lang="zh-CN" altLang="en-US" sz="28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531600" y="108712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897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smaller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bigger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thinner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heavier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stronger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这五个形容词的比较级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能够正确运用以上单词描述人物和事物的特点；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了解有的形容词原级变为比较级要双写词尾字母，再加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，再加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正确运用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比较级填充句子并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描述图片的活动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22590" y="4796473"/>
            <a:ext cx="18742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thinner</a:t>
            </a:r>
            <a:endParaRPr lang="zh-CN" altLang="en-US" sz="3600" b="1"/>
          </a:p>
        </p:txBody>
      </p:sp>
      <p:sp>
        <p:nvSpPr>
          <p:cNvPr id="10" name="矩形 9"/>
          <p:cNvSpPr/>
          <p:nvPr/>
        </p:nvSpPr>
        <p:spPr>
          <a:xfrm>
            <a:off x="5311212" y="4797152"/>
            <a:ext cx="18854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heavier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11212" y="5442804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更重的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9149" y="5442803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更瘦的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20900" y="1303893"/>
            <a:ext cx="2527060" cy="3421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b="-1"/>
          <a:stretch>
            <a:fillRect/>
          </a:stretch>
        </p:blipFill>
        <p:spPr bwMode="auto">
          <a:xfrm>
            <a:off x="1619672" y="1411904"/>
            <a:ext cx="1900966" cy="3205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22590" y="4796473"/>
            <a:ext cx="17059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bigger</a:t>
            </a:r>
            <a:endParaRPr lang="zh-CN" altLang="en-US" sz="3600" b="1"/>
          </a:p>
        </p:txBody>
      </p:sp>
      <p:sp>
        <p:nvSpPr>
          <p:cNvPr id="10" name="矩形 9"/>
          <p:cNvSpPr/>
          <p:nvPr/>
        </p:nvSpPr>
        <p:spPr>
          <a:xfrm>
            <a:off x="5311212" y="4797152"/>
            <a:ext cx="18694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smaller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11212" y="5442804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更小的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9149" y="5442803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更大的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77532" y="1376680"/>
            <a:ext cx="2880320" cy="278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261160" y="2284609"/>
            <a:ext cx="2119312" cy="188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22590" y="4796473"/>
            <a:ext cx="18439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weaker</a:t>
            </a:r>
            <a:endParaRPr lang="zh-CN" altLang="en-US" sz="36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11212" y="4797152"/>
            <a:ext cx="2170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stronger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11212" y="5442804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强壮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9149" y="5442803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更虚弱的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579"/>
          <a:stretch>
            <a:fillRect/>
          </a:stretch>
        </p:blipFill>
        <p:spPr bwMode="auto">
          <a:xfrm>
            <a:off x="5091289" y="1805354"/>
            <a:ext cx="2388654" cy="2418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35577" y="2147995"/>
            <a:ext cx="3502719" cy="207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4990" y="2918464"/>
            <a:ext cx="7342221" cy="1320663"/>
            <a:chOff x="794990" y="1174806"/>
            <a:chExt cx="7342221" cy="1320663"/>
          </a:xfrm>
        </p:grpSpPr>
        <p:sp>
          <p:nvSpPr>
            <p:cNvPr id="4" name="矩形 3"/>
            <p:cNvSpPr/>
            <p:nvPr/>
          </p:nvSpPr>
          <p:spPr>
            <a:xfrm>
              <a:off x="794990" y="1174806"/>
              <a:ext cx="170591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bigger</a:t>
              </a:r>
              <a:endPara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94990" y="1820458"/>
              <a:ext cx="2989147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148064" y="1268760"/>
              <a:ext cx="186942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smaller</a:t>
              </a:r>
              <a:endParaRPr lang="zh-CN" altLang="en-US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148064" y="1914412"/>
              <a:ext cx="2989147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更小的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4990" y="1351803"/>
            <a:ext cx="6238527" cy="1201116"/>
            <a:chOff x="794990" y="2931011"/>
            <a:chExt cx="6238527" cy="1201116"/>
          </a:xfrm>
        </p:grpSpPr>
        <p:sp>
          <p:nvSpPr>
            <p:cNvPr id="8" name="矩形 7"/>
            <p:cNvSpPr/>
            <p:nvPr/>
          </p:nvSpPr>
          <p:spPr>
            <a:xfrm>
              <a:off x="794990" y="2931011"/>
              <a:ext cx="18742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thinner</a:t>
              </a:r>
              <a:endParaRPr lang="zh-CN" altLang="en-US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94990" y="3551070"/>
              <a:ext cx="1606882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更瘦的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148064" y="3004040"/>
              <a:ext cx="188545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heavier</a:t>
              </a:r>
              <a:endParaRPr lang="zh-CN" altLang="en-US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48064" y="3551070"/>
              <a:ext cx="1606882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更重的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94990" y="4660604"/>
            <a:ext cx="2170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stronger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4990" y="5354098"/>
            <a:ext cx="160688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更强壮的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形容词比较级变化规则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Picture 1" descr="\\dz100\NSE 3-6 (G)\RESOURCE\UNIT1\JPG\YOUNGER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9873" y="979548"/>
            <a:ext cx="2136775" cy="493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397410" y="1254278"/>
            <a:ext cx="5758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构词规律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：形容词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7410" y="1986220"/>
            <a:ext cx="4929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young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old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old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zh-CN" altLang="en-US" sz="2400" dirty="0"/>
          </a:p>
        </p:txBody>
      </p:sp>
      <p:sp>
        <p:nvSpPr>
          <p:cNvPr id="31" name="矩形 30"/>
          <p:cNvSpPr/>
          <p:nvPr/>
        </p:nvSpPr>
        <p:spPr>
          <a:xfrm>
            <a:off x="397410" y="2745527"/>
            <a:ext cx="5758766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重读闭音节结尾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且末尾只有一个辅音字母的词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先双写该辅音字母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410" y="4031466"/>
            <a:ext cx="50610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big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ger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thin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thin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ner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397410" y="4768195"/>
            <a:ext cx="729895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以辅音字母加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结尾的词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→先改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，再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410" y="5500136"/>
            <a:ext cx="650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heavy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heav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ier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angry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angr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 文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7418" y="1157505"/>
            <a:ext cx="8152871" cy="4781592"/>
            <a:chOff x="560790" y="1157505"/>
            <a:chExt cx="8152871" cy="4781592"/>
          </a:xfrm>
        </p:grpSpPr>
        <p:grpSp>
          <p:nvGrpSpPr>
            <p:cNvPr id="26" name="组合 25"/>
            <p:cNvGrpSpPr/>
            <p:nvPr/>
          </p:nvGrpSpPr>
          <p:grpSpPr>
            <a:xfrm>
              <a:off x="560790" y="1157505"/>
              <a:ext cx="6645614" cy="4781592"/>
              <a:chOff x="86626" y="669067"/>
              <a:chExt cx="6645614" cy="4781592"/>
            </a:xfrm>
          </p:grpSpPr>
          <p:pic>
            <p:nvPicPr>
              <p:cNvPr id="5" name="Picture 1" descr="\\dz100\NSE 3-6 (G)\RESOURCE\UNIT1\JPG\SHORTER1.JP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flipH="1">
                <a:off x="86626" y="669067"/>
                <a:ext cx="2016238" cy="4781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KSO_Shape"/>
              <p:cNvSpPr/>
              <p:nvPr/>
            </p:nvSpPr>
            <p:spPr>
              <a:xfrm flipH="1" flipV="1">
                <a:off x="3213023" y="2177835"/>
                <a:ext cx="3191670" cy="1076672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141638" y="2615666"/>
                <a:ext cx="345638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</a:t>
                </a:r>
                <a:r>
                  <a:rPr lang="en-US" altLang="zh-CN" sz="2800"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’</a:t>
                </a: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 52 kilograms.</a:t>
                </a:r>
                <a:endPara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1958848" y="835029"/>
                <a:ext cx="4773392" cy="1076672"/>
                <a:chOff x="1661936" y="1352895"/>
                <a:chExt cx="4773392" cy="1076672"/>
              </a:xfrm>
            </p:grpSpPr>
            <p:sp>
              <p:nvSpPr>
                <p:cNvPr id="11" name="KSO_Shape"/>
                <p:cNvSpPr/>
                <p:nvPr/>
              </p:nvSpPr>
              <p:spPr>
                <a:xfrm>
                  <a:off x="1661936" y="1352895"/>
                  <a:ext cx="4773392" cy="1076672"/>
                </a:xfrm>
                <a:custGeom>
                  <a:avLst/>
                  <a:gdLst>
                    <a:gd name="connsiteX0" fmla="*/ 153754 w 935330"/>
                    <a:gd name="connsiteY0" fmla="*/ 0 h 460000"/>
                    <a:gd name="connsiteX1" fmla="*/ 781576 w 935330"/>
                    <a:gd name="connsiteY1" fmla="*/ 0 h 460000"/>
                    <a:gd name="connsiteX2" fmla="*/ 935330 w 935330"/>
                    <a:gd name="connsiteY2" fmla="*/ 153754 h 460000"/>
                    <a:gd name="connsiteX3" fmla="*/ 781576 w 935330"/>
                    <a:gd name="connsiteY3" fmla="*/ 307508 h 460000"/>
                    <a:gd name="connsiteX4" fmla="*/ 295997 w 935330"/>
                    <a:gd name="connsiteY4" fmla="*/ 307508 h 460000"/>
                    <a:gd name="connsiteX5" fmla="*/ 99282 w 935330"/>
                    <a:gd name="connsiteY5" fmla="*/ 460000 h 460000"/>
                    <a:gd name="connsiteX6" fmla="*/ 209707 w 935330"/>
                    <a:gd name="connsiteY6" fmla="*/ 307508 h 460000"/>
                    <a:gd name="connsiteX7" fmla="*/ 153754 w 935330"/>
                    <a:gd name="connsiteY7" fmla="*/ 307508 h 460000"/>
                    <a:gd name="connsiteX8" fmla="*/ 0 w 935330"/>
                    <a:gd name="connsiteY8" fmla="*/ 153754 h 460000"/>
                    <a:gd name="connsiteX9" fmla="*/ 153754 w 935330"/>
                    <a:gd name="connsiteY9" fmla="*/ 0 h 46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5330" h="460000">
                      <a:moveTo>
                        <a:pt x="153754" y="0"/>
                      </a:moveTo>
                      <a:lnTo>
                        <a:pt x="781576" y="0"/>
                      </a:lnTo>
                      <a:cubicBezTo>
                        <a:pt x="866492" y="0"/>
                        <a:pt x="935330" y="68838"/>
                        <a:pt x="935330" y="153754"/>
                      </a:cubicBezTo>
                      <a:cubicBezTo>
                        <a:pt x="935330" y="238670"/>
                        <a:pt x="866492" y="307508"/>
                        <a:pt x="781576" y="307508"/>
                      </a:cubicBezTo>
                      <a:lnTo>
                        <a:pt x="295997" y="307508"/>
                      </a:lnTo>
                      <a:lnTo>
                        <a:pt x="99282" y="460000"/>
                      </a:lnTo>
                      <a:lnTo>
                        <a:pt x="209707" y="307508"/>
                      </a:lnTo>
                      <a:lnTo>
                        <a:pt x="153754" y="307508"/>
                      </a:lnTo>
                      <a:cubicBezTo>
                        <a:pt x="68838" y="307508"/>
                        <a:pt x="0" y="238670"/>
                        <a:pt x="0" y="153754"/>
                      </a:cubicBezTo>
                      <a:cubicBezTo>
                        <a:pt x="0" y="68838"/>
                        <a:pt x="68838" y="0"/>
                        <a:pt x="15375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txBody>
                <a:bodyPr lIns="0" tIns="0" rIns="0" bIns="0"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1733944" y="1480892"/>
                  <a:ext cx="4567166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How </a:t>
                  </a:r>
                  <a:r>
                    <a:rPr lang="en-US" altLang="zh-CN" sz="280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heavy </a:t>
                  </a:r>
                  <a:r>
                    <a:rPr lang="en-US" altLang="zh-CN" sz="280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are </a:t>
                  </a:r>
                  <a:r>
                    <a:rPr lang="en-US" altLang="zh-CN" sz="280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you</a:t>
                  </a:r>
                  <a:r>
                    <a:rPr lang="zh-CN" altLang="en-US" sz="280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，</a:t>
                  </a:r>
                  <a:r>
                    <a:rPr lang="en-US" altLang="zh-CN" sz="280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Jim? </a:t>
                  </a:r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1420086" y="3410853"/>
                <a:ext cx="3888432" cy="1428632"/>
                <a:chOff x="1492094" y="3289229"/>
                <a:chExt cx="3888432" cy="1428632"/>
              </a:xfrm>
            </p:grpSpPr>
            <p:sp>
              <p:nvSpPr>
                <p:cNvPr id="19" name="KSO_Shape"/>
                <p:cNvSpPr/>
                <p:nvPr/>
              </p:nvSpPr>
              <p:spPr>
                <a:xfrm flipV="1">
                  <a:off x="1492094" y="3289229"/>
                  <a:ext cx="3888432" cy="1388260"/>
                </a:xfrm>
                <a:custGeom>
                  <a:avLst/>
                  <a:gdLst>
                    <a:gd name="connsiteX0" fmla="*/ 153754 w 935330"/>
                    <a:gd name="connsiteY0" fmla="*/ 0 h 460000"/>
                    <a:gd name="connsiteX1" fmla="*/ 781576 w 935330"/>
                    <a:gd name="connsiteY1" fmla="*/ 0 h 460000"/>
                    <a:gd name="connsiteX2" fmla="*/ 935330 w 935330"/>
                    <a:gd name="connsiteY2" fmla="*/ 153754 h 460000"/>
                    <a:gd name="connsiteX3" fmla="*/ 781576 w 935330"/>
                    <a:gd name="connsiteY3" fmla="*/ 307508 h 460000"/>
                    <a:gd name="connsiteX4" fmla="*/ 295997 w 935330"/>
                    <a:gd name="connsiteY4" fmla="*/ 307508 h 460000"/>
                    <a:gd name="connsiteX5" fmla="*/ 99282 w 935330"/>
                    <a:gd name="connsiteY5" fmla="*/ 460000 h 460000"/>
                    <a:gd name="connsiteX6" fmla="*/ 209707 w 935330"/>
                    <a:gd name="connsiteY6" fmla="*/ 307508 h 460000"/>
                    <a:gd name="connsiteX7" fmla="*/ 153754 w 935330"/>
                    <a:gd name="connsiteY7" fmla="*/ 307508 h 460000"/>
                    <a:gd name="connsiteX8" fmla="*/ 0 w 935330"/>
                    <a:gd name="connsiteY8" fmla="*/ 153754 h 460000"/>
                    <a:gd name="connsiteX9" fmla="*/ 153754 w 935330"/>
                    <a:gd name="connsiteY9" fmla="*/ 0 h 46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5330" h="460000">
                      <a:moveTo>
                        <a:pt x="153754" y="0"/>
                      </a:moveTo>
                      <a:lnTo>
                        <a:pt x="781576" y="0"/>
                      </a:lnTo>
                      <a:cubicBezTo>
                        <a:pt x="866492" y="0"/>
                        <a:pt x="935330" y="68838"/>
                        <a:pt x="935330" y="153754"/>
                      </a:cubicBezTo>
                      <a:cubicBezTo>
                        <a:pt x="935330" y="238670"/>
                        <a:pt x="866492" y="307508"/>
                        <a:pt x="781576" y="307508"/>
                      </a:cubicBezTo>
                      <a:lnTo>
                        <a:pt x="295997" y="307508"/>
                      </a:lnTo>
                      <a:lnTo>
                        <a:pt x="99282" y="460000"/>
                      </a:lnTo>
                      <a:lnTo>
                        <a:pt x="209707" y="307508"/>
                      </a:lnTo>
                      <a:lnTo>
                        <a:pt x="153754" y="307508"/>
                      </a:lnTo>
                      <a:cubicBezTo>
                        <a:pt x="68838" y="307508"/>
                        <a:pt x="0" y="238670"/>
                        <a:pt x="0" y="153754"/>
                      </a:cubicBezTo>
                      <a:cubicBezTo>
                        <a:pt x="0" y="68838"/>
                        <a:pt x="68838" y="0"/>
                        <a:pt x="15375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txBody>
                <a:bodyPr lIns="0" tIns="0" rIns="0" bIns="0"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 flipH="1">
                  <a:off x="1703844" y="3763755"/>
                  <a:ext cx="3456384" cy="9541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You</a:t>
                  </a:r>
                  <a:r>
                    <a:rPr lang="en-US" altLang="zh-CN" sz="2800" smtClean="0"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’</a:t>
                  </a:r>
                  <a:r>
                    <a:rPr lang="en-US" altLang="zh-CN" sz="280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re </a:t>
                  </a:r>
                  <a:r>
                    <a:rPr lang="en-US" altLang="zh-CN" sz="280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heavier</a:t>
                  </a:r>
                  <a:r>
                    <a:rPr lang="en-US" altLang="zh-CN" sz="280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280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than me ,too. </a:t>
                  </a:r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18" name="Picture 2" descr="D:\PEP 6课件\unit 1\UNIT1\JPG\P7BLEARN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072186" y="1247219"/>
              <a:ext cx="1641475" cy="460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50878" y="1382955"/>
            <a:ext cx="5312154" cy="4403046"/>
            <a:chOff x="1420086" y="835029"/>
            <a:chExt cx="5312154" cy="4403046"/>
          </a:xfrm>
        </p:grpSpPr>
        <p:sp>
          <p:nvSpPr>
            <p:cNvPr id="8" name="KSO_Shape"/>
            <p:cNvSpPr/>
            <p:nvPr/>
          </p:nvSpPr>
          <p:spPr>
            <a:xfrm flipH="1" flipV="1">
              <a:off x="3213023" y="2177835"/>
              <a:ext cx="3191670" cy="1391938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141638" y="2660822"/>
              <a:ext cx="345638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 </a:t>
              </a:r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wear size </a:t>
              </a:r>
              <a:r>
                <a:rPr lang="en-US" altLang="zh-CN" sz="28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35 </a:t>
              </a:r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shoes</a:t>
              </a:r>
              <a:r>
                <a:rPr lang="en-US" altLang="zh-CN" sz="28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958848" y="835029"/>
              <a:ext cx="4773392" cy="1076672"/>
              <a:chOff x="1661936" y="1352895"/>
              <a:chExt cx="4773392" cy="1076672"/>
            </a:xfrm>
          </p:grpSpPr>
          <p:sp>
            <p:nvSpPr>
              <p:cNvPr id="14" name="KSO_Shape"/>
              <p:cNvSpPr/>
              <p:nvPr/>
            </p:nvSpPr>
            <p:spPr>
              <a:xfrm>
                <a:off x="1661936" y="1352895"/>
                <a:ext cx="4773392" cy="1076672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779100" y="1480892"/>
                <a:ext cx="456716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How big are your shoes? </a:t>
                </a:r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420086" y="3804658"/>
              <a:ext cx="4347252" cy="1433417"/>
              <a:chOff x="1492094" y="3683034"/>
              <a:chExt cx="4347252" cy="1433417"/>
            </a:xfrm>
          </p:grpSpPr>
          <p:sp>
            <p:nvSpPr>
              <p:cNvPr id="12" name="KSO_Shape"/>
              <p:cNvSpPr/>
              <p:nvPr/>
            </p:nvSpPr>
            <p:spPr>
              <a:xfrm flipV="1">
                <a:off x="1492094" y="3683034"/>
                <a:ext cx="4217266" cy="1388260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flipH="1">
                <a:off x="1545798" y="4162344"/>
                <a:ext cx="429354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en-US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feet </a:t>
                </a: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are bigger </a:t>
                </a:r>
                <a:r>
                  <a:rPr lang="en-US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than mine.</a:t>
                </a:r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cc79a08-f3a8-42bc-9cc6-4aeec4b362a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00B0F0"/>
          </a:solidFill>
        </a:ln>
      </a:spPr>
      <a:bodyPr anchor="ctr"/>
      <a:lstStyle>
        <a:defPPr algn="ctr" eaLnBrk="0" fontAlgn="base" hangingPunct="0">
          <a:spcBef>
            <a:spcPct val="0"/>
          </a:spcBef>
          <a:spcAft>
            <a:spcPct val="0"/>
          </a:spcAft>
          <a:defRPr b="1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2030</Words>
  <Application>WPS 演示</Application>
  <PresentationFormat>全屏显示(4:3)</PresentationFormat>
  <Paragraphs>214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Times New Roman</vt:lpstr>
      <vt:lpstr>Arial Unicode MS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2021-02-09T05:30:00Z</cp:lastPrinted>
  <dcterms:created xsi:type="dcterms:W3CDTF">2021-02-09T05:30:00Z</dcterms:created>
  <dcterms:modified xsi:type="dcterms:W3CDTF">2023-02-26T05:57:19Z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6EE28D16EB5C473490B344FA9B9A3CC3</vt:lpwstr>
  </property>
  <property fmtid="{D5CDD505-2E9C-101B-9397-08002B2CF9AE}" pid="7" name="KSOProductBuildVer">
    <vt:lpwstr>2052-11.1.0.13703</vt:lpwstr>
  </property>
</Properties>
</file>