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7" r:id="rId3"/>
    <p:sldId id="270" r:id="rId4"/>
    <p:sldId id="286" r:id="rId5"/>
    <p:sldId id="271" r:id="rId6"/>
    <p:sldId id="259" r:id="rId7"/>
    <p:sldId id="268" r:id="rId8"/>
    <p:sldId id="274" r:id="rId9"/>
    <p:sldId id="273" r:id="rId10"/>
    <p:sldId id="275" r:id="rId11"/>
    <p:sldId id="276" r:id="rId12"/>
    <p:sldId id="277" r:id="rId13"/>
    <p:sldId id="279" r:id="rId14"/>
    <p:sldId id="306" r:id="rId15"/>
    <p:sldId id="278" r:id="rId16"/>
    <p:sldId id="283" r:id="rId17"/>
    <p:sldId id="284" r:id="rId18"/>
    <p:sldId id="282" r:id="rId19"/>
    <p:sldId id="30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fld id="{D0EE7952-E7C3-4E0B-8E7B-3D8EC9E77D82}" type="datetime1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74172B4-C3EA-44EC-9956-539BA159B48D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蓝天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蓝天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蓝天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"/>
          <p:cNvSpPr/>
          <p:nvPr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"/>
          <p:cNvGrpSpPr/>
          <p:nvPr/>
        </p:nvGrpSpPr>
        <p:grpSpPr>
          <a:xfrm>
            <a:off x="0" y="0"/>
            <a:ext cx="9144000" cy="5019675"/>
            <a:chOff x="0" y="0"/>
            <a:chExt cx="9144000" cy="5020022"/>
          </a:xfrm>
        </p:grpSpPr>
        <p:pic>
          <p:nvPicPr>
            <p:cNvPr id="7171" name="Picture 1" descr="F:\上课课件\人教版六年级\U1\图片\Let's talk 1.jpg"/>
            <p:cNvPicPr>
              <a:picLocks noChangeAspect="1"/>
            </p:cNvPicPr>
            <p:nvPr/>
          </p:nvPicPr>
          <p:blipFill>
            <a:blip r:embed="rId2"/>
            <a:srcRect l="17871" t="6860" r="16925" b="7161"/>
            <a:stretch>
              <a:fillRect/>
            </a:stretch>
          </p:blipFill>
          <p:spPr>
            <a:xfrm>
              <a:off x="4067944" y="0"/>
              <a:ext cx="5076056" cy="50200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2" name="Picture 1" descr="F:\上课课件\人教版六年级\U1\图片\Let's talk 1.jpg"/>
            <p:cNvPicPr>
              <a:picLocks noChangeAspect="1"/>
            </p:cNvPicPr>
            <p:nvPr/>
          </p:nvPicPr>
          <p:blipFill>
            <a:blip r:embed="rId2"/>
            <a:srcRect l="17871" t="6860" r="41900" b="7161"/>
            <a:stretch>
              <a:fillRect/>
            </a:stretch>
          </p:blipFill>
          <p:spPr>
            <a:xfrm>
              <a:off x="0" y="0"/>
              <a:ext cx="3131840" cy="50200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3" name="Picture 1" descr="F:\上课课件\人教版六年级\U1\图片\Let's talk 1.jpg"/>
            <p:cNvPicPr>
              <a:picLocks noChangeAspect="1"/>
            </p:cNvPicPr>
            <p:nvPr/>
          </p:nvPicPr>
          <p:blipFill>
            <a:blip r:embed="rId2"/>
            <a:srcRect l="17871" t="6860" r="41900" b="7161"/>
            <a:stretch>
              <a:fillRect/>
            </a:stretch>
          </p:blipFill>
          <p:spPr>
            <a:xfrm>
              <a:off x="1043608" y="0"/>
              <a:ext cx="3131840" cy="50200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7174" name="矩形 6"/>
          <p:cNvSpPr/>
          <p:nvPr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microsoft.com/office/2007/relationships/media" Target="file:///C:\Users\Administrator\Desktop\&#21407;&#21019;&#26032;&#35838;&#22530;&#20845;&#24180;&#32423;&#33521;&#35821;&#19978;&#20876;&#65288;&#20154;&#25945;&#29256;&#65289;&#35838;&#20214;\&#21407;&#21019;&#26032;&#35838;&#22530;&#20845;&#24180;&#32423;&#33521;&#35821;&#19978;&#20876;&#65288;&#20154;&#25945;&#29256;&#65289;&#35838;&#20214;\&#20845;&#24180;&#32423;&#33521;&#35821;&#65288;PEP&#65289;&#25945;&#23398;&#35838;&#20214;\Unit%202\Unit%202%20&#31532;&#19968;&#35838;&#26102;\u2&#20027;&#24773;&#26223;.mp4" TargetMode="External"/><Relationship Id="rId1" Type="http://schemas.openxmlformats.org/officeDocument/2006/relationships/video" Target="file:///C:\Users\Administrator\Desktop\&#21407;&#21019;&#26032;&#35838;&#22530;&#20845;&#24180;&#32423;&#33521;&#35821;&#19978;&#20876;&#65288;&#20154;&#25945;&#29256;&#65289;&#35838;&#20214;\&#21407;&#21019;&#26032;&#35838;&#22530;&#20845;&#24180;&#32423;&#33521;&#35821;&#19978;&#20876;&#65288;&#20154;&#25945;&#29256;&#65289;&#35838;&#20214;\&#20845;&#24180;&#32423;&#33521;&#35821;&#65288;PEP&#65289;&#25945;&#23398;&#35838;&#20214;\Unit%202\Unit%202%20&#31532;&#19968;&#35838;&#26102;\u2&#20027;&#24773;&#26223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audio" Target="NULL" TargetMode="Externa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2.png"/><Relationship Id="rId3" Type="http://schemas.openxmlformats.org/officeDocument/2006/relationships/tags" Target="../tags/tag2.xml"/><Relationship Id="rId2" Type="http://schemas.microsoft.com/office/2007/relationships/media" Target="file:///C:\Users\Administrator\Desktop\&#21407;&#21019;&#26032;&#35838;&#22530;&#20845;&#24180;&#32423;&#33521;&#35821;&#19978;&#20876;&#65288;&#20154;&#25945;&#29256;&#65289;&#35838;&#20214;\&#21407;&#21019;&#26032;&#35838;&#22530;&#20845;&#24180;&#32423;&#33521;&#35821;&#19978;&#20876;&#65288;&#20154;&#25945;&#29256;&#65289;&#35838;&#20214;\&#20845;&#24180;&#32423;&#33521;&#35821;&#65288;PEP&#65289;&#25945;&#23398;&#35838;&#20214;\Unit%202\Unit%202%20&#31532;&#19968;&#35838;&#26102;\A%20let's%20talk.mp4" TargetMode="External"/><Relationship Id="rId1" Type="http://schemas.openxmlformats.org/officeDocument/2006/relationships/video" Target="file:///C:\Users\Administrator\Desktop\&#21407;&#21019;&#26032;&#35838;&#22530;&#20845;&#24180;&#32423;&#33521;&#35821;&#19978;&#20876;&#65288;&#20154;&#25945;&#29256;&#65289;&#35838;&#20214;\&#21407;&#21019;&#26032;&#35838;&#22530;&#20845;&#24180;&#32423;&#33521;&#35821;&#19978;&#20876;&#65288;&#20154;&#25945;&#29256;&#65289;&#35838;&#20214;\&#20845;&#24180;&#32423;&#33521;&#35821;&#65288;PEP&#65289;&#25945;&#23398;&#35838;&#20214;\Unit%202\Unit%202%20&#31532;&#19968;&#35838;&#26102;\A%20let's%20talk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1"/>
          <p:cNvSpPr/>
          <p:nvPr/>
        </p:nvSpPr>
        <p:spPr>
          <a:xfrm>
            <a:off x="5063396" y="533959"/>
            <a:ext cx="262123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400" b="1" dirty="0">
                <a:latin typeface="Times New Roman" panose="02020603050405020304" pitchFamily="18" charset="0"/>
              </a:rPr>
              <a:t>PEP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六年级 下册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3972552" y="1059582"/>
            <a:ext cx="4802918" cy="23083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20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Unit 2  Last weekend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 lvl="0" algn="ctr">
              <a:lnSpc>
                <a:spcPct val="20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</a:rPr>
              <a:t>Part </a:t>
            </a:r>
            <a:r>
              <a:rPr lang="en-US" altLang="zh-CN" sz="3200" b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第</a:t>
            </a:r>
            <a:r>
              <a:rPr lang="en-US" altLang="zh-CN" sz="2400" b="1" dirty="0" smtClean="0">
                <a:latin typeface="汉仪大宋简" pitchFamily="49" charset="-122"/>
                <a:ea typeface="汉仪大宋简" pitchFamily="49" charset="-122"/>
              </a:rPr>
              <a:t>1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课时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3"/>
          <p:cNvGrpSpPr/>
          <p:nvPr/>
        </p:nvGrpSpPr>
        <p:grpSpPr>
          <a:xfrm>
            <a:off x="107950" y="123825"/>
            <a:ext cx="1374775" cy="719138"/>
            <a:chOff x="107503" y="123478"/>
            <a:chExt cx="1375833" cy="720080"/>
          </a:xfrm>
        </p:grpSpPr>
        <p:pic>
          <p:nvPicPr>
            <p:cNvPr id="20482" name="Picture 2" descr="http://hbimg.b0.upaiyun.com/ed13f66031e2d6fb8aae1ae360c26ca30d570ac161e5-7Le5il_fw65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561" b="7391"/>
            <a:stretch>
              <a:fillRect/>
            </a:stretch>
          </p:blipFill>
          <p:spPr>
            <a:xfrm>
              <a:off x="107503" y="123478"/>
              <a:ext cx="1375833" cy="7200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483" name="矩形 2"/>
            <p:cNvSpPr/>
            <p:nvPr/>
          </p:nvSpPr>
          <p:spPr>
            <a:xfrm>
              <a:off x="229575" y="302927"/>
              <a:ext cx="11657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Grammar</a:t>
              </a:r>
              <a:endParaRPr kumimoji="0" lang="zh-CN" altLang="en-US" sz="2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0484" name="矩形 4"/>
          <p:cNvSpPr/>
          <p:nvPr/>
        </p:nvSpPr>
        <p:spPr>
          <a:xfrm>
            <a:off x="1801813" y="846138"/>
            <a:ext cx="52451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一般过去时（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The Simple Past Tense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矩形 5"/>
          <p:cNvSpPr/>
          <p:nvPr/>
        </p:nvSpPr>
        <p:spPr>
          <a:xfrm>
            <a:off x="539750" y="1468438"/>
            <a:ext cx="7848600" cy="337015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一般过去时表示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过去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某个时间发生的动作或存在的状态，常和表示过去的时间状语连用。一般过去时也表示过去经常或反复发生的动作。如: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yesterday, last weekend, last Sunday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等。也表示过去经常或反复发生的动作，常和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often, always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等表示频度的时间状语连用。例如: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I visited my grandparents last weekend.</a:t>
            </a:r>
            <a:endParaRPr lang="en-US" altLang="zh-CN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I always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went swimming in summer</a:t>
            </a:r>
            <a:r>
              <a:rPr lang="en-US" altLang="zh-CN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/>
          <p:nvPr/>
        </p:nvSpPr>
        <p:spPr>
          <a:xfrm>
            <a:off x="2779713" y="555625"/>
            <a:ext cx="29368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动词过去式变化规则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矩形 2"/>
          <p:cNvSpPr/>
          <p:nvPr/>
        </p:nvSpPr>
        <p:spPr>
          <a:xfrm>
            <a:off x="539750" y="1295400"/>
            <a:ext cx="6048375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400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一般在词尾加 </a:t>
            </a:r>
            <a:r>
              <a:rPr lang="en-US" altLang="zh-CN" sz="2400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lang="en-US" altLang="zh-CN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ed</a:t>
            </a:r>
            <a:endParaRPr lang="en-US" altLang="zh-CN" sz="2400" b="1" u="sng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  <a:ea typeface="仿宋" panose="02010609060101010101" pitchFamily="49" charset="-122"/>
              </a:rPr>
              <a:t>eg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. clean – clean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ed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      stay — stay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ed</a:t>
            </a: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 u="sng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2.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词尾是</a:t>
            </a: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e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的加</a:t>
            </a: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-d</a:t>
            </a:r>
            <a:endParaRPr lang="en-US" altLang="zh-CN" sz="2400" b="1" u="sng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  <a:ea typeface="仿宋" panose="02010609060101010101" pitchFamily="49" charset="-122"/>
              </a:rPr>
              <a:t>eg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.  live – live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     hope – 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sym typeface="宋体" panose="02010600030101010101" pitchFamily="2" charset="-122"/>
              </a:rPr>
              <a:t>hope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/>
          <p:nvPr/>
        </p:nvSpPr>
        <p:spPr>
          <a:xfrm>
            <a:off x="1336040" y="203200"/>
            <a:ext cx="1391285" cy="4305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Let's do it</a:t>
            </a:r>
            <a:endParaRPr kumimoji="0" lang="zh-CN" altLang="en-US" sz="2200" b="1" i="0" u="none" strike="noStrike" kern="1200" cap="none" spc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530" name="矩形 4"/>
          <p:cNvSpPr/>
          <p:nvPr/>
        </p:nvSpPr>
        <p:spPr>
          <a:xfrm>
            <a:off x="395288" y="889000"/>
            <a:ext cx="8424862" cy="3414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watch —  ________        	clean—  _______    </a:t>
            </a: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listen— ________             	play—  ________         </a:t>
            </a: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visit— ________       		wash— _______</a:t>
            </a: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     </a:t>
            </a:r>
            <a:endParaRPr lang="zh-CN" altLang="en-US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sp>
        <p:nvSpPr>
          <p:cNvPr id="22531" name="Text Box 4"/>
          <p:cNvSpPr/>
          <p:nvPr/>
        </p:nvSpPr>
        <p:spPr>
          <a:xfrm>
            <a:off x="1687513" y="962025"/>
            <a:ext cx="1444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watch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2" name="Text Box 5"/>
          <p:cNvSpPr/>
          <p:nvPr/>
        </p:nvSpPr>
        <p:spPr>
          <a:xfrm>
            <a:off x="1565275" y="2157413"/>
            <a:ext cx="15240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listen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3" name="Text Box 7"/>
          <p:cNvSpPr/>
          <p:nvPr/>
        </p:nvSpPr>
        <p:spPr>
          <a:xfrm>
            <a:off x="1490663" y="3206750"/>
            <a:ext cx="10810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visit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4" name="Text Box 10"/>
          <p:cNvSpPr/>
          <p:nvPr/>
        </p:nvSpPr>
        <p:spPr>
          <a:xfrm>
            <a:off x="5156200" y="1028700"/>
            <a:ext cx="15240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clean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5" name="Text Box 11"/>
          <p:cNvSpPr/>
          <p:nvPr/>
        </p:nvSpPr>
        <p:spPr>
          <a:xfrm>
            <a:off x="5200650" y="2084388"/>
            <a:ext cx="12239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play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6" name="Text Box 13"/>
          <p:cNvSpPr/>
          <p:nvPr/>
        </p:nvSpPr>
        <p:spPr>
          <a:xfrm>
            <a:off x="5105400" y="3206750"/>
            <a:ext cx="15240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wash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5" grpId="0"/>
      <p:bldP spid="225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2"/>
          <p:cNvSpPr/>
          <p:nvPr/>
        </p:nvSpPr>
        <p:spPr>
          <a:xfrm>
            <a:off x="323850" y="669925"/>
            <a:ext cx="8569325" cy="3414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3.末尾只有一个辅音字母的重度闭音节，先双写这个辅音字母，再加-ed</a:t>
            </a:r>
            <a:endParaRPr lang="zh-CN" altLang="en-US" sz="2400" b="1" u="sng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  <a:ea typeface="仿宋" panose="02010609060101010101" pitchFamily="49" charset="-122"/>
              </a:rPr>
              <a:t>eg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. stop – stop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ped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      plan — plan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ned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 u="sng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4.</a:t>
            </a:r>
            <a:r>
              <a:rPr lang="zh-C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结尾是“辅音字母+y”的动词，变“y”为“i”, 再加-ed</a:t>
            </a:r>
            <a:endParaRPr lang="zh-CN" altLang="zh-CN" sz="2400" b="1" u="sng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  <a:ea typeface="仿宋" panose="02010609060101010101" pitchFamily="49" charset="-122"/>
              </a:rPr>
              <a:t>eg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.  study – 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sym typeface="宋体" panose="02010600030101010101" pitchFamily="2" charset="-122"/>
              </a:rPr>
              <a:t>stud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  <a:sym typeface="宋体" panose="02010600030101010101" pitchFamily="2" charset="-122"/>
              </a:rPr>
              <a:t>ied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sym typeface="宋体" panose="02010600030101010101" pitchFamily="2" charset="-122"/>
              </a:rPr>
              <a:t>worry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 – 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sym typeface="宋体" panose="02010600030101010101" pitchFamily="2" charset="-122"/>
              </a:rPr>
              <a:t>worr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仿宋" panose="02010609060101010101" pitchFamily="49" charset="-122"/>
                <a:sym typeface="宋体" panose="02010600030101010101" pitchFamily="2" charset="-122"/>
              </a:rPr>
              <a:t>ied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Group 49"/>
          <p:cNvGraphicFramePr>
            <a:graphicFrameLocks noGrp="1"/>
          </p:cNvGraphicFramePr>
          <p:nvPr/>
        </p:nvGraphicFramePr>
        <p:xfrm>
          <a:off x="539750" y="906462"/>
          <a:ext cx="7658101" cy="3368675"/>
        </p:xfrm>
        <a:graphic>
          <a:graphicData uri="http://schemas.openxmlformats.org/drawingml/2006/table">
            <a:tbl>
              <a:tblPr/>
              <a:tblGrid>
                <a:gridCol w="3278188"/>
                <a:gridCol w="1049338"/>
                <a:gridCol w="3330575"/>
              </a:tblGrid>
              <a:tr h="5842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spcBef>
                          <a:spcPct val="20000"/>
                        </a:spcBef>
                      </a:pPr>
                      <a:endParaRPr lang="zh-CN" altLang="en-US" sz="2800" b="1">
                        <a:solidFill>
                          <a:srgbClr val="0066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8100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8100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读音</a:t>
                      </a:r>
                      <a:r>
                        <a:rPr lang="zh-CN" altLang="en-US" sz="3200" b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3200" b="1">
                        <a:solidFill>
                          <a:srgbClr val="0066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8100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spcBef>
                          <a:spcPct val="20000"/>
                        </a:spcBef>
                      </a:pPr>
                      <a:r>
                        <a:rPr lang="zh-CN" altLang="en-US" sz="28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例词</a:t>
                      </a:r>
                      <a:endParaRPr lang="zh-CN" altLang="en-US" sz="2800" b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>
                      <a:solidFill>
                        <a:prstClr val="black"/>
                      </a:solidFill>
                      <a:round/>
                    </a:lnL>
                    <a:lnR w="38100">
                      <a:solidFill>
                        <a:prstClr val="black"/>
                      </a:solidFill>
                      <a:round/>
                    </a:lnR>
                    <a:lnT w="38100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11953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在浊辅音和元音后面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8100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d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endParaRPr lang="zh-CN" altLang="en-US" sz="2400" b="1" i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play</a:t>
                      </a:r>
                      <a:r>
                        <a:rPr lang="zh-CN" altLang="zh-CN" sz="2400" b="1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ed</a:t>
                      </a:r>
                      <a:r>
                        <a:rPr lang="zh-CN" altLang="zh-CN" sz="2400" b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/d/ </a:t>
                      </a:r>
                      <a:r>
                        <a:rPr lang="zh-CN" altLang="zh-CN" sz="2400" b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clean</a:t>
                      </a:r>
                      <a:r>
                        <a:rPr lang="zh-CN" altLang="zh-CN" sz="2400" b="1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ed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d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3200" b="1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lang="zh-CN" altLang="zh-CN" sz="3200" b="1">
                        <a:solidFill>
                          <a:srgbClr val="FF0066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>
                      <a:solidFill>
                        <a:prstClr val="black"/>
                      </a:solidFill>
                      <a:round/>
                    </a:lnL>
                    <a:lnR w="38100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644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在轻辅音后面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8100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t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endParaRPr lang="zh-CN" altLang="zh-CN" sz="2400" b="1">
                        <a:solidFill>
                          <a:srgbClr val="0066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wash</a:t>
                      </a:r>
                      <a:r>
                        <a:rPr lang="zh-CN" altLang="zh-CN" sz="2400" b="1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ed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t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zh-CN" altLang="zh-CN" sz="2400" b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cook</a:t>
                      </a:r>
                      <a:r>
                        <a:rPr lang="zh-CN" altLang="zh-CN" sz="2400" b="1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ed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t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endParaRPr lang="zh-CN" altLang="zh-CN" sz="2400" b="1">
                        <a:solidFill>
                          <a:srgbClr val="0066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>
                      <a:solidFill>
                        <a:prstClr val="black"/>
                      </a:solidFill>
                      <a:round/>
                    </a:lnL>
                    <a:lnR w="38100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175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9445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在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t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d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音后面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8100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81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6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І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d</a:t>
                      </a:r>
                      <a:r>
                        <a:rPr lang="zh-CN" altLang="en-US" sz="2400" b="1" i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endParaRPr lang="zh-CN" altLang="zh-CN" sz="2400" b="1">
                        <a:solidFill>
                          <a:srgbClr val="0066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>
                      <a:solidFill>
                        <a:prstClr val="black"/>
                      </a:solidFill>
                      <a:round/>
                    </a:lnL>
                    <a:lnR w="3175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81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ctr">
                        <a:lnSpc>
                          <a:spcPct val="150000"/>
                        </a:lnSpc>
                        <a:spcBef>
                          <a:spcPct val="20000"/>
                        </a:spcBef>
                      </a:pPr>
                      <a:r>
                        <a:rPr lang="zh-CN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visit</a:t>
                      </a:r>
                      <a:r>
                        <a:rPr lang="zh-CN" altLang="zh-CN" sz="2400" b="1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ed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16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І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d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2400" b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want</a:t>
                      </a:r>
                      <a:r>
                        <a:rPr lang="zh-CN" altLang="zh-CN" sz="2400" b="1">
                          <a:solidFill>
                            <a:srgbClr val="FF00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ed 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16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І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Kingsoft Phonetic Plain"/>
                        </a:rPr>
                        <a:t>d</a:t>
                      </a:r>
                      <a:r>
                        <a:rPr lang="zh-CN" altLang="zh-CN" sz="2400" b="1" i="1">
                          <a:solidFill>
                            <a:srgbClr val="0066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endParaRPr lang="zh-CN" altLang="zh-CN" sz="2000" b="1">
                        <a:solidFill>
                          <a:srgbClr val="0066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>
                      <a:solidFill>
                        <a:prstClr val="black"/>
                      </a:solidFill>
                      <a:round/>
                    </a:lnL>
                    <a:lnR w="38100">
                      <a:solidFill>
                        <a:prstClr val="black"/>
                      </a:solidFill>
                      <a:round/>
                    </a:lnR>
                    <a:lnT w="3175">
                      <a:solidFill>
                        <a:prstClr val="black"/>
                      </a:solidFill>
                      <a:round/>
                    </a:lnT>
                    <a:lnB w="381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599" name="矩形 1"/>
          <p:cNvSpPr/>
          <p:nvPr/>
        </p:nvSpPr>
        <p:spPr>
          <a:xfrm>
            <a:off x="2798763" y="298450"/>
            <a:ext cx="37004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动词词尾加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-ed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后的读音：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/>
          <p:nvPr/>
        </p:nvSpPr>
        <p:spPr>
          <a:xfrm>
            <a:off x="2771775" y="842963"/>
            <a:ext cx="26320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一般过去时的用法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矩形 3"/>
          <p:cNvSpPr/>
          <p:nvPr/>
        </p:nvSpPr>
        <p:spPr>
          <a:xfrm>
            <a:off x="323850" y="1681163"/>
            <a:ext cx="8569325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Look and write</a:t>
            </a:r>
            <a:endParaRPr lang="zh-CN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A: What did you do last weekend?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B: I _________________.</a:t>
            </a:r>
            <a:endParaRPr lang="zh-CN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pic>
        <p:nvPicPr>
          <p:cNvPr id="2560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0" y="1439863"/>
            <a:ext cx="3286125" cy="2913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4" name="Text Box 13"/>
          <p:cNvSpPr/>
          <p:nvPr/>
        </p:nvSpPr>
        <p:spPr>
          <a:xfrm>
            <a:off x="1247775" y="2935288"/>
            <a:ext cx="2339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drank water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"/>
          <p:cNvSpPr/>
          <p:nvPr/>
        </p:nvSpPr>
        <p:spPr>
          <a:xfrm>
            <a:off x="4067175" y="1563688"/>
            <a:ext cx="4552950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sym typeface="宋体" panose="02010600030101010101" pitchFamily="2" charset="-122"/>
              </a:rPr>
              <a:t>A: What did you do last weekend?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endParaRPr lang="en-US" altLang="zh-CN" sz="2400" b="1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sym typeface="宋体" panose="02010600030101010101" pitchFamily="2" charset="-122"/>
              </a:rPr>
              <a:t>B: I _________________.</a:t>
            </a:r>
            <a:endParaRPr lang="zh-CN" altLang="zh-CN" sz="2400" b="1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/>
            <a:endParaRPr lang="en-US" altLang="zh-CN" sz="2400" b="1" i="1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6626" name="矩形 3"/>
          <p:cNvSpPr/>
          <p:nvPr/>
        </p:nvSpPr>
        <p:spPr>
          <a:xfrm>
            <a:off x="4889500" y="2549525"/>
            <a:ext cx="2357438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stayed at home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089025"/>
            <a:ext cx="2833688" cy="3221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"/>
          <p:cNvSpPr/>
          <p:nvPr/>
        </p:nvSpPr>
        <p:spPr>
          <a:xfrm>
            <a:off x="1336675" y="203200"/>
            <a:ext cx="1424305" cy="4305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Self-check</a:t>
            </a:r>
            <a:endParaRPr kumimoji="0" lang="zh-CN" altLang="en-US" sz="2200" b="1" i="0" u="none" strike="noStrike" kern="1200" cap="none" spc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50" name="矩形 4"/>
          <p:cNvSpPr/>
          <p:nvPr/>
        </p:nvSpPr>
        <p:spPr>
          <a:xfrm>
            <a:off x="344488" y="989013"/>
            <a:ext cx="38893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Please answer the questions.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1" name="矩形 6"/>
          <p:cNvSpPr/>
          <p:nvPr/>
        </p:nvSpPr>
        <p:spPr>
          <a:xfrm>
            <a:off x="323850" y="1509713"/>
            <a:ext cx="82804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1.How was your weekend?</a:t>
            </a:r>
            <a:endParaRPr lang="en-US" altLang="zh-CN" sz="240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2.What did  you do last weekend?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3.What are you going to do next weekend?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endParaRPr lang="zh-CN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7652" name="直接连接符 7"/>
          <p:cNvCxnSpPr/>
          <p:nvPr/>
        </p:nvCxnSpPr>
        <p:spPr>
          <a:xfrm>
            <a:off x="3862388" y="2139950"/>
            <a:ext cx="380523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653" name="直接连接符 8"/>
          <p:cNvCxnSpPr/>
          <p:nvPr/>
        </p:nvCxnSpPr>
        <p:spPr>
          <a:xfrm>
            <a:off x="4870450" y="2859088"/>
            <a:ext cx="337343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654" name="直接连接符 12"/>
          <p:cNvCxnSpPr/>
          <p:nvPr/>
        </p:nvCxnSpPr>
        <p:spPr>
          <a:xfrm>
            <a:off x="468313" y="4011613"/>
            <a:ext cx="79914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"/>
          <p:cNvSpPr/>
          <p:nvPr/>
        </p:nvSpPr>
        <p:spPr>
          <a:xfrm>
            <a:off x="3873018" y="1318883"/>
            <a:ext cx="4397375" cy="110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6600" b="1" dirty="0">
                <a:latin typeface="Times New Roman" panose="02020603050405020304" pitchFamily="18" charset="0"/>
              </a:rPr>
              <a:t>Thank you!</a:t>
            </a:r>
            <a:endParaRPr lang="zh-CN" altLang="en-US" sz="6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867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176000" y="11226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7"/>
          <p:cNvSpPr/>
          <p:nvPr/>
        </p:nvSpPr>
        <p:spPr>
          <a:xfrm>
            <a:off x="427038" y="844550"/>
            <a:ext cx="4649787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Look at the pictures and understand.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90" name="矩形 10"/>
          <p:cNvSpPr/>
          <p:nvPr/>
        </p:nvSpPr>
        <p:spPr>
          <a:xfrm>
            <a:off x="1257300" y="4203700"/>
            <a:ext cx="21463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latin typeface="Times New Roman" panose="02020603050405020304" pitchFamily="18" charset="0"/>
              </a:rPr>
              <a:t>clean    clean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矩形 12"/>
          <p:cNvSpPr/>
          <p:nvPr/>
        </p:nvSpPr>
        <p:spPr>
          <a:xfrm>
            <a:off x="5353050" y="4203700"/>
            <a:ext cx="22669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wash      wash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2" name="图片 10254" descr="RE7772~1"/>
          <p:cNvPicPr>
            <a:picLocks noChangeAspect="1"/>
          </p:cNvPicPr>
          <p:nvPr/>
        </p:nvPicPr>
        <p:blipFill>
          <a:blip r:embed="rId1"/>
          <a:srcRect l="3542" t="8864" b="5615"/>
          <a:stretch>
            <a:fillRect/>
          </a:stretch>
        </p:blipFill>
        <p:spPr>
          <a:xfrm>
            <a:off x="1257300" y="1673225"/>
            <a:ext cx="2473325" cy="229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13500000" algn="br">
              <a:srgbClr val="000000">
                <a:alpha val="39999"/>
              </a:srgbClr>
            </a:outerShdw>
          </a:effectLst>
        </p:spPr>
      </p:pic>
      <p:pic>
        <p:nvPicPr>
          <p:cNvPr id="12293" name="图片 10256" descr="108597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775" y="1673225"/>
            <a:ext cx="1711325" cy="2303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10800000" algn="r">
              <a:srgbClr val="000000">
                <a:alpha val="39999"/>
              </a:srgbClr>
            </a:outerShdw>
          </a:effectLst>
        </p:spPr>
      </p:pic>
      <p:grpSp>
        <p:nvGrpSpPr>
          <p:cNvPr id="12294" name="组合 1"/>
          <p:cNvGrpSpPr/>
          <p:nvPr/>
        </p:nvGrpSpPr>
        <p:grpSpPr>
          <a:xfrm>
            <a:off x="368300" y="393700"/>
            <a:ext cx="1573213" cy="400050"/>
            <a:chOff x="415840" y="443448"/>
            <a:chExt cx="1572594" cy="400123"/>
          </a:xfrm>
        </p:grpSpPr>
        <p:sp>
          <p:nvSpPr>
            <p:cNvPr id="12295" name="矩形 1"/>
            <p:cNvSpPr/>
            <p:nvPr/>
          </p:nvSpPr>
          <p:spPr>
            <a:xfrm>
              <a:off x="415840" y="443448"/>
              <a:ext cx="1572594" cy="400123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Warming up</a:t>
              </a:r>
              <a:endParaRPr kumimoji="0" lang="zh-CN" altLang="en-US" sz="2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2296" name="直接连接符 5"/>
            <p:cNvCxnSpPr/>
            <p:nvPr/>
          </p:nvCxnSpPr>
          <p:spPr>
            <a:xfrm>
              <a:off x="487191" y="818826"/>
              <a:ext cx="1420309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u2主情景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59632" y="228410"/>
            <a:ext cx="6834187" cy="4432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3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3"/>
                  </p:tgtEl>
                </p:cond>
              </p:nextCondLst>
            </p:seq>
            <p:video>
              <p:cMediaNode>
                <p:cTn id="7" fill="hold" display="0"/>
                <p:tgtEl>
                  <p:spTgt spid="1331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表格 13"/>
          <p:cNvGraphicFramePr>
            <a:graphicFrameLocks noGrp="1"/>
          </p:cNvGraphicFramePr>
          <p:nvPr/>
        </p:nvGraphicFramePr>
        <p:xfrm>
          <a:off x="539750" y="1276350"/>
          <a:ext cx="8064500" cy="3095624"/>
        </p:xfrm>
        <a:graphic>
          <a:graphicData uri="http://schemas.openxmlformats.org/drawingml/2006/table">
            <a:tbl>
              <a:tblPr/>
              <a:tblGrid>
                <a:gridCol w="1655762"/>
                <a:gridCol w="1728788"/>
                <a:gridCol w="2160588"/>
                <a:gridCol w="2519362"/>
              </a:tblGrid>
              <a:tr h="14398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sym typeface="宋体" panose="02010600030101010101" pitchFamily="2" charset="-122"/>
                        </a:rPr>
                        <a:t>drank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sym typeface="宋体" panose="02010600030101010101" pitchFamily="2" charset="-122"/>
                        </a:rPr>
                        <a:t>[dræŋk]</a:t>
                      </a:r>
                      <a:endParaRPr lang="zh-CN" altLang="en-US" sz="1800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喝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16557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sym typeface="宋体" panose="02010600030101010101" pitchFamily="2" charset="-122"/>
                        </a:rPr>
                        <a:t>show</a:t>
                      </a:r>
                      <a:endParaRPr lang="en-US" altLang="zh-CN" sz="2800" b="1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sym typeface="宋体" panose="02010600030101010101" pitchFamily="2" charset="-122"/>
                        </a:rPr>
                        <a:t>[ʃəʊ]</a:t>
                      </a:r>
                      <a:endParaRPr lang="en-US" altLang="zh-CN" sz="1800" i="1">
                        <a:latin typeface="Times New Roman" panose="02020603050405020304" pitchFamily="18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演出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354" name="矩形 25"/>
          <p:cNvSpPr/>
          <p:nvPr/>
        </p:nvSpPr>
        <p:spPr>
          <a:xfrm>
            <a:off x="1747838" y="628650"/>
            <a:ext cx="1751012" cy="430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New word：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4355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0" y="2930525"/>
            <a:ext cx="2281238" cy="1200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pic>
        <p:nvPicPr>
          <p:cNvPr id="14356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913" y="1333500"/>
            <a:ext cx="1306512" cy="1296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"/>
          <p:cNvGrpSpPr/>
          <p:nvPr/>
        </p:nvGrpSpPr>
        <p:grpSpPr>
          <a:xfrm>
            <a:off x="436563" y="227013"/>
            <a:ext cx="1120775" cy="400050"/>
            <a:chOff x="426716" y="227424"/>
            <a:chExt cx="1120948" cy="400110"/>
          </a:xfrm>
        </p:grpSpPr>
        <p:sp>
          <p:nvSpPr>
            <p:cNvPr id="15362" name="矩形 3"/>
            <p:cNvSpPr/>
            <p:nvPr/>
          </p:nvSpPr>
          <p:spPr>
            <a:xfrm>
              <a:off x="426716" y="227424"/>
              <a:ext cx="1120948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Let’s try</a:t>
              </a:r>
              <a:endParaRPr kumimoji="0" lang="zh-CN" altLang="en-US" sz="2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363" name="直接连接符 4"/>
            <p:cNvCxnSpPr/>
            <p:nvPr/>
          </p:nvCxnSpPr>
          <p:spPr>
            <a:xfrm>
              <a:off x="525412" y="582948"/>
              <a:ext cx="950820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5364" name="矩形 6"/>
          <p:cNvSpPr/>
          <p:nvPr/>
        </p:nvSpPr>
        <p:spPr>
          <a:xfrm>
            <a:off x="684213" y="1658938"/>
            <a:ext cx="538480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1. Sarah and Mike are talking  on_____.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A. Saturday       B. Sunday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5" name="矩形 7"/>
          <p:cNvSpPr/>
          <p:nvPr/>
        </p:nvSpPr>
        <p:spPr>
          <a:xfrm>
            <a:off x="684213" y="3027363"/>
            <a:ext cx="5210175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2. Who is Mike going to call?______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A. His grandparents       B. His parents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6" name="Picture 2" descr="https://timgsa.baidu.com/timg?image&amp;quality=80&amp;size=b9999_10000&amp;sec=1571486924233&amp;di=d0d01939bc936e6fa88b4fea411416a8&amp;imgtype=0&amp;src=http%3A%2F%2Fpic.51yuansu.com%2Fpic3%2Fcover%2F02%2F17%2F21%2F59aec6699a17f_6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1588" y="1816100"/>
            <a:ext cx="2303462" cy="1865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7" name="矩形 5"/>
          <p:cNvSpPr/>
          <p:nvPr/>
        </p:nvSpPr>
        <p:spPr>
          <a:xfrm>
            <a:off x="525463" y="915988"/>
            <a:ext cx="64262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Sarah and Mike are talking about this weekend.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Listen and circle.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8" name="序列 01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951663" y="915988"/>
            <a:ext cx="473075" cy="47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9" name="矩形 2"/>
          <p:cNvSpPr/>
          <p:nvPr/>
        </p:nvSpPr>
        <p:spPr>
          <a:xfrm>
            <a:off x="5257800" y="1746250"/>
            <a:ext cx="2079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0" name="矩形 2"/>
          <p:cNvSpPr/>
          <p:nvPr/>
        </p:nvSpPr>
        <p:spPr>
          <a:xfrm>
            <a:off x="4746625" y="3125788"/>
            <a:ext cx="2079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80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8"/>
                </p:tgtEl>
              </p:cMediaNode>
            </p:audio>
          </p:childTnLst>
        </p:cTn>
      </p:par>
    </p:tnLst>
    <p:bldLst>
      <p:bldP spid="15369" grpId="0"/>
      <p:bldP spid="153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/>
          <p:nvPr/>
        </p:nvGrpSpPr>
        <p:grpSpPr>
          <a:xfrm>
            <a:off x="427038" y="227013"/>
            <a:ext cx="1220787" cy="400050"/>
            <a:chOff x="426716" y="227424"/>
            <a:chExt cx="1220334" cy="400110"/>
          </a:xfrm>
        </p:grpSpPr>
        <p:sp>
          <p:nvSpPr>
            <p:cNvPr id="16386" name="矩形 3"/>
            <p:cNvSpPr/>
            <p:nvPr/>
          </p:nvSpPr>
          <p:spPr>
            <a:xfrm>
              <a:off x="426716" y="227424"/>
              <a:ext cx="1220334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Let’s talk</a:t>
              </a:r>
              <a:endParaRPr kumimoji="0" lang="zh-CN" altLang="en-US" sz="20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387" name="直接连接符 4"/>
            <p:cNvCxnSpPr/>
            <p:nvPr/>
          </p:nvCxnSpPr>
          <p:spPr>
            <a:xfrm>
              <a:off x="525216" y="582948"/>
              <a:ext cx="1021869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16388" name="A let's talk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35696" y="915566"/>
            <a:ext cx="5551487" cy="3779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3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  <p:video>
              <p:cMediaNode>
                <p:cTn id="7" fill="hold" display="0"/>
                <p:tgtEl>
                  <p:spTgt spid="1638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/>
        </p:nvSpPr>
        <p:spPr>
          <a:xfrm>
            <a:off x="547688" y="1209675"/>
            <a:ext cx="8135937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 b="1" u="sng" dirty="0">
                <a:latin typeface="Times New Roman" panose="02020603050405020304" pitchFamily="18" charset="0"/>
              </a:rPr>
              <a:t>drank</a:t>
            </a:r>
            <a:r>
              <a:rPr lang="en-US" altLang="zh-CN" sz="2400" b="1" dirty="0">
                <a:latin typeface="Times New Roman" panose="02020603050405020304" pitchFamily="18" charset="0"/>
              </a:rPr>
              <a:t>  </a:t>
            </a:r>
            <a:r>
              <a:rPr lang="en-US" altLang="zh-CN" b="1" i="1" dirty="0">
                <a:latin typeface="Times New Roman" panose="02020603050405020304" pitchFamily="18" charset="0"/>
              </a:rPr>
              <a:t> [</a:t>
            </a:r>
            <a:r>
              <a:rPr lang="en-US" altLang="zh-CN" b="1" i="1" dirty="0" err="1">
                <a:latin typeface="Times New Roman" panose="02020603050405020304" pitchFamily="18" charset="0"/>
              </a:rPr>
              <a:t>dræŋk</a:t>
            </a:r>
            <a:r>
              <a:rPr lang="en-US" altLang="zh-CN" b="1" i="1" dirty="0">
                <a:latin typeface="Times New Roman" panose="02020603050405020304" pitchFamily="18" charset="0"/>
              </a:rPr>
              <a:t>] 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drink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的过去式）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u="sng" dirty="0">
                <a:latin typeface="Times New Roman" panose="02020603050405020304" pitchFamily="18" charset="0"/>
              </a:rPr>
              <a:t>show</a:t>
            </a:r>
            <a:r>
              <a:rPr lang="en-US" altLang="zh-CN" sz="2400" b="1" dirty="0">
                <a:latin typeface="Times New Roman" panose="02020603050405020304" pitchFamily="18" charset="0"/>
              </a:rPr>
              <a:t>   </a:t>
            </a:r>
            <a:r>
              <a:rPr lang="en-US" altLang="zh-CN" b="1" i="1" dirty="0">
                <a:latin typeface="Times New Roman" panose="02020603050405020304" pitchFamily="18" charset="0"/>
              </a:rPr>
              <a:t>[</a:t>
            </a:r>
            <a:r>
              <a:rPr lang="en-US" altLang="zh-CN" b="1" i="1" dirty="0" err="1">
                <a:latin typeface="Times New Roman" panose="02020603050405020304" pitchFamily="18" charset="0"/>
              </a:rPr>
              <a:t>ʃəʊ</a:t>
            </a:r>
            <a:r>
              <a:rPr lang="en-US" altLang="zh-CN" b="1" i="1" dirty="0">
                <a:latin typeface="Times New Roman" panose="02020603050405020304" pitchFamily="18" charset="0"/>
              </a:rPr>
              <a:t>]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 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演出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/>
          <p:nvPr/>
        </p:nvSpPr>
        <p:spPr>
          <a:xfrm>
            <a:off x="468313" y="484188"/>
            <a:ext cx="7920037" cy="470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Mike : Hi , Grandpa. How are </a:t>
            </a:r>
            <a:r>
              <a:rPr lang="en-US" altLang="zh-CN" sz="2000" b="1" dirty="0" err="1">
                <a:latin typeface="Times New Roman" panose="02020603050405020304" pitchFamily="18" charset="0"/>
              </a:rPr>
              <a:t>you?How</a:t>
            </a:r>
            <a:r>
              <a:rPr lang="en-US" altLang="zh-CN" sz="2000" b="1" dirty="0">
                <a:latin typeface="Times New Roman" panose="02020603050405020304" pitchFamily="18" charset="0"/>
              </a:rPr>
              <a:t> was your weekend?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Grandpa: I’m fine, Mike. It was good, thank you.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Mike: What did you do?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Grandpa: Well, I stayed at home with your grandma. 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We drank tea in the </a:t>
            </a:r>
            <a:r>
              <a:rPr lang="en-US" altLang="zh-CN" sz="2000" b="1" dirty="0" err="1">
                <a:latin typeface="Times New Roman" panose="02020603050405020304" pitchFamily="18" charset="0"/>
              </a:rPr>
              <a:t>afternoo</a:t>
            </a:r>
            <a:r>
              <a:rPr lang="en-US" altLang="zh-CN" sz="2000" b="1" dirty="0">
                <a:latin typeface="Times New Roman" panose="02020603050405020304" pitchFamily="18" charset="0"/>
              </a:rPr>
              <a:t> and watched TV.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Mike : I watched TV , too. I watched some children’s shows on TV.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Grandpa: That’s nice. Did you do anything else?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Mike: Yes, I cleaned my room and washed my clothes.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</a:rPr>
              <a:t>Grandpa: You are a good boy!</a:t>
            </a:r>
            <a:endParaRPr lang="en-US" altLang="zh-CN" sz="20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34" name="矩形 2"/>
          <p:cNvSpPr/>
          <p:nvPr/>
        </p:nvSpPr>
        <p:spPr>
          <a:xfrm>
            <a:off x="4067175" y="331788"/>
            <a:ext cx="43211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嗨，爷爷。你好吗？你周末过得怎么样？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矩形 3"/>
          <p:cNvSpPr/>
          <p:nvPr/>
        </p:nvSpPr>
        <p:spPr>
          <a:xfrm>
            <a:off x="3890963" y="903288"/>
            <a:ext cx="36322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我很好，迈克。周末很好，谢谢。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矩形 4"/>
          <p:cNvSpPr/>
          <p:nvPr/>
        </p:nvSpPr>
        <p:spPr>
          <a:xfrm>
            <a:off x="3370263" y="1466850"/>
            <a:ext cx="15621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你做了什么？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矩形 5"/>
          <p:cNvSpPr/>
          <p:nvPr/>
        </p:nvSpPr>
        <p:spPr>
          <a:xfrm>
            <a:off x="4994275" y="1568450"/>
            <a:ext cx="41306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我和你奶奶待在家里。我们下午喝茶看电视。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8" name="矩形 6"/>
          <p:cNvSpPr/>
          <p:nvPr/>
        </p:nvSpPr>
        <p:spPr>
          <a:xfrm>
            <a:off x="5795963" y="2425700"/>
            <a:ext cx="32861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我也看了电视。我在电视上看了一些儿童节目。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矩形 7"/>
          <p:cNvSpPr/>
          <p:nvPr/>
        </p:nvSpPr>
        <p:spPr>
          <a:xfrm>
            <a:off x="5795963" y="3282950"/>
            <a:ext cx="358457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那太好了。你还做其他事了吗？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矩形 8"/>
          <p:cNvSpPr/>
          <p:nvPr/>
        </p:nvSpPr>
        <p:spPr>
          <a:xfrm>
            <a:off x="4932363" y="3651250"/>
            <a:ext cx="3887787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是的，我打扫了房间，还洗了衣服。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1" name="矩形 9"/>
          <p:cNvSpPr/>
          <p:nvPr/>
        </p:nvSpPr>
        <p:spPr>
          <a:xfrm>
            <a:off x="3935413" y="4260850"/>
            <a:ext cx="20891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你是个好孩子！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/>
          <p:nvPr/>
        </p:nvSpPr>
        <p:spPr>
          <a:xfrm>
            <a:off x="427038" y="574675"/>
            <a:ext cx="6704012" cy="430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Read the conversation again and answer the questions.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9458" name="组合 7"/>
          <p:cNvGrpSpPr/>
          <p:nvPr/>
        </p:nvGrpSpPr>
        <p:grpSpPr>
          <a:xfrm>
            <a:off x="539750" y="1222375"/>
            <a:ext cx="8280400" cy="2306638"/>
            <a:chOff x="539552" y="1419622"/>
            <a:chExt cx="8280920" cy="2307003"/>
          </a:xfrm>
        </p:grpSpPr>
        <p:sp>
          <p:nvSpPr>
            <p:cNvPr id="19459" name="矩形 2"/>
            <p:cNvSpPr/>
            <p:nvPr/>
          </p:nvSpPr>
          <p:spPr>
            <a:xfrm>
              <a:off x="539552" y="1419622"/>
              <a:ext cx="8280920" cy="230700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楷体_GB2312" pitchFamily="49" charset="-122"/>
                </a:rPr>
                <a:t>What did Mike’s grandpa do last weekend?</a:t>
              </a:r>
              <a:endParaRPr lang="en-US" altLang="zh-CN" sz="2400" b="1"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2400" b="1" u="sng">
                <a:latin typeface="Times New Roman" panose="02020603050405020304" pitchFamily="18" charset="0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2400" b="1">
                <a:latin typeface="Times New Roman" panose="02020603050405020304" pitchFamily="18" charset="0"/>
              </a:endParaRPr>
            </a:p>
            <a:p>
              <a:pPr lvl="0">
                <a:lnSpc>
                  <a:spcPct val="150000"/>
                </a:lnSpc>
              </a:pPr>
              <a:endParaRPr lang="zh-CN" altLang="en-US" sz="2400" b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9460" name="直接连接符 4"/>
            <p:cNvCxnSpPr/>
            <p:nvPr/>
          </p:nvCxnSpPr>
          <p:spPr>
            <a:xfrm>
              <a:off x="539552" y="2572329"/>
              <a:ext cx="6985439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461" name="文本框 1"/>
          <p:cNvSpPr/>
          <p:nvPr/>
        </p:nvSpPr>
        <p:spPr>
          <a:xfrm>
            <a:off x="619125" y="1801813"/>
            <a:ext cx="7745413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He stayed at home,  drank tea,  and watched TV.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tags/tag1.xml><?xml version="1.0" encoding="utf-8"?>
<p:tagLst xmlns:p="http://schemas.openxmlformats.org/presentationml/2006/main">
  <p:tag name="KSO_WM_MEDIACOVER_FLAG" val="1"/>
</p:tagLst>
</file>

<file path=ppt/tags/tag2.xml><?xml version="1.0" encoding="utf-8"?>
<p:tagLst xmlns:p="http://schemas.openxmlformats.org/presentationml/2006/main">
  <p:tag name="KSO_WM_MEDIACOVER_FLAG" val="1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8580006-9a8c-4454-8213-cd6b5f0bb3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2223</Words>
  <Application>WPS 演示</Application>
  <PresentationFormat>全屏显示(16:9)</PresentationFormat>
  <Paragraphs>178</Paragraphs>
  <Slides>18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Times New Roman</vt:lpstr>
      <vt:lpstr>黑体</vt:lpstr>
      <vt:lpstr>汉仪大宋简</vt:lpstr>
      <vt:lpstr>微软雅黑</vt:lpstr>
      <vt:lpstr>楷体_GB2312</vt:lpstr>
      <vt:lpstr>新宋体</vt:lpstr>
      <vt:lpstr>仿宋</vt:lpstr>
      <vt:lpstr>Kingsoft Phonetic Plain</vt:lpstr>
      <vt:lpstr>Segoe Print</vt:lpstr>
      <vt:lpstr>华文行楷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2021-02-09T16:44:00Z</cp:lastPrinted>
  <dcterms:created xsi:type="dcterms:W3CDTF">2021-02-09T16:44:00Z</dcterms:created>
  <dcterms:modified xsi:type="dcterms:W3CDTF">2023-02-26T05:58:10Z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B257D76B542B4BF386D359EFFB59FB00</vt:lpwstr>
  </property>
  <property fmtid="{D5CDD505-2E9C-101B-9397-08002B2CF9AE}" pid="7" name="KSOProductBuildVer">
    <vt:lpwstr>2052-11.1.0.13703</vt:lpwstr>
  </property>
</Properties>
</file>