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47" r:id="rId3"/>
    <p:sldId id="270" r:id="rId4"/>
    <p:sldId id="292" r:id="rId5"/>
    <p:sldId id="328" r:id="rId6"/>
    <p:sldId id="329" r:id="rId7"/>
    <p:sldId id="309" r:id="rId8"/>
    <p:sldId id="312" r:id="rId9"/>
    <p:sldId id="346" r:id="rId10"/>
    <p:sldId id="315" r:id="rId11"/>
    <p:sldId id="316" r:id="rId12"/>
    <p:sldId id="276" r:id="rId13"/>
    <p:sldId id="317" r:id="rId14"/>
    <p:sldId id="318" r:id="rId15"/>
    <p:sldId id="277" r:id="rId16"/>
    <p:sldId id="282" r:id="rId17"/>
    <p:sldId id="348" r:id="rId18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76" autoAdjust="0"/>
    <p:restoredTop sz="94660" autoAdjust="0"/>
  </p:normalViewPr>
  <p:slideViewPr>
    <p:cSldViewPr>
      <p:cViewPr>
        <p:scale>
          <a:sx n="130" d="100"/>
          <a:sy n="130" d="100"/>
        </p:scale>
        <p:origin x="-1104" y="-3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9219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fld id="{8958F203-D159-47DF-B3E5-1D4C4AA89F4B}" type="datetime1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9220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9221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9222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9223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368D0EAF-B1BE-47A8-8490-AB304012919E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蓝天 (4)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 descr="蓝天 (5)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 descr="蓝天 (6)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2"/>
          <p:cNvSpPr/>
          <p:nvPr/>
        </p:nvSpPr>
        <p:spPr>
          <a:xfrm>
            <a:off x="0" y="5019675"/>
            <a:ext cx="9144000" cy="12382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5" descr="Let's learn 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350" y="-6350"/>
            <a:ext cx="9183688" cy="52943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1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2F9F1B89-079A-495A-803D-92BBC2D58070}" type="datetime1">
              <a:rPr lang="zh-CN" altLang="en-US" sz="1800"/>
            </a:fld>
            <a:endParaRPr lang="zh-CN" altLang="en-US" sz="1800"/>
          </a:p>
        </p:txBody>
      </p:sp>
      <p:sp>
        <p:nvSpPr>
          <p:cNvPr id="7172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800"/>
          </a:p>
        </p:txBody>
      </p:sp>
      <p:sp>
        <p:nvSpPr>
          <p:cNvPr id="7173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083B8974-2D22-43F2-BA6E-9CC2B08944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5" descr="Look and talk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-20637"/>
            <a:ext cx="9144000" cy="51641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audio1.wav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1"/>
          <p:cNvSpPr/>
          <p:nvPr/>
        </p:nvSpPr>
        <p:spPr>
          <a:xfrm>
            <a:off x="5063396" y="533959"/>
            <a:ext cx="2621230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2400" b="1" dirty="0">
                <a:latin typeface="Times New Roman" panose="02020603050405020304" pitchFamily="18" charset="0"/>
              </a:rPr>
              <a:t>PEP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六年级 下册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1"/>
          <p:cNvSpPr/>
          <p:nvPr/>
        </p:nvSpPr>
        <p:spPr>
          <a:xfrm>
            <a:off x="3972552" y="1059582"/>
            <a:ext cx="4802918" cy="230832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200000"/>
              </a:lnSpc>
            </a:pPr>
            <a:r>
              <a:rPr lang="en-US" altLang="zh-CN" sz="4000" b="1" dirty="0">
                <a:latin typeface="Times New Roman" panose="02020603050405020304" pitchFamily="18" charset="0"/>
              </a:rPr>
              <a:t>Unit 2  Last weekend</a:t>
            </a:r>
            <a:endParaRPr lang="en-US" altLang="zh-CN" sz="4000" b="1" dirty="0">
              <a:latin typeface="Times New Roman" panose="02020603050405020304" pitchFamily="18" charset="0"/>
            </a:endParaRPr>
          </a:p>
          <a:p>
            <a:pPr lvl="0" algn="ctr">
              <a:lnSpc>
                <a:spcPct val="200000"/>
              </a:lnSpc>
            </a:pPr>
            <a:r>
              <a:rPr lang="en-US" altLang="zh-CN" sz="3200" b="1" dirty="0" smtClean="0">
                <a:latin typeface="Times New Roman" panose="02020603050405020304" pitchFamily="18" charset="0"/>
              </a:rPr>
              <a:t>Part B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en-US" sz="2400" b="1" dirty="0" smtClean="0">
                <a:latin typeface="汉仪大宋简" pitchFamily="49" charset="-122"/>
                <a:ea typeface="汉仪大宋简" pitchFamily="49" charset="-122"/>
              </a:rPr>
              <a:t>第</a:t>
            </a:r>
            <a:r>
              <a:rPr lang="en-US" altLang="zh-CN" sz="2400" b="1" dirty="0" smtClean="0">
                <a:latin typeface="汉仪大宋简" pitchFamily="49" charset="-122"/>
                <a:ea typeface="汉仪大宋简" pitchFamily="49" charset="-122"/>
              </a:rPr>
              <a:t>2</a:t>
            </a:r>
            <a:r>
              <a:rPr lang="zh-CN" altLang="en-US" sz="2400" b="1" dirty="0" smtClean="0">
                <a:latin typeface="汉仪大宋简" pitchFamily="49" charset="-122"/>
                <a:ea typeface="汉仪大宋简" pitchFamily="49" charset="-122"/>
              </a:rPr>
              <a:t>课</a:t>
            </a:r>
            <a:r>
              <a:rPr lang="zh-CN" altLang="en-US" sz="2400" b="1" dirty="0" smtClean="0">
                <a:latin typeface="汉仪大宋简" pitchFamily="49" charset="-122"/>
                <a:ea typeface="汉仪大宋简" pitchFamily="49" charset="-122"/>
              </a:rPr>
              <a:t>时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3"/>
          <p:cNvSpPr/>
          <p:nvPr/>
        </p:nvSpPr>
        <p:spPr>
          <a:xfrm>
            <a:off x="1345565" y="203200"/>
            <a:ext cx="1391285" cy="4305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Let's do it</a:t>
            </a:r>
            <a:endParaRPr kumimoji="0" lang="zh-CN" altLang="en-US" sz="22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506" name="矩形 7"/>
          <p:cNvSpPr/>
          <p:nvPr/>
        </p:nvSpPr>
        <p:spPr>
          <a:xfrm>
            <a:off x="901700" y="1219200"/>
            <a:ext cx="4043363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What did Mike do yesterday?</a:t>
            </a:r>
            <a:endParaRPr lang="en-US" altLang="zh-CN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507" name="Text Box 7"/>
          <p:cNvSpPr/>
          <p:nvPr/>
        </p:nvSpPr>
        <p:spPr>
          <a:xfrm>
            <a:off x="5149850" y="1219200"/>
            <a:ext cx="2316163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He went </a:t>
            </a:r>
            <a:r>
              <a:rPr lang="en-US" altLang="zh-CN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baoting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8" name="矩形 7"/>
          <p:cNvSpPr/>
          <p:nvPr/>
        </p:nvSpPr>
        <p:spPr>
          <a:xfrm>
            <a:off x="901700" y="1968500"/>
            <a:ext cx="4510088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What did Chen </a:t>
            </a:r>
            <a:r>
              <a:rPr lang="en-US" altLang="zh-CN" sz="2400" b="1" dirty="0" err="1">
                <a:latin typeface="Times New Roman" panose="02020603050405020304" pitchFamily="18" charset="0"/>
                <a:sym typeface="宋体" panose="02010600030101010101" pitchFamily="2" charset="-122"/>
              </a:rPr>
              <a:t>Jie</a:t>
            </a:r>
            <a:r>
              <a:rPr lang="en-US" altLang="zh-CN" sz="24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do yesterday?</a:t>
            </a:r>
            <a:endParaRPr lang="en-US" altLang="zh-CN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509" name="矩形 7"/>
          <p:cNvSpPr/>
          <p:nvPr/>
        </p:nvSpPr>
        <p:spPr>
          <a:xfrm>
            <a:off x="925513" y="2689225"/>
            <a:ext cx="3976687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What did Amy do yesterday?</a:t>
            </a:r>
            <a:endParaRPr lang="en-US" altLang="zh-CN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510" name="矩形 7"/>
          <p:cNvSpPr/>
          <p:nvPr/>
        </p:nvSpPr>
        <p:spPr>
          <a:xfrm>
            <a:off x="942975" y="3394075"/>
            <a:ext cx="41465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What did Sarah do yesterday?</a:t>
            </a:r>
            <a:endParaRPr lang="en-US" altLang="zh-CN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511" name="Text Box 7"/>
          <p:cNvSpPr/>
          <p:nvPr/>
        </p:nvSpPr>
        <p:spPr>
          <a:xfrm>
            <a:off x="5480050" y="1968500"/>
            <a:ext cx="2166938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He </a:t>
            </a: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read a book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2" name="Text Box 7"/>
          <p:cNvSpPr/>
          <p:nvPr/>
        </p:nvSpPr>
        <p:spPr>
          <a:xfrm>
            <a:off x="5365750" y="2689225"/>
            <a:ext cx="195262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He </a:t>
            </a: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saw a film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3" name="Text Box 7"/>
          <p:cNvSpPr/>
          <p:nvPr/>
        </p:nvSpPr>
        <p:spPr>
          <a:xfrm>
            <a:off x="5149850" y="3394075"/>
            <a:ext cx="3081338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He </a:t>
            </a: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washed her clothes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11" grpId="0"/>
      <p:bldP spid="21512" grpId="0"/>
      <p:bldP spid="215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合 3"/>
          <p:cNvGrpSpPr/>
          <p:nvPr/>
        </p:nvGrpSpPr>
        <p:grpSpPr>
          <a:xfrm>
            <a:off x="107950" y="123825"/>
            <a:ext cx="1374775" cy="719138"/>
            <a:chOff x="107503" y="123478"/>
            <a:chExt cx="1375833" cy="720080"/>
          </a:xfrm>
        </p:grpSpPr>
        <p:pic>
          <p:nvPicPr>
            <p:cNvPr id="22530" name="Picture 2" descr="http://hbimg.b0.upaiyun.com/ed13f66031e2d6fb8aae1ae360c26ca30d570ac161e5-7Le5il_fw658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07503" y="123478"/>
              <a:ext cx="1375833" cy="72008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2531" name="矩形 2"/>
            <p:cNvSpPr/>
            <p:nvPr/>
          </p:nvSpPr>
          <p:spPr>
            <a:xfrm>
              <a:off x="229575" y="302927"/>
              <a:ext cx="116570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Grammar</a:t>
              </a:r>
              <a:endParaRPr kumimoji="0" lang="zh-CN" altLang="en-US" sz="2000" b="0" i="0" u="none" strike="noStrike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22532" name="矩形 4"/>
          <p:cNvSpPr/>
          <p:nvPr/>
        </p:nvSpPr>
        <p:spPr>
          <a:xfrm>
            <a:off x="2443163" y="947738"/>
            <a:ext cx="4256087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What did you do last weekend?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533" name="矩形 5"/>
          <p:cNvSpPr/>
          <p:nvPr/>
        </p:nvSpPr>
        <p:spPr>
          <a:xfrm>
            <a:off x="890588" y="2197100"/>
            <a:ext cx="7142162" cy="2122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last weekend</a:t>
            </a:r>
            <a:r>
              <a:rPr lang="en-US" altLang="zh-CN" sz="2400" b="1" dirty="0">
                <a:latin typeface="Times New Roman" panose="02020603050405020304" pitchFamily="18" charset="0"/>
              </a:rPr>
              <a:t>			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last night </a:t>
            </a:r>
            <a:endParaRPr lang="zh-CN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last Monday</a:t>
            </a:r>
            <a:r>
              <a:rPr lang="en-US" altLang="zh-CN" sz="2400" b="1" dirty="0">
                <a:latin typeface="Times New Roman" panose="02020603050405020304" pitchFamily="18" charset="0"/>
              </a:rPr>
              <a:t>			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yesterday</a:t>
            </a:r>
            <a:endParaRPr lang="zh-CN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day before yesterday </a:t>
            </a:r>
            <a:endParaRPr lang="zh-CN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4" name="矩形 14"/>
          <p:cNvSpPr/>
          <p:nvPr/>
        </p:nvSpPr>
        <p:spPr>
          <a:xfrm>
            <a:off x="736600" y="1628775"/>
            <a:ext cx="1706563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  <a:buFont typeface="Wingdings" panose="05000000000000000000" pitchFamily="2" charset="2"/>
              <a:buChar char="u"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时间状语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7"/>
          <p:cNvSpPr/>
          <p:nvPr/>
        </p:nvSpPr>
        <p:spPr>
          <a:xfrm>
            <a:off x="3565525" y="3676650"/>
            <a:ext cx="2681288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washed</a:t>
            </a:r>
            <a:r>
              <a:rPr lang="en-US" altLang="zh-CN" sz="2400" b="1">
                <a:latin typeface="Times New Roman" panose="02020603050405020304" pitchFamily="18" charset="0"/>
              </a:rPr>
              <a:t> my clothes.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pic>
        <p:nvPicPr>
          <p:cNvPr id="23554" name="图片 1" descr="timg (2)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00" y="773113"/>
            <a:ext cx="2898775" cy="3597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5" name="Text Box 11"/>
          <p:cNvSpPr/>
          <p:nvPr/>
        </p:nvSpPr>
        <p:spPr>
          <a:xfrm>
            <a:off x="2219325" y="696913"/>
            <a:ext cx="4343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last Saturday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6" name="Rectangle 5"/>
          <p:cNvSpPr/>
          <p:nvPr/>
        </p:nvSpPr>
        <p:spPr>
          <a:xfrm>
            <a:off x="6010275" y="1631950"/>
            <a:ext cx="289083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wash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ed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my clothes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7" name="Rectangle 5"/>
          <p:cNvSpPr/>
          <p:nvPr/>
        </p:nvSpPr>
        <p:spPr>
          <a:xfrm>
            <a:off x="2895600" y="1631950"/>
            <a:ext cx="255428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wash my clothes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8" name="右箭头 8"/>
          <p:cNvSpPr/>
          <p:nvPr/>
        </p:nvSpPr>
        <p:spPr>
          <a:xfrm>
            <a:off x="5484813" y="1778000"/>
            <a:ext cx="525462" cy="230188"/>
          </a:xfrm>
          <a:prstGeom prst="rightArrow">
            <a:avLst>
              <a:gd name="adj1" fmla="val 50000"/>
              <a:gd name="adj2" fmla="val 49999"/>
            </a:avLst>
          </a:prstGeom>
          <a:solidFill>
            <a:schemeClr val="accent1"/>
          </a:solidFill>
          <a:ln w="25400">
            <a:solidFill>
              <a:srgbClr val="385D8A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3559" name="矩形 3"/>
          <p:cNvSpPr/>
          <p:nvPr/>
        </p:nvSpPr>
        <p:spPr>
          <a:xfrm>
            <a:off x="2949575" y="2419350"/>
            <a:ext cx="4790777" cy="175432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400" b="1" dirty="0">
                <a:latin typeface="Times New Roman" panose="02020603050405020304" pitchFamily="18" charset="0"/>
                <a:ea typeface="仿宋" panose="02010609060101010101" pitchFamily="49" charset="-122"/>
              </a:rPr>
              <a:t>Look and write</a:t>
            </a:r>
            <a:endParaRPr lang="zh-CN" altLang="zh-CN" sz="2400" b="1" dirty="0"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A: What did you do last Saturday?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lvl="0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B: I </a:t>
            </a:r>
            <a:r>
              <a:rPr lang="en-US" altLang="zh-CN" sz="2400" dirty="0" smtClean="0">
                <a:latin typeface="Times New Roman" panose="02020603050405020304" pitchFamily="18" charset="0"/>
              </a:rPr>
              <a:t>_________________.</a:t>
            </a:r>
            <a:endParaRPr lang="zh-CN" altLang="zh-CN" sz="2400" b="1" dirty="0">
              <a:latin typeface="Times New Roman" panose="02020603050405020304" pitchFamily="18" charset="0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6"/>
          <p:cNvSpPr/>
          <p:nvPr/>
        </p:nvSpPr>
        <p:spPr>
          <a:xfrm>
            <a:off x="1171575" y="2144713"/>
            <a:ext cx="6145213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saw</a:t>
            </a:r>
            <a:r>
              <a:rPr lang="en-US" altLang="zh-CN" sz="2400" b="1">
                <a:latin typeface="Times New Roman" panose="02020603050405020304" pitchFamily="18" charset="0"/>
              </a:rPr>
              <a:t> a film.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24578" name="Rectangle 10"/>
          <p:cNvSpPr/>
          <p:nvPr/>
        </p:nvSpPr>
        <p:spPr>
          <a:xfrm>
            <a:off x="2787650" y="3489325"/>
            <a:ext cx="377825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saw</a:t>
            </a:r>
            <a:r>
              <a:rPr lang="en-US" altLang="zh-CN" sz="2800">
                <a:latin typeface="Times New Roman" panose="02020603050405020304" pitchFamily="18" charset="0"/>
              </a:rPr>
              <a:t> a film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  <p:sp>
        <p:nvSpPr>
          <p:cNvPr id="24579" name="Rectangle 10"/>
          <p:cNvSpPr/>
          <p:nvPr/>
        </p:nvSpPr>
        <p:spPr>
          <a:xfrm>
            <a:off x="207963" y="3489325"/>
            <a:ext cx="341312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>
                <a:latin typeface="Times New Roman" panose="02020603050405020304" pitchFamily="18" charset="0"/>
              </a:rPr>
              <a:t>see a film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  <p:sp>
        <p:nvSpPr>
          <p:cNvPr id="24580" name="右箭头 8"/>
          <p:cNvSpPr/>
          <p:nvPr/>
        </p:nvSpPr>
        <p:spPr>
          <a:xfrm>
            <a:off x="1914525" y="3657600"/>
            <a:ext cx="515938" cy="185738"/>
          </a:xfrm>
          <a:prstGeom prst="rightArrow">
            <a:avLst>
              <a:gd name="adj1" fmla="val 50000"/>
              <a:gd name="adj2" fmla="val 72145"/>
            </a:avLst>
          </a:prstGeom>
          <a:solidFill>
            <a:srgbClr val="FF0000"/>
          </a:solidFill>
          <a:ln w="25400">
            <a:solidFill>
              <a:srgbClr val="FF0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0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4581" name="图片 5" descr="saw a film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75188" y="130175"/>
            <a:ext cx="3771900" cy="2828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82" name="Text Box 11"/>
          <p:cNvSpPr/>
          <p:nvPr/>
        </p:nvSpPr>
        <p:spPr>
          <a:xfrm>
            <a:off x="4676775" y="3055938"/>
            <a:ext cx="4467225" cy="520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The day before yesterday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3" name="矩形 3"/>
          <p:cNvSpPr/>
          <p:nvPr/>
        </p:nvSpPr>
        <p:spPr>
          <a:xfrm>
            <a:off x="381000" y="455613"/>
            <a:ext cx="8569325" cy="2860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400" b="1" dirty="0">
                <a:latin typeface="Times New Roman" panose="02020603050405020304" pitchFamily="18" charset="0"/>
                <a:ea typeface="仿宋" panose="02010609060101010101" pitchFamily="49" charset="-122"/>
              </a:rPr>
              <a:t>Look and write</a:t>
            </a:r>
            <a:endParaRPr lang="zh-CN" altLang="zh-CN" sz="2400" b="1" dirty="0"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A: What did you do 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lvl="0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the day before yesterday?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lvl="0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B: I _________________.</a:t>
            </a:r>
            <a:endParaRPr lang="zh-CN" altLang="zh-CN" sz="2400" b="1" dirty="0">
              <a:latin typeface="Times New Roman" panose="02020603050405020304" pitchFamily="18" charset="0"/>
              <a:ea typeface="仿宋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endParaRPr lang="en-US" altLang="zh-CN" sz="2400" b="1" dirty="0">
              <a:latin typeface="Times New Roman" panose="02020603050405020304" pitchFamily="18" charset="0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1"/>
          <p:cNvSpPr/>
          <p:nvPr/>
        </p:nvSpPr>
        <p:spPr>
          <a:xfrm>
            <a:off x="1712913" y="4341813"/>
            <a:ext cx="4519612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>
                <a:latin typeface="Times New Roman" panose="02020603050405020304" pitchFamily="18" charset="0"/>
              </a:rPr>
              <a:t>He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read </a:t>
            </a:r>
            <a:r>
              <a:rPr lang="en-US" altLang="zh-CN" sz="2400" b="1">
                <a:latin typeface="Times New Roman" panose="02020603050405020304" pitchFamily="18" charset="0"/>
              </a:rPr>
              <a:t>newspapers.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25602" name="Rectangle 12"/>
          <p:cNvSpPr/>
          <p:nvPr/>
        </p:nvSpPr>
        <p:spPr>
          <a:xfrm>
            <a:off x="1712913" y="3778250"/>
            <a:ext cx="46799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>
                <a:latin typeface="Times New Roman" panose="02020603050405020304" pitchFamily="18" charset="0"/>
                <a:ea typeface="华文中宋" pitchFamily="2" charset="-122"/>
              </a:rPr>
              <a:t>What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did</a:t>
            </a:r>
            <a:r>
              <a:rPr lang="en-US" altLang="zh-CN" sz="2400" b="1">
                <a:latin typeface="Times New Roman" panose="02020603050405020304" pitchFamily="18" charset="0"/>
                <a:ea typeface="华文中宋" pitchFamily="2" charset="-122"/>
              </a:rPr>
              <a:t> the man do?</a:t>
            </a:r>
            <a:endParaRPr lang="en-US" altLang="zh-CN" sz="2400" b="1">
              <a:latin typeface="Times New Roman" panose="02020603050405020304" pitchFamily="18" charset="0"/>
              <a:ea typeface="华文中宋" pitchFamily="2" charset="-122"/>
            </a:endParaRPr>
          </a:p>
        </p:txBody>
      </p:sp>
      <p:pic>
        <p:nvPicPr>
          <p:cNvPr id="25603" name="图片 1" descr="u=3344496484,3124201745&amp;fm=26&amp;gp=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63688" y="592138"/>
            <a:ext cx="3716337" cy="2921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4" name="Text Box 11"/>
          <p:cNvSpPr/>
          <p:nvPr/>
        </p:nvSpPr>
        <p:spPr>
          <a:xfrm>
            <a:off x="5435600" y="979488"/>
            <a:ext cx="4343400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last Saturday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 fill="hold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3"/>
          <p:cNvSpPr/>
          <p:nvPr/>
        </p:nvSpPr>
        <p:spPr>
          <a:xfrm>
            <a:off x="1336675" y="339725"/>
            <a:ext cx="1424305" cy="4305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Self-check</a:t>
            </a:r>
            <a:endParaRPr kumimoji="0" lang="zh-CN" altLang="en-US" sz="2200" b="1" i="0" u="none" strike="noStrike" kern="1200" cap="none" spc="0" normalizeH="0" baseline="0" noProof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6626" name="矩形 4"/>
          <p:cNvSpPr/>
          <p:nvPr/>
        </p:nvSpPr>
        <p:spPr>
          <a:xfrm>
            <a:off x="541338" y="1058863"/>
            <a:ext cx="5470525" cy="3417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A: How was your weekend?</a:t>
            </a:r>
            <a:endParaRPr lang="zh-CN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B: It was ______. (good, fine, OK, great)</a:t>
            </a:r>
            <a:endParaRPr lang="zh-CN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A: What did you do?</a:t>
            </a:r>
            <a:endParaRPr lang="zh-CN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B: I _________. 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A: Did you like it?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B: Yes, I did. It was good.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pic>
        <p:nvPicPr>
          <p:cNvPr id="26627" name="Picture 7" descr="https://ss3.bdstatic.com/70cFv8Sh_Q1YnxGkpoWK1HF6hhy/it/u=1457363741,563793790&amp;fm=15&amp;gp=0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56325" y="2787650"/>
            <a:ext cx="2879725" cy="21605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1"/>
          <p:cNvSpPr/>
          <p:nvPr/>
        </p:nvSpPr>
        <p:spPr>
          <a:xfrm>
            <a:off x="3419475" y="960438"/>
            <a:ext cx="4397375" cy="1106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6600" b="1">
                <a:latin typeface="Times New Roman" panose="02020603050405020304" pitchFamily="18" charset="0"/>
              </a:rPr>
              <a:t>Thank you!</a:t>
            </a:r>
            <a:endParaRPr lang="zh-CN" altLang="en-US" sz="66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7650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649200" y="121285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9" name="表格 20"/>
          <p:cNvGraphicFramePr>
            <a:graphicFrameLocks noGrp="1"/>
          </p:cNvGraphicFramePr>
          <p:nvPr/>
        </p:nvGraphicFramePr>
        <p:xfrm>
          <a:off x="3492500" y="1779588"/>
          <a:ext cx="5040312" cy="2873374"/>
        </p:xfrm>
        <a:graphic>
          <a:graphicData uri="http://schemas.openxmlformats.org/drawingml/2006/table">
            <a:tbl>
              <a:tblPr/>
              <a:tblGrid>
                <a:gridCol w="2520950"/>
                <a:gridCol w="2519362"/>
              </a:tblGrid>
              <a:tr h="143986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1433512">
                <a:tc gridSpan="2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fontAlgn="base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22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lvl="0" fontAlgn="base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22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 hMerge="1">
                  <a:tcPr>
                    <a:lnR w="12700"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</a:tcPr>
                </a:tc>
              </a:tr>
            </a:tbl>
          </a:graphicData>
        </a:graphic>
      </p:graphicFrame>
      <p:sp>
        <p:nvSpPr>
          <p:cNvPr id="12299" name="矩形 7"/>
          <p:cNvSpPr/>
          <p:nvPr/>
        </p:nvSpPr>
        <p:spPr>
          <a:xfrm>
            <a:off x="427038" y="1030288"/>
            <a:ext cx="5864225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Write the antonyms of the following words.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300" name="矩形 12"/>
          <p:cNvSpPr/>
          <p:nvPr/>
        </p:nvSpPr>
        <p:spPr>
          <a:xfrm>
            <a:off x="682625" y="1585913"/>
            <a:ext cx="1268413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read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see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has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sleep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endParaRPr lang="en-US" altLang="zh-CN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301" name="Rectangle 4"/>
          <p:cNvSpPr/>
          <p:nvPr/>
        </p:nvSpPr>
        <p:spPr>
          <a:xfrm>
            <a:off x="1608138" y="1916113"/>
            <a:ext cx="773112" cy="430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>
              <a:spcBef>
                <a:spcPct val="20000"/>
              </a:spcBef>
            </a:pP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</a:rPr>
              <a:t>read</a:t>
            </a:r>
            <a:endParaRPr lang="en-US" altLang="zh-CN" sz="2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2" name="Rectangle 5"/>
          <p:cNvSpPr/>
          <p:nvPr/>
        </p:nvSpPr>
        <p:spPr>
          <a:xfrm>
            <a:off x="1430338" y="2641600"/>
            <a:ext cx="711200" cy="430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>
              <a:spcBef>
                <a:spcPct val="20000"/>
              </a:spcBef>
            </a:pP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</a:rPr>
              <a:t>saw</a:t>
            </a:r>
            <a:endParaRPr lang="en-US" altLang="zh-CN" sz="2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3" name="Rectangle 9"/>
          <p:cNvSpPr/>
          <p:nvPr/>
        </p:nvSpPr>
        <p:spPr>
          <a:xfrm>
            <a:off x="1547813" y="3338513"/>
            <a:ext cx="681037" cy="428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>
              <a:spcBef>
                <a:spcPct val="20000"/>
              </a:spcBef>
            </a:pP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</a:rPr>
              <a:t>had</a:t>
            </a:r>
            <a:endParaRPr lang="zh-CN" altLang="en-US" sz="22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304" name="Rectangle 10"/>
          <p:cNvSpPr/>
          <p:nvPr/>
        </p:nvSpPr>
        <p:spPr>
          <a:xfrm>
            <a:off x="1633538" y="4110038"/>
            <a:ext cx="835025" cy="430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>
              <a:spcBef>
                <a:spcPct val="20000"/>
              </a:spcBef>
            </a:pP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</a:rPr>
              <a:t>slept</a:t>
            </a:r>
            <a:endParaRPr lang="zh-CN" altLang="en-US" sz="22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305" name="Picture 4" descr="E:\严\英语\严的课件\PPT文件\PEP下册\PEP六下\PEP六下Unit 2\2008526122646605_2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83038" y="1841500"/>
            <a:ext cx="1139825" cy="12938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306" name="Picture 2" descr="E:\严\英语\严的课件\PPT文件\PEP下册\PEP六下\PEP六下Unit 2\0180300001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3025" y="1585913"/>
            <a:ext cx="1341438" cy="1898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2307" name="组合 1"/>
          <p:cNvGrpSpPr/>
          <p:nvPr/>
        </p:nvGrpSpPr>
        <p:grpSpPr>
          <a:xfrm>
            <a:off x="406400" y="339725"/>
            <a:ext cx="1573213" cy="400050"/>
            <a:chOff x="415840" y="443448"/>
            <a:chExt cx="1572594" cy="400123"/>
          </a:xfrm>
        </p:grpSpPr>
        <p:sp>
          <p:nvSpPr>
            <p:cNvPr id="12308" name="矩形 1"/>
            <p:cNvSpPr/>
            <p:nvPr/>
          </p:nvSpPr>
          <p:spPr>
            <a:xfrm>
              <a:off x="415840" y="443448"/>
              <a:ext cx="1572594" cy="400123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Warming up</a:t>
              </a:r>
              <a:endParaRPr kumimoji="0" lang="zh-CN" altLang="en-US" sz="20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2309" name="直接连接符 5"/>
            <p:cNvCxnSpPr/>
            <p:nvPr/>
          </p:nvCxnSpPr>
          <p:spPr>
            <a:xfrm>
              <a:off x="487191" y="818826"/>
              <a:ext cx="1420309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2310" name="矩形 14"/>
          <p:cNvSpPr/>
          <p:nvPr/>
        </p:nvSpPr>
        <p:spPr>
          <a:xfrm>
            <a:off x="3563938" y="3219450"/>
            <a:ext cx="4572000" cy="1343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Tom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read 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book yesterday.</a:t>
            </a:r>
            <a:endParaRPr lang="en-US" altLang="zh-CN" sz="2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>
              <a:lnSpc>
                <a:spcPct val="20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The cat 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slept 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well last night.</a:t>
            </a:r>
            <a:endParaRPr lang="en-US" altLang="zh-CN" sz="2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 fill="hold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 fill="hold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 fill="hold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1" grpId="0"/>
      <p:bldP spid="12302" grpId="0"/>
      <p:bldP spid="12303" grpId="0"/>
      <p:bldP spid="12304" grpId="0"/>
      <p:bldP spid="123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2"/>
          <p:cNvSpPr/>
          <p:nvPr/>
        </p:nvSpPr>
        <p:spPr>
          <a:xfrm>
            <a:off x="60" y="221869"/>
            <a:ext cx="5184576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John:What</a:t>
            </a:r>
            <a:r>
              <a:rPr kumimoji="0" lang="en-US" altLang="zh-CN" sz="2400" b="1" i="0" u="none" strike="noStrike" kern="1200" cap="none" spc="0" normalizeH="0" baseline="0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 you do last weekend?</a:t>
            </a:r>
            <a:endParaRPr kumimoji="0" lang="en-US" altLang="zh-CN" sz="24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Amy:I</a:t>
            </a:r>
            <a:r>
              <a:rPr kumimoji="0" lang="en-US" altLang="zh-CN" sz="2400" b="1" i="0" u="none" strike="noStrike" kern="1200" cap="none" spc="0" normalizeH="0" baseline="0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saw a film.</a:t>
            </a:r>
            <a:endParaRPr kumimoji="0" lang="en-US" altLang="zh-CN" sz="24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John:Did</a:t>
            </a:r>
            <a:r>
              <a:rPr kumimoji="0" lang="en-US" altLang="zh-CN" sz="2400" b="1" i="0" u="none" strike="noStrike" kern="1200" cap="none" spc="0" normalizeH="0" baseline="0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like it?</a:t>
            </a:r>
            <a:endParaRPr kumimoji="0" lang="en-US" altLang="zh-CN" sz="24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Amy:Yes</a:t>
            </a:r>
            <a:r>
              <a:rPr kumimoji="0" lang="en-US" altLang="zh-CN" sz="2400" b="1" i="0" u="none" strike="noStrike" kern="1200" cap="none" spc="0" normalizeH="0" baseline="0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I did. It was great.</a:t>
            </a:r>
            <a:endParaRPr kumimoji="0" lang="en-US" altLang="zh-CN" sz="24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1" name="表格 4"/>
          <p:cNvGraphicFramePr>
            <a:graphicFrameLocks noGrp="1"/>
          </p:cNvGraphicFramePr>
          <p:nvPr/>
        </p:nvGraphicFramePr>
        <p:xfrm>
          <a:off x="468312" y="627062"/>
          <a:ext cx="8280400" cy="4057649"/>
        </p:xfrm>
        <a:graphic>
          <a:graphicData uri="http://schemas.openxmlformats.org/drawingml/2006/table">
            <a:tbl>
              <a:tblPr/>
              <a:tblGrid>
                <a:gridCol w="4140200"/>
                <a:gridCol w="4140200"/>
              </a:tblGrid>
              <a:tr h="309562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51911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had  </a:t>
                      </a:r>
                      <a:r>
                        <a:rPr lang="en-US" altLang="zh-CN" sz="2000" b="1" i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[həd]</a:t>
                      </a:r>
                      <a:endParaRPr lang="en-US" altLang="zh-CN" sz="2000" b="1" i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slept  </a:t>
                      </a:r>
                      <a:r>
                        <a:rPr lang="en-US" altLang="zh-CN" sz="2000" b="1" i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[slept]</a:t>
                      </a:r>
                      <a:endParaRPr lang="en-US" altLang="zh-CN" sz="2000" b="1" i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44291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(have</a:t>
                      </a: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的过去式）患病；得病</a:t>
                      </a:r>
                      <a:endParaRPr lang="zh-CN" altLang="en-US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(sleep</a:t>
                      </a: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的过去式）睡觉</a:t>
                      </a:r>
                      <a:endParaRPr lang="zh-CN" altLang="en-US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5375" name="图片 1" descr="had a cold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65163" y="742950"/>
            <a:ext cx="3824287" cy="28686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76" name="图片 2" descr="slept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38700" y="742950"/>
            <a:ext cx="3824288" cy="28686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5" name="表格 4"/>
          <p:cNvGraphicFramePr>
            <a:graphicFrameLocks noGrp="1"/>
          </p:cNvGraphicFramePr>
          <p:nvPr/>
        </p:nvGraphicFramePr>
        <p:xfrm>
          <a:off x="468312" y="627062"/>
          <a:ext cx="8280400" cy="4057649"/>
        </p:xfrm>
        <a:graphic>
          <a:graphicData uri="http://schemas.openxmlformats.org/drawingml/2006/table">
            <a:tbl>
              <a:tblPr/>
              <a:tblGrid>
                <a:gridCol w="4140200"/>
                <a:gridCol w="4140200"/>
              </a:tblGrid>
              <a:tr h="309562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51911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read  </a:t>
                      </a:r>
                      <a:r>
                        <a:rPr lang="en-US" altLang="zh-CN" sz="2000" b="1" i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[riːd , red]</a:t>
                      </a:r>
                      <a:endParaRPr lang="en-US" altLang="zh-CN" sz="2000" b="1" i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saw  </a:t>
                      </a:r>
                      <a:r>
                        <a:rPr lang="en-US" altLang="zh-CN" sz="2000" b="1" i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[sɔː]</a:t>
                      </a:r>
                      <a:endParaRPr lang="en-US" altLang="zh-CN" sz="2000" b="1" i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44291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(read</a:t>
                      </a: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的过去式）读</a:t>
                      </a:r>
                      <a:endParaRPr lang="zh-CN" altLang="en-US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/>
                      <a:r>
                        <a:rPr lang="en-US" altLang="zh-CN" sz="18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(see</a:t>
                      </a: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的过去式）看见</a:t>
                      </a:r>
                      <a:endParaRPr lang="zh-CN" altLang="en-US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6399" name="图片 3" descr="read a book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54050" y="757238"/>
            <a:ext cx="3771900" cy="2828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400" name="图片 5" descr="saw a film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95850" y="757238"/>
            <a:ext cx="3771900" cy="2828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"/>
          <p:cNvSpPr/>
          <p:nvPr/>
        </p:nvSpPr>
        <p:spPr>
          <a:xfrm>
            <a:off x="179388" y="627063"/>
            <a:ext cx="246380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 u="sng">
                <a:latin typeface="Times New Roman" panose="02020603050405020304" pitchFamily="18" charset="0"/>
              </a:rPr>
              <a:t>last</a:t>
            </a:r>
            <a:r>
              <a:rPr lang="en-US" altLang="zh-CN" b="1">
                <a:latin typeface="Times New Roman" panose="02020603050405020304" pitchFamily="18" charset="0"/>
              </a:rPr>
              <a:t>       </a:t>
            </a:r>
            <a:r>
              <a:rPr lang="en-US" altLang="zh-CN" b="1" i="1">
                <a:solidFill>
                  <a:srgbClr val="0000FF"/>
                </a:solidFill>
                <a:latin typeface="Times New Roman" panose="02020603050405020304" pitchFamily="18" charset="0"/>
              </a:rPr>
              <a:t>[lɑːst] </a:t>
            </a:r>
            <a:endParaRPr lang="en-US" altLang="zh-CN" b="1" i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0" name="文本框 2"/>
          <p:cNvSpPr/>
          <p:nvPr/>
        </p:nvSpPr>
        <p:spPr>
          <a:xfrm>
            <a:off x="1908175" y="658813"/>
            <a:ext cx="2249488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最近的；上一个的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1" name="文本框 3"/>
          <p:cNvSpPr/>
          <p:nvPr/>
        </p:nvSpPr>
        <p:spPr>
          <a:xfrm>
            <a:off x="179388" y="1492250"/>
            <a:ext cx="2852737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 u="sng">
                <a:latin typeface="Times New Roman" panose="02020603050405020304" pitchFamily="18" charset="0"/>
              </a:rPr>
              <a:t>yesterday</a:t>
            </a:r>
            <a:r>
              <a:rPr lang="en-US" altLang="zh-CN" b="1">
                <a:latin typeface="Times New Roman" panose="02020603050405020304" pitchFamily="18" charset="0"/>
              </a:rPr>
              <a:t>      </a:t>
            </a:r>
            <a:r>
              <a:rPr lang="en-US" altLang="zh-CN" b="1" i="1">
                <a:solidFill>
                  <a:srgbClr val="0000FF"/>
                </a:solidFill>
                <a:latin typeface="Times New Roman" panose="02020603050405020304" pitchFamily="18" charset="0"/>
              </a:rPr>
              <a:t>[ˈjestədeɪ] </a:t>
            </a:r>
            <a:endParaRPr lang="en-US" altLang="zh-CN" b="1" i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2" name="文本框 5"/>
          <p:cNvSpPr/>
          <p:nvPr/>
        </p:nvSpPr>
        <p:spPr>
          <a:xfrm>
            <a:off x="2987675" y="1563688"/>
            <a:ext cx="692150" cy="398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昨天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文本框 6"/>
          <p:cNvSpPr/>
          <p:nvPr/>
        </p:nvSpPr>
        <p:spPr>
          <a:xfrm>
            <a:off x="179388" y="2398713"/>
            <a:ext cx="221932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 u="sng">
                <a:latin typeface="Times New Roman" panose="02020603050405020304" pitchFamily="18" charset="0"/>
              </a:rPr>
              <a:t>before</a:t>
            </a:r>
            <a:r>
              <a:rPr lang="en-US" altLang="zh-CN" b="1">
                <a:latin typeface="Times New Roman" panose="02020603050405020304" pitchFamily="18" charset="0"/>
              </a:rPr>
              <a:t>   </a:t>
            </a:r>
            <a:r>
              <a:rPr lang="en-US" altLang="zh-CN" b="1" i="1">
                <a:solidFill>
                  <a:srgbClr val="0000FF"/>
                </a:solidFill>
                <a:latin typeface="Times New Roman" panose="02020603050405020304" pitchFamily="18" charset="0"/>
              </a:rPr>
              <a:t>[bɪˈfɔː(r)]  </a:t>
            </a:r>
            <a:endParaRPr lang="en-US" altLang="zh-CN" b="1" i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4" name="文本框 7"/>
          <p:cNvSpPr/>
          <p:nvPr/>
        </p:nvSpPr>
        <p:spPr>
          <a:xfrm>
            <a:off x="2268538" y="2460625"/>
            <a:ext cx="1846262" cy="398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在......之前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1"/>
          <p:cNvSpPr/>
          <p:nvPr/>
        </p:nvSpPr>
        <p:spPr>
          <a:xfrm>
            <a:off x="4788848" y="2327390"/>
            <a:ext cx="1368152" cy="4603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50" normalizeH="0" baseline="0" noProof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</a:t>
            </a:r>
            <a:endParaRPr kumimoji="0" lang="en-US" altLang="zh-CN" sz="2400" b="1" i="0" u="none" strike="noStrike" kern="1200" cap="none" spc="50" normalizeH="0" baseline="0" noProof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434" name="矩形 2"/>
          <p:cNvSpPr/>
          <p:nvPr/>
        </p:nvSpPr>
        <p:spPr>
          <a:xfrm>
            <a:off x="4670971" y="699620"/>
            <a:ext cx="1512168" cy="4603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50" normalizeH="0" baseline="0" noProof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John</a:t>
            </a:r>
            <a:endParaRPr kumimoji="0" lang="en-US" altLang="zh-CN" sz="2400" b="1" i="0" u="none" strike="noStrike" kern="1200" cap="none" spc="50" normalizeH="0" baseline="0" noProof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435" name="矩形 3"/>
          <p:cNvSpPr/>
          <p:nvPr/>
        </p:nvSpPr>
        <p:spPr>
          <a:xfrm>
            <a:off x="4715947" y="1851700"/>
            <a:ext cx="1512168" cy="40011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50" normalizeH="0" baseline="0" noProof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Chen Jie</a:t>
            </a:r>
            <a:endParaRPr kumimoji="0" lang="en-US" altLang="zh-CN" sz="2000" b="1" i="0" u="none" strike="noStrike" kern="1200" cap="none" spc="50" normalizeH="0" baseline="0" noProof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436" name="矩形 4"/>
          <p:cNvSpPr/>
          <p:nvPr/>
        </p:nvSpPr>
        <p:spPr>
          <a:xfrm>
            <a:off x="4716765" y="2903430"/>
            <a:ext cx="1512168" cy="4603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50" normalizeH="0" baseline="0" noProof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Sarah</a:t>
            </a:r>
            <a:endParaRPr kumimoji="0" lang="en-US" altLang="zh-CN" sz="2400" b="1" i="0" u="none" strike="noStrike" kern="1200" cap="none" spc="50" normalizeH="0" baseline="0" noProof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437" name="矩形 5"/>
          <p:cNvSpPr/>
          <p:nvPr/>
        </p:nvSpPr>
        <p:spPr>
          <a:xfrm>
            <a:off x="4671273" y="1275660"/>
            <a:ext cx="1512165" cy="4603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50" normalizeH="0" baseline="0" noProof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Mike</a:t>
            </a:r>
            <a:endParaRPr kumimoji="0" lang="en-US" altLang="zh-CN" sz="2400" b="1" i="0" u="none" strike="noStrike" kern="1200" cap="none" spc="50" normalizeH="0" baseline="0" noProof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8438" name="组合 9"/>
          <p:cNvGrpSpPr/>
          <p:nvPr/>
        </p:nvGrpSpPr>
        <p:grpSpPr>
          <a:xfrm>
            <a:off x="406400" y="330200"/>
            <a:ext cx="1708150" cy="398463"/>
            <a:chOff x="415840" y="443448"/>
            <a:chExt cx="1707888" cy="398793"/>
          </a:xfrm>
        </p:grpSpPr>
        <p:sp>
          <p:nvSpPr>
            <p:cNvPr id="18439" name="矩形 8"/>
            <p:cNvSpPr/>
            <p:nvPr/>
          </p:nvSpPr>
          <p:spPr>
            <a:xfrm>
              <a:off x="415840" y="443448"/>
              <a:ext cx="1706338" cy="398793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Look and talk</a:t>
              </a:r>
              <a:endParaRPr kumimoji="0" lang="zh-CN" altLang="en-US" sz="2000" b="1" i="0" u="none" strike="noStrike" kern="1200" cap="none" spc="0" normalizeH="0" baseline="0" noProof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18440" name="直接连接符 9"/>
            <p:cNvCxnSpPr/>
            <p:nvPr/>
          </p:nvCxnSpPr>
          <p:spPr>
            <a:xfrm>
              <a:off x="487283" y="818826"/>
              <a:ext cx="1636445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7"/>
          <p:cNvSpPr/>
          <p:nvPr/>
        </p:nvSpPr>
        <p:spPr>
          <a:xfrm>
            <a:off x="6084888" y="700088"/>
            <a:ext cx="2305050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>
                <a:latin typeface="Times New Roman" panose="02020603050405020304" pitchFamily="18" charset="0"/>
              </a:rPr>
              <a:t>slept, had a cold</a:t>
            </a:r>
            <a:endParaRPr lang="en-US" altLang="zh-CN" sz="24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458" name="矩形 7"/>
          <p:cNvSpPr/>
          <p:nvPr/>
        </p:nvSpPr>
        <p:spPr>
          <a:xfrm>
            <a:off x="6227763" y="1247775"/>
            <a:ext cx="1887537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>
                <a:latin typeface="Times New Roman" panose="02020603050405020304" pitchFamily="18" charset="0"/>
              </a:rPr>
              <a:t>went boating</a:t>
            </a:r>
            <a:endParaRPr lang="en-US" altLang="zh-CN" sz="24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459" name="矩形 7"/>
          <p:cNvSpPr/>
          <p:nvPr/>
        </p:nvSpPr>
        <p:spPr>
          <a:xfrm>
            <a:off x="6372225" y="1779588"/>
            <a:ext cx="17176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>
                <a:latin typeface="Times New Roman" panose="02020603050405020304" pitchFamily="18" charset="0"/>
              </a:rPr>
              <a:t>read a book</a:t>
            </a:r>
            <a:endParaRPr lang="en-US" altLang="zh-CN" sz="24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460" name="矩形 8"/>
          <p:cNvSpPr/>
          <p:nvPr/>
        </p:nvSpPr>
        <p:spPr>
          <a:xfrm>
            <a:off x="6443663" y="2355850"/>
            <a:ext cx="15049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>
                <a:latin typeface="Times New Roman" panose="02020603050405020304" pitchFamily="18" charset="0"/>
              </a:rPr>
              <a:t>saw a film</a:t>
            </a:r>
            <a:endParaRPr lang="en-US" altLang="zh-CN" sz="24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461" name="矩形 9"/>
          <p:cNvSpPr/>
          <p:nvPr/>
        </p:nvSpPr>
        <p:spPr>
          <a:xfrm>
            <a:off x="6011863" y="2963863"/>
            <a:ext cx="2244725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000" b="1">
                <a:latin typeface="Times New Roman" panose="02020603050405020304" pitchFamily="18" charset="0"/>
              </a:rPr>
              <a:t>washed her clothes</a:t>
            </a:r>
            <a:endParaRPr lang="en-US" altLang="zh-CN" sz="20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462" name="矩形 11"/>
          <p:cNvSpPr/>
          <p:nvPr/>
        </p:nvSpPr>
        <p:spPr>
          <a:xfrm>
            <a:off x="4788848" y="2327390"/>
            <a:ext cx="1368152" cy="4603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50" normalizeH="0" baseline="0" noProof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</a:t>
            </a:r>
            <a:endParaRPr kumimoji="0" lang="en-US" altLang="zh-CN" sz="2400" b="1" i="0" u="none" strike="noStrike" kern="1200" cap="none" spc="50" normalizeH="0" baseline="0" noProof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463" name="矩形 12"/>
          <p:cNvSpPr/>
          <p:nvPr/>
        </p:nvSpPr>
        <p:spPr>
          <a:xfrm>
            <a:off x="4670971" y="699620"/>
            <a:ext cx="1512168" cy="4603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50" normalizeH="0" baseline="0" noProof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John</a:t>
            </a:r>
            <a:endParaRPr kumimoji="0" lang="en-US" altLang="zh-CN" sz="2400" b="1" i="0" u="none" strike="noStrike" kern="1200" cap="none" spc="50" normalizeH="0" baseline="0" noProof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464" name="矩形 13"/>
          <p:cNvSpPr/>
          <p:nvPr/>
        </p:nvSpPr>
        <p:spPr>
          <a:xfrm>
            <a:off x="4715947" y="1851700"/>
            <a:ext cx="1512168" cy="40011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50" normalizeH="0" baseline="0" noProof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Chen Jie</a:t>
            </a:r>
            <a:endParaRPr kumimoji="0" lang="en-US" altLang="zh-CN" sz="2000" b="1" i="0" u="none" strike="noStrike" kern="1200" cap="none" spc="50" normalizeH="0" baseline="0" noProof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465" name="矩形 14"/>
          <p:cNvSpPr/>
          <p:nvPr/>
        </p:nvSpPr>
        <p:spPr>
          <a:xfrm>
            <a:off x="4716765" y="2903430"/>
            <a:ext cx="1512168" cy="4603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50" normalizeH="0" baseline="0" noProof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Sarah</a:t>
            </a:r>
            <a:endParaRPr kumimoji="0" lang="en-US" altLang="zh-CN" sz="2400" b="1" i="0" u="none" strike="noStrike" kern="1200" cap="none" spc="50" normalizeH="0" baseline="0" noProof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466" name="矩形 15"/>
          <p:cNvSpPr/>
          <p:nvPr/>
        </p:nvSpPr>
        <p:spPr>
          <a:xfrm>
            <a:off x="4671273" y="1275660"/>
            <a:ext cx="1512165" cy="4603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50" normalizeH="0" baseline="0" noProof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Mike</a:t>
            </a:r>
            <a:endParaRPr kumimoji="0" lang="en-US" altLang="zh-CN" sz="2400" b="1" i="0" u="none" strike="noStrike" kern="1200" cap="none" spc="50" normalizeH="0" baseline="0" noProof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7"/>
          <p:cNvSpPr/>
          <p:nvPr/>
        </p:nvSpPr>
        <p:spPr>
          <a:xfrm>
            <a:off x="323850" y="339725"/>
            <a:ext cx="4210050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>
                <a:latin typeface="Times New Roman" panose="02020603050405020304" pitchFamily="18" charset="0"/>
              </a:rPr>
              <a:t>What did John do yesterday?</a:t>
            </a:r>
            <a:endParaRPr lang="en-US" altLang="zh-CN" sz="24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482" name="Text Box 7"/>
          <p:cNvSpPr/>
          <p:nvPr/>
        </p:nvSpPr>
        <p:spPr>
          <a:xfrm>
            <a:off x="3432175" y="1150938"/>
            <a:ext cx="131762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</a:rPr>
              <a:t>He slept.</a:t>
            </a:r>
            <a:endParaRPr lang="en-US" altLang="zh-CN" sz="24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3" name="矩形 7"/>
          <p:cNvSpPr/>
          <p:nvPr/>
        </p:nvSpPr>
        <p:spPr>
          <a:xfrm>
            <a:off x="211138" y="1479550"/>
            <a:ext cx="2344737" cy="828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>
                <a:latin typeface="Times New Roman" panose="02020603050405020304" pitchFamily="18" charset="0"/>
              </a:rPr>
              <a:t>Did he have a cold yesterday?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20484" name="Text Box 7"/>
          <p:cNvSpPr/>
          <p:nvPr/>
        </p:nvSpPr>
        <p:spPr>
          <a:xfrm>
            <a:off x="3276600" y="1924050"/>
            <a:ext cx="1787525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</a:rPr>
              <a:t>Yes,  he did.</a:t>
            </a:r>
            <a:endParaRPr lang="en-US" altLang="zh-CN" sz="24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5" name="圆角矩形标注 15"/>
          <p:cNvSpPr/>
          <p:nvPr/>
        </p:nvSpPr>
        <p:spPr>
          <a:xfrm>
            <a:off x="395288" y="339725"/>
            <a:ext cx="3889375" cy="503238"/>
          </a:xfrm>
          <a:prstGeom prst="wedgeRoundRectCallout">
            <a:avLst>
              <a:gd name="adj1" fmla="val -3773"/>
              <a:gd name="adj2" fmla="val 69778"/>
              <a:gd name="adj3" fmla="val 16667"/>
            </a:avLst>
          </a:prstGeom>
          <a:noFill/>
          <a:ln w="12700">
            <a:solidFill>
              <a:schemeClr val="tx1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0486" name="圆角矩形标注 16"/>
          <p:cNvSpPr/>
          <p:nvPr/>
        </p:nvSpPr>
        <p:spPr>
          <a:xfrm>
            <a:off x="168275" y="1347788"/>
            <a:ext cx="2246313" cy="1027112"/>
          </a:xfrm>
          <a:prstGeom prst="wedgeRoundRectCallout">
            <a:avLst>
              <a:gd name="adj1" fmla="val -1736"/>
              <a:gd name="adj2" fmla="val 63843"/>
              <a:gd name="adj3" fmla="val 16667"/>
            </a:avLst>
          </a:prstGeom>
          <a:noFill/>
          <a:ln w="12700">
            <a:solidFill>
              <a:schemeClr val="tx1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0487" name="圆角矩形标注 17"/>
          <p:cNvSpPr/>
          <p:nvPr/>
        </p:nvSpPr>
        <p:spPr>
          <a:xfrm>
            <a:off x="3432175" y="1150938"/>
            <a:ext cx="1263650" cy="460375"/>
          </a:xfrm>
          <a:prstGeom prst="wedgeRoundRectCallout">
            <a:avLst>
              <a:gd name="adj1" fmla="val -3773"/>
              <a:gd name="adj2" fmla="val 69778"/>
              <a:gd name="adj3" fmla="val 16667"/>
            </a:avLst>
          </a:prstGeom>
          <a:noFill/>
          <a:ln w="12700">
            <a:solidFill>
              <a:schemeClr val="tx1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0488" name="圆角矩形标注 18"/>
          <p:cNvSpPr/>
          <p:nvPr/>
        </p:nvSpPr>
        <p:spPr>
          <a:xfrm>
            <a:off x="3309938" y="1908175"/>
            <a:ext cx="1766887" cy="447675"/>
          </a:xfrm>
          <a:prstGeom prst="wedgeRoundRectCallout">
            <a:avLst>
              <a:gd name="adj1" fmla="val -3773"/>
              <a:gd name="adj2" fmla="val 69778"/>
              <a:gd name="adj3" fmla="val 16667"/>
            </a:avLst>
          </a:prstGeom>
          <a:noFill/>
          <a:ln w="12700">
            <a:solidFill>
              <a:schemeClr val="tx1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 fill="hold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 fill="hold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20482" grpId="0"/>
      <p:bldP spid="20483" grpId="0"/>
      <p:bldP spid="20484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dbe38b82-c182-4e46-8583-99c2833dc88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1471</Words>
  <Application>WPS 演示</Application>
  <PresentationFormat>全屏显示(16:9)</PresentationFormat>
  <Paragraphs>173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Calibri</vt:lpstr>
      <vt:lpstr>Times New Roman</vt:lpstr>
      <vt:lpstr>黑体</vt:lpstr>
      <vt:lpstr>汉仪大宋简</vt:lpstr>
      <vt:lpstr>微软雅黑</vt:lpstr>
      <vt:lpstr>仿宋</vt:lpstr>
      <vt:lpstr>华文中宋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2021-02-10T02:40:00Z</cp:lastPrinted>
  <dcterms:created xsi:type="dcterms:W3CDTF">2021-02-10T02:40:00Z</dcterms:created>
  <dcterms:modified xsi:type="dcterms:W3CDTF">2023-02-26T06:00:37Z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8B20F30A2A624ABB8DCFD2DF3A1A22EE</vt:lpwstr>
  </property>
  <property fmtid="{D5CDD505-2E9C-101B-9397-08002B2CF9AE}" pid="7" name="KSOProductBuildVer">
    <vt:lpwstr>2052-11.1.0.13703</vt:lpwstr>
  </property>
</Properties>
</file>