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7" r:id="rId5"/>
    <p:sldId id="389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400" r:id="rId15"/>
    <p:sldId id="401" r:id="rId16"/>
    <p:sldId id="402" r:id="rId17"/>
    <p:sldId id="403" r:id="rId18"/>
    <p:sldId id="404" r:id="rId19"/>
    <p:sldId id="406" r:id="rId20"/>
    <p:sldId id="405" r:id="rId21"/>
    <p:sldId id="399" r:id="rId22"/>
    <p:sldId id="390" r:id="rId23"/>
  </p:sldIdLst>
  <p:sldSz cx="12601575" cy="7092950"/>
  <p:notesSz cx="6858000" cy="9144000"/>
  <p:custDataLst>
    <p:tags r:id="rId27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32D"/>
    <a:srgbClr val="B9F2E3"/>
    <a:srgbClr val="FFFFFF"/>
    <a:srgbClr val="A3C544"/>
    <a:srgbClr val="75AB4D"/>
    <a:srgbClr val="648534"/>
    <a:srgbClr val="05678C"/>
    <a:srgbClr val="648CFF"/>
    <a:srgbClr val="858CFF"/>
    <a:srgbClr val="8C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 autoAdjust="0"/>
  </p:normalViewPr>
  <p:slideViewPr>
    <p:cSldViewPr>
      <p:cViewPr varScale="1">
        <p:scale>
          <a:sx n="104" d="100"/>
          <a:sy n="104" d="100"/>
        </p:scale>
        <p:origin x="-660" y="-90"/>
      </p:cViewPr>
      <p:guideLst>
        <p:guide orient="horz" pos="2234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/>
          </a:p>
          <a:p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、标题，请根据具体情况，改内容。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109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147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45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28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" y="2394427"/>
            <a:ext cx="1260157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Unit 4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 Then </a:t>
            </a:r>
            <a:r>
              <a:rPr lang="zh-CN" altLang="en-US" sz="5400" b="1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and </a:t>
            </a:r>
            <a:r>
              <a:rPr lang="zh-CN" altLang="en-US" sz="54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now</a:t>
            </a:r>
            <a:endParaRPr lang="en-US" altLang="zh-CN" sz="5400" b="1" dirty="0" smtClean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1</a:t>
            </a:r>
            <a:r>
              <a:rPr lang="zh-CN" altLang="en-US" sz="3600" b="1" dirty="0" smtClean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课时 </a:t>
            </a:r>
            <a:endParaRPr lang="zh-CN" altLang="en-US" sz="3600" b="1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" y="1287703"/>
            <a:ext cx="1260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D932D"/>
                </a:solidFill>
                <a:latin typeface="思源黑体 CN Bold" pitchFamily="34" charset="-122"/>
                <a:ea typeface="思源黑体 CN Bold" pitchFamily="34" charset="-122"/>
              </a:rPr>
              <a:t>六年级（下册）</a:t>
            </a:r>
            <a:endParaRPr lang="zh-CN" altLang="en-US" sz="3600" dirty="0">
              <a:solidFill>
                <a:srgbClr val="6D932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3600" y="1123950"/>
            <a:ext cx="87350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Easy, I looked up on the Internet.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很简单，我在网上查了一下。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91220" y="4026471"/>
            <a:ext cx="20713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查阅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8290" y="2826321"/>
            <a:ext cx="716788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=to search for information           </a:t>
            </a:r>
            <a:r>
              <a:rPr lang="zh-CN" altLang="en-US" sz="26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(Transitive)</a:t>
            </a:r>
            <a:endParaRPr lang="zh-CN" altLang="en-US" sz="2600" dirty="0" smtClean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When you seek specific information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use a dictionary, search engine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etc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to get the answer. 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 had to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look up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 number of the restauran</a:t>
            </a:r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t.</a:t>
            </a:r>
            <a:endParaRPr lang="en-US" altLang="zh-CN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-I 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wasn't sure of the word</a:t>
            </a:r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'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 meaning, </a:t>
            </a:r>
            <a:endParaRPr lang="zh-CN" altLang="en-US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 l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looked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it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 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dictionary.</a:t>
            </a:r>
            <a:endParaRPr lang="zh-CN" altLang="en-US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6440" y="3300730"/>
            <a:ext cx="1759585" cy="20389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43969" y="2106415"/>
            <a:ext cx="2443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flummox(flum'əks)</a:t>
            </a:r>
            <a:endParaRPr lang="zh-CN" altLang="en-US" sz="1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1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vt. [Old Slang]</a:t>
            </a:r>
            <a:endParaRPr lang="zh-CN" altLang="en-US" sz="1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1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 confuse; perplex</a:t>
            </a:r>
            <a:endParaRPr lang="zh-CN" altLang="en-US" sz="1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5640" y="3108960"/>
            <a:ext cx="20713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拜访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4613" y="1863090"/>
            <a:ext cx="941641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=</a:t>
            </a:r>
            <a:r>
              <a:rPr lang="zh-CN" altLang="en-US" sz="2600" b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search for and then visit someone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600" i="1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(Transitive)</a:t>
            </a:r>
            <a:endParaRPr lang="zh-CN" altLang="en-US" sz="2600" i="1" dirty="0" smtClean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go and see someone for a brief visit, especially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when you haven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'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 seen them in a long time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Look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me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 next time you are in town.</a:t>
            </a:r>
            <a:endParaRPr lang="zh-CN" altLang="en-US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Make sure you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look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him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when you are there.</a:t>
            </a:r>
            <a:endParaRPr lang="zh-CN" altLang="en-US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/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I'l</a:t>
            </a:r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look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you </a:t>
            </a:r>
            <a:r>
              <a:rPr lang="zh-CN" altLang="en-US" sz="2600" b="1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 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when </a:t>
            </a:r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</a:t>
            </a:r>
            <a:r>
              <a:rPr lang="zh-CN" altLang="en-US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'm in your city again</a:t>
            </a:r>
            <a:r>
              <a:rPr lang="en-US" altLang="zh-CN" sz="2600" i="1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2600" i="1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对话气泡: 椭圆形 8"/>
          <p:cNvSpPr/>
          <p:nvPr/>
        </p:nvSpPr>
        <p:spPr>
          <a:xfrm>
            <a:off x="2463058" y="2420858"/>
            <a:ext cx="2770932" cy="1513036"/>
          </a:xfrm>
          <a:prstGeom prst="wedgeEllipseCallout">
            <a:avLst>
              <a:gd name="adj1" fmla="val -42579"/>
              <a:gd name="adj2" fmla="val 497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Let's know the differences between now and then.</a:t>
            </a:r>
            <a:endParaRPr lang="en-US" dirty="0"/>
          </a:p>
        </p:txBody>
      </p:sp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445" y="3933825"/>
            <a:ext cx="1343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14507" y="1617649"/>
            <a:ext cx="5786478" cy="3561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85945" y="1331897"/>
            <a:ext cx="5510227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lum bright="-30000" contrast="6000"/>
          </a:blip>
          <a:srcRect/>
          <a:stretch>
            <a:fillRect/>
          </a:stretch>
        </p:blipFill>
        <p:spPr>
          <a:xfrm>
            <a:off x="3276661" y="1818403"/>
            <a:ext cx="5466715" cy="4615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1105" y="1118235"/>
            <a:ext cx="82492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Read the clues and then complete the puzzle.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900" y="1298575"/>
            <a:ext cx="959612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Across: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A place where you play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 A room where you play instruments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   A place where you swim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 A room where you eat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 A room for the teacher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123815" y="225044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083425" y="276669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299075" y="320865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997450" y="369252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299075" y="416941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900" y="1155065"/>
            <a:ext cx="959612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u="sng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Down: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A room where you surf the internet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 A room where you paint pictures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  A place where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exercise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  A room where manager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work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   A place where you can wash your face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A room where 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you study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 A place where you park your ca</a:t>
            </a:r>
            <a:r>
              <a:rPr lang="en-US" altLang="zh-CN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endParaRPr lang="en-US" altLang="zh-CN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061200" y="210693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6731635" y="258572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850255" y="306705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494145" y="354647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614920" y="400494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36235" y="4460875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637655" y="4916170"/>
            <a:ext cx="2257425" cy="13970"/>
          </a:xfrm>
          <a:prstGeom prst="line">
            <a:avLst/>
          </a:prstGeom>
          <a:ln w="28575">
            <a:solidFill>
              <a:srgbClr val="64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1764598" y="196240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There was no library in my old school.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我的母校没有图书馆。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There was only one small building on a hill.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山上只有一座小建筑。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There were no computers or Internet in my time.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在我的时代没有电脑和互联网。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1764598" y="189040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 Americans took about five days to get there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in 1969. 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1969年，美国人花了大约五天时间才到达那里。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Easy, I looked up on the Internet.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algn="l" defTabSz="112522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很简单，我在网上查了一下。</a:t>
            </a:r>
            <a:endParaRPr lang="zh-CN" altLang="en-US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Warming up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3754755" y="1791970"/>
            <a:ext cx="3369945" cy="1926590"/>
          </a:xfrm>
          <a:prstGeom prst="wedgeEllipseCallout">
            <a:avLst>
              <a:gd name="adj1" fmla="val -42579"/>
              <a:gd name="adj2" fmla="val 497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Let's talk with grandpa and know something in the past.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3420745"/>
            <a:ext cx="1343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29085" y="2546343"/>
            <a:ext cx="4214842" cy="1018783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5000" b="1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See you~</a:t>
            </a:r>
            <a:endParaRPr lang="en-US" altLang="zh-CN" sz="50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对话气泡: 椭圆形 8"/>
          <p:cNvSpPr/>
          <p:nvPr/>
        </p:nvSpPr>
        <p:spPr>
          <a:xfrm>
            <a:off x="5271770" y="1298575"/>
            <a:ext cx="2958465" cy="1509395"/>
          </a:xfrm>
          <a:prstGeom prst="wedgeEllipseCallout">
            <a:avLst>
              <a:gd name="adj1" fmla="val 49603"/>
              <a:gd name="adj2" fmla="val 45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Tell us about your school, please.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0" y="3098800"/>
            <a:ext cx="1548765" cy="2246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610" y="3255645"/>
            <a:ext cx="1459865" cy="1932940"/>
          </a:xfrm>
          <a:prstGeom prst="rect">
            <a:avLst/>
          </a:prstGeom>
        </p:spPr>
      </p:pic>
      <p:sp>
        <p:nvSpPr>
          <p:cNvPr id="7" name="对话气泡: 椭圆形 8"/>
          <p:cNvSpPr/>
          <p:nvPr/>
        </p:nvSpPr>
        <p:spPr>
          <a:xfrm>
            <a:off x="1908810" y="1204595"/>
            <a:ext cx="3004820" cy="1603375"/>
          </a:xfrm>
          <a:prstGeom prst="wedgeEllipseCallout">
            <a:avLst>
              <a:gd name="adj1" fmla="val -58005"/>
              <a:gd name="adj2" fmla="val 58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Wow, a library! There was no library in my old school.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2515" y="3098800"/>
            <a:ext cx="2998470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对话气泡: 椭圆形 8"/>
          <p:cNvSpPr/>
          <p:nvPr/>
        </p:nvSpPr>
        <p:spPr>
          <a:xfrm>
            <a:off x="6396990" y="2066925"/>
            <a:ext cx="2404127" cy="1384300"/>
          </a:xfrm>
          <a:prstGeom prst="wedgeEllipseCallout">
            <a:avLst>
              <a:gd name="adj1" fmla="val 29855"/>
              <a:gd name="adj2" fmla="val 55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Could you see stars at night?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对话气泡: 椭圆形 8"/>
          <p:cNvSpPr/>
          <p:nvPr/>
        </p:nvSpPr>
        <p:spPr>
          <a:xfrm>
            <a:off x="1085813" y="1546211"/>
            <a:ext cx="3286148" cy="1652270"/>
          </a:xfrm>
          <a:prstGeom prst="wedgeEllipseCallout">
            <a:avLst>
              <a:gd name="adj1" fmla="val -25002"/>
              <a:gd name="adj2" fmla="val 731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was only one small building on a hill.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29019" y="3260723"/>
            <a:ext cx="2528570" cy="25793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0" y="3672840"/>
            <a:ext cx="1548765" cy="2246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610" y="3829685"/>
            <a:ext cx="1459865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对话气泡: 椭圆形 8"/>
          <p:cNvSpPr/>
          <p:nvPr/>
        </p:nvSpPr>
        <p:spPr>
          <a:xfrm>
            <a:off x="5744210" y="1819910"/>
            <a:ext cx="2860040" cy="1692910"/>
          </a:xfrm>
          <a:prstGeom prst="wedgeEllipseCallout">
            <a:avLst>
              <a:gd name="adj1" fmla="val 38822"/>
              <a:gd name="adj2" fmla="val 52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 too. One day I'm going to visit the moon.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对话气泡: 椭圆形 8"/>
          <p:cNvSpPr/>
          <p:nvPr/>
        </p:nvSpPr>
        <p:spPr>
          <a:xfrm>
            <a:off x="1589405" y="1670685"/>
            <a:ext cx="2530475" cy="1384300"/>
          </a:xfrm>
          <a:prstGeom prst="wedgeEllipseCallout">
            <a:avLst>
              <a:gd name="adj1" fmla="val -31954"/>
              <a:gd name="adj2" fmla="val 927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Yes, I liked the stars.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44925" y="3197225"/>
            <a:ext cx="2167255" cy="2000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7950" y="3672840"/>
            <a:ext cx="1548765" cy="2246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610" y="3829685"/>
            <a:ext cx="1459865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9580" y="3672840"/>
            <a:ext cx="1548765" cy="2246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610" y="3829685"/>
            <a:ext cx="1459865" cy="1932940"/>
          </a:xfrm>
          <a:prstGeom prst="rect">
            <a:avLst/>
          </a:prstGeom>
        </p:spPr>
      </p:pic>
      <p:sp>
        <p:nvSpPr>
          <p:cNvPr id="12" name="对话气泡: 椭圆形 8"/>
          <p:cNvSpPr/>
          <p:nvPr/>
        </p:nvSpPr>
        <p:spPr>
          <a:xfrm>
            <a:off x="5528945" y="1299210"/>
            <a:ext cx="3046730" cy="2285365"/>
          </a:xfrm>
          <a:prstGeom prst="wedgeEllipseCallout">
            <a:avLst>
              <a:gd name="adj1" fmla="val 49603"/>
              <a:gd name="adj2" fmla="val 45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Americans took about five days to get there in 1969.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对话气泡: 椭圆形 8"/>
          <p:cNvSpPr/>
          <p:nvPr/>
        </p:nvSpPr>
        <p:spPr>
          <a:xfrm>
            <a:off x="1616710" y="1929765"/>
            <a:ext cx="2530475" cy="1384300"/>
          </a:xfrm>
          <a:prstGeom prst="wedgeEllipseCallout">
            <a:avLst>
              <a:gd name="adj1" fmla="val -58005"/>
              <a:gd name="adj2" fmla="val 58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do you know that?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9990" y="3094990"/>
            <a:ext cx="204978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7067" y="3640963"/>
            <a:ext cx="1548765" cy="2246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6060" y="4626520"/>
            <a:ext cx="1459865" cy="1932940"/>
          </a:xfrm>
          <a:prstGeom prst="rect">
            <a:avLst/>
          </a:prstGeom>
        </p:spPr>
      </p:pic>
      <p:sp>
        <p:nvSpPr>
          <p:cNvPr id="12" name="对话气泡: 椭圆形 8"/>
          <p:cNvSpPr/>
          <p:nvPr/>
        </p:nvSpPr>
        <p:spPr>
          <a:xfrm>
            <a:off x="5672455" y="1985010"/>
            <a:ext cx="2530475" cy="1384300"/>
          </a:xfrm>
          <a:prstGeom prst="wedgeEllipseCallout">
            <a:avLst>
              <a:gd name="adj1" fmla="val 49603"/>
              <a:gd name="adj2" fmla="val 454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Easy, I looked up on the Internet.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对话气泡: 椭圆形 8"/>
          <p:cNvSpPr/>
          <p:nvPr/>
        </p:nvSpPr>
        <p:spPr>
          <a:xfrm>
            <a:off x="1428750" y="1626870"/>
            <a:ext cx="3310890" cy="1618615"/>
          </a:xfrm>
          <a:prstGeom prst="wedgeEllipseCallout">
            <a:avLst>
              <a:gd name="adj1" fmla="val -58005"/>
              <a:gd name="adj2" fmla="val 589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There were no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computers 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Internet in my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time.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2700" y="3911473"/>
            <a:ext cx="2108200" cy="197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2625" y="1689099"/>
            <a:ext cx="873506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There 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was n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 library in my old school.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我的母校没有图书馆。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There was only one small building on a hill.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山上只有一座小建筑。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There were no computers or Internet in my time.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l">
              <a:lnSpc>
                <a:spcPct val="120000"/>
              </a:lnSpc>
              <a:buNone/>
            </a:pP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在我的时代没有电脑和互联网。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0865" y="305435"/>
            <a:ext cx="3490595" cy="608330"/>
          </a:xfrm>
          <a:prstGeom prst="rect">
            <a:avLst/>
          </a:prstGeom>
        </p:spPr>
      </p:pic>
      <p:sp>
        <p:nvSpPr>
          <p:cNvPr id="6" name="文本框 3"/>
          <p:cNvSpPr txBox="1"/>
          <p:nvPr/>
        </p:nvSpPr>
        <p:spPr>
          <a:xfrm>
            <a:off x="4380865" y="345291"/>
            <a:ext cx="34905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知识讲解</a:t>
            </a:r>
            <a:endParaRPr lang="en-US" sz="2800" dirty="0"/>
          </a:p>
          <a:p>
            <a:pPr algn="ctr"/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6586" y="1576070"/>
            <a:ext cx="10008235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 Americans took about f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ive days to get ther</a:t>
            </a:r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 in 1969. 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1969年，美国人花了大约五天时间才到达那里。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e.g. </a:t>
            </a:r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600" dirty="0" smtClean="0">
              <a:solidFill>
                <a:srgbClr val="3C7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2625" y="3000852"/>
            <a:ext cx="254000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“It takes 20 years to build a reputation and five minutes to ruin it. 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If you think about that, you'll do things differently</a:t>
            </a:r>
            <a:r>
              <a:rPr lang="en-US" altLang="zh-CN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”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2600" dirty="0" smtClean="0">
                <a:solidFill>
                  <a:srgbClr val="3C72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-Warren Buffet</a:t>
            </a:r>
            <a:endParaRPr lang="zh-CN" altLang="en-US" sz="2600" dirty="0" smtClean="0">
              <a:solidFill>
                <a:srgbClr val="3C72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6721" y="2394427"/>
            <a:ext cx="5746750" cy="429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08f378df-34f3-4fc6-820a-00548ac6db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2366</Words>
  <Application>WPS 演示</Application>
  <PresentationFormat>自定义</PresentationFormat>
  <Paragraphs>175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思源黑体 CN Bold</vt:lpstr>
      <vt:lpstr>黑体</vt:lpstr>
      <vt:lpstr>微软雅黑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370</cp:revision>
  <dcterms:created xsi:type="dcterms:W3CDTF">2016-05-16T11:51:00Z</dcterms:created>
  <dcterms:modified xsi:type="dcterms:W3CDTF">2023-02-26T06:10:58Z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FD328D5B8D774BE2A3AA57C3D57C2633</vt:lpwstr>
  </property>
</Properties>
</file>