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7" r:id="rId5"/>
    <p:sldId id="389" r:id="rId6"/>
    <p:sldId id="391" r:id="rId7"/>
    <p:sldId id="392" r:id="rId8"/>
    <p:sldId id="393" r:id="rId9"/>
    <p:sldId id="394" r:id="rId10"/>
    <p:sldId id="395" r:id="rId11"/>
    <p:sldId id="396" r:id="rId12"/>
    <p:sldId id="398" r:id="rId13"/>
    <p:sldId id="399" r:id="rId14"/>
    <p:sldId id="397" r:id="rId15"/>
    <p:sldId id="390" r:id="rId16"/>
  </p:sldIdLst>
  <p:sldSz cx="12601575" cy="7092950"/>
  <p:notesSz cx="6858000" cy="9144000"/>
  <p:custDataLst>
    <p:tags r:id="rId20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32D"/>
    <a:srgbClr val="B9F2E3"/>
    <a:srgbClr val="FFFFFF"/>
    <a:srgbClr val="A3C544"/>
    <a:srgbClr val="75AB4D"/>
    <a:srgbClr val="648534"/>
    <a:srgbClr val="05678C"/>
    <a:srgbClr val="648CFF"/>
    <a:srgbClr val="858CFF"/>
    <a:srgbClr val="8C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 autoAdjust="0"/>
  </p:normalViewPr>
  <p:slideViewPr>
    <p:cSldViewPr>
      <p:cViewPr varScale="1">
        <p:scale>
          <a:sx n="104" d="100"/>
          <a:sy n="104" d="100"/>
        </p:scale>
        <p:origin x="-660" y="-90"/>
      </p:cViewPr>
      <p:guideLst>
        <p:guide orient="horz" pos="2219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/>
          <p:nvPr/>
        </p:nvSpPr>
        <p:spPr>
          <a:xfrm>
            <a:off x="-1" y="2394427"/>
            <a:ext cx="1260157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Unit 4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 Then </a:t>
            </a: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and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now</a:t>
            </a:r>
            <a:endParaRPr lang="en-US" altLang="zh-CN" sz="5400" b="1" dirty="0" smtClean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3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时 </a:t>
            </a:r>
            <a:endParaRPr lang="zh-CN" altLang="en-US" sz="3600" b="1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1287703"/>
            <a:ext cx="1260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六年级（下册）</a:t>
            </a:r>
            <a:endParaRPr lang="zh-CN" altLang="en-US" sz="3600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对话气泡: 椭圆形 32"/>
          <p:cNvSpPr/>
          <p:nvPr/>
        </p:nvSpPr>
        <p:spPr>
          <a:xfrm>
            <a:off x="1171224" y="1532982"/>
            <a:ext cx="2057730" cy="1442678"/>
          </a:xfrm>
          <a:prstGeom prst="wedgeEllipseCallout">
            <a:avLst>
              <a:gd name="adj1" fmla="val -28634"/>
              <a:gd name="adj2" fmla="val 544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Let's do some </a:t>
            </a:r>
            <a:r>
              <a:rPr lang="en-US" dirty="0" smtClean="0"/>
              <a:t>practices.</a:t>
            </a:r>
            <a:endParaRPr lang="en-US" dirty="0"/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940" y="3196590"/>
            <a:ext cx="1343025" cy="2524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14650" y="2087880"/>
            <a:ext cx="6748780" cy="4445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2800" u="sng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Then and Now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 F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ll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 the example above to write/talk about how things were </a:t>
            </a:r>
            <a:r>
              <a:rPr lang="zh-CN" altLang="en-US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then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and how they are </a:t>
            </a:r>
            <a:r>
              <a:rPr lang="zh-CN" altLang="en-US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now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    THEN               NOW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a)</a:t>
            </a:r>
            <a:r>
              <a:rPr lang="zh-CN" altLang="en-US" sz="2600" b="1" dirty="0" smtClean="0">
                <a:solidFill>
                  <a:srgbClr val="3C7200"/>
                </a:solidFill>
                <a:latin typeface="+mj-ea"/>
                <a:ea typeface="+mj-ea"/>
                <a:cs typeface="Arial" panose="020B0604020202020204" pitchFamily="34" charset="0"/>
              </a:rPr>
              <a:t>I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used to go to school in the morning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Then,</a:t>
            </a:r>
            <a:r>
              <a:rPr lang="zh-CN" altLang="en-US" sz="2600" b="1" dirty="0" smtClean="0">
                <a:solidFill>
                  <a:srgbClr val="3C7200"/>
                </a:solidFill>
                <a:latin typeface="+mj-ea"/>
                <a:cs typeface="Arial" panose="020B0604020202020204" pitchFamily="34" charset="0"/>
              </a:rPr>
              <a:t>I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had to wake up at 7: 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00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am. </a:t>
            </a:r>
            <a:r>
              <a:rPr lang="zh-CN" altLang="en-US" sz="2600" b="1" u="sng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Now</a:t>
            </a:r>
            <a:r>
              <a:rPr lang="zh-CN" altLang="en-US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I wake up at 8.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00 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am to go to work.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690" y="594995"/>
            <a:ext cx="3898900" cy="185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2291" y="1474773"/>
            <a:ext cx="1433830" cy="2093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415" y="3903665"/>
            <a:ext cx="2094865" cy="1986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2937" y="1474773"/>
            <a:ext cx="646684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b)</a:t>
            </a:r>
            <a:r>
              <a:rPr lang="zh-CN" altLang="en-US" sz="2600" b="1" dirty="0" smtClean="0">
                <a:solidFill>
                  <a:srgbClr val="3C7200"/>
                </a:solidFill>
                <a:latin typeface="+mj-ea"/>
                <a:cs typeface="Arial" panose="020B0604020202020204" pitchFamily="34" charset="0"/>
              </a:rPr>
              <a:t>I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used to like</a:t>
            </a:r>
            <a:r>
              <a:rPr lang="zh-CN" altLang="en-US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Then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 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.Now,</a:t>
            </a: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c)</a:t>
            </a:r>
            <a:r>
              <a:rPr lang="zh-CN" altLang="en-US" sz="2600" b="1" dirty="0" smtClean="0">
                <a:solidFill>
                  <a:srgbClr val="3C7200"/>
                </a:solidFill>
                <a:latin typeface="+mj-ea"/>
                <a:cs typeface="Arial" panose="020B0604020202020204" pitchFamily="34" charset="0"/>
              </a:rPr>
              <a:t>I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used to go</a:t>
            </a:r>
            <a:r>
              <a:rPr lang="zh-CN" altLang="en-US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.Then,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d)</a:t>
            </a:r>
            <a:r>
              <a:rPr lang="zh-CN" altLang="en-US" sz="2600" b="1" dirty="0" smtClean="0">
                <a:solidFill>
                  <a:srgbClr val="3C7200"/>
                </a:solidFill>
                <a:latin typeface="+mj-ea"/>
                <a:cs typeface="Arial" panose="020B0604020202020204" pitchFamily="34" charset="0"/>
              </a:rPr>
              <a:t>I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used to watch</a:t>
            </a:r>
            <a:r>
              <a:rPr lang="zh-CN" altLang="en-US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Then,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Now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2268619" y="1746400"/>
            <a:ext cx="74628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 didn't like winter before. I thought it was too cold, and I couldn't go cycling.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我以前不喜欢冬天。我觉得太冷了，不能去骑车。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Now I love to ice-skate, so I like winter.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现在我喜欢滑冰，所以我喜欢冬天。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29085" y="2546343"/>
            <a:ext cx="4214842" cy="1018783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marL="514350" indent="-514350">
              <a:lnSpc>
                <a:spcPct val="120000"/>
              </a:lnSpc>
            </a:pPr>
            <a:r>
              <a:rPr lang="en-US" altLang="zh-CN" sz="5000" b="1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 you~</a:t>
            </a:r>
            <a:endParaRPr lang="en-US" altLang="zh-CN" sz="50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Warming up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对话气泡: 椭圆形 8"/>
          <p:cNvSpPr/>
          <p:nvPr/>
        </p:nvSpPr>
        <p:spPr>
          <a:xfrm>
            <a:off x="3943333" y="1974839"/>
            <a:ext cx="3076575" cy="2143760"/>
          </a:xfrm>
          <a:prstGeom prst="wedgeEllipseCallout">
            <a:avLst>
              <a:gd name="adj1" fmla="val -65642"/>
              <a:gd name="adj2" fmla="val -253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Talk about your friends or family members. How did they change?</a:t>
            </a:r>
            <a:endParaRPr lang="en-US" dirty="0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193" y="1403335"/>
            <a:ext cx="1343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1076" y="3077837"/>
            <a:ext cx="1679460" cy="2447820"/>
          </a:xfrm>
          <a:prstGeom prst="rect">
            <a:avLst/>
          </a:prstGeom>
        </p:spPr>
      </p:pic>
      <p:sp>
        <p:nvSpPr>
          <p:cNvPr id="10" name="对话气泡: 椭圆形 32"/>
          <p:cNvSpPr/>
          <p:nvPr/>
        </p:nvSpPr>
        <p:spPr>
          <a:xfrm>
            <a:off x="1300127" y="1189021"/>
            <a:ext cx="2502535" cy="1606550"/>
          </a:xfrm>
          <a:prstGeom prst="wedgeEllipseCallout">
            <a:avLst>
              <a:gd name="adj1" fmla="val -22875"/>
              <a:gd name="adj2" fmla="val 616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Hi, Sarah! Come and look at my old photos!</a:t>
            </a:r>
            <a:endParaRPr lang="en-US" dirty="0"/>
          </a:p>
        </p:txBody>
      </p:sp>
      <p:sp>
        <p:nvSpPr>
          <p:cNvPr id="11" name="对话气泡: 椭圆形 32"/>
          <p:cNvSpPr/>
          <p:nvPr/>
        </p:nvSpPr>
        <p:spPr>
          <a:xfrm>
            <a:off x="5157753" y="1442466"/>
            <a:ext cx="3150881" cy="1325563"/>
          </a:xfrm>
          <a:prstGeom prst="wedgeEllipseCallout">
            <a:avLst>
              <a:gd name="adj1" fmla="val 53798"/>
              <a:gd name="adj2" fmla="val 64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That's funny!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56255" y="3182620"/>
            <a:ext cx="4671695" cy="223837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27950" y="2996565"/>
            <a:ext cx="1954530" cy="242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1076" y="3077837"/>
            <a:ext cx="1679460" cy="244782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0710" y="3101340"/>
            <a:ext cx="1954530" cy="2424430"/>
          </a:xfrm>
          <a:prstGeom prst="rect">
            <a:avLst/>
          </a:prstGeom>
        </p:spPr>
      </p:pic>
      <p:sp>
        <p:nvSpPr>
          <p:cNvPr id="9" name="对话气泡: 椭圆形 32"/>
          <p:cNvSpPr/>
          <p:nvPr/>
        </p:nvSpPr>
        <p:spPr>
          <a:xfrm>
            <a:off x="1463323" y="1305652"/>
            <a:ext cx="2335075" cy="1442678"/>
          </a:xfrm>
          <a:prstGeom prst="wedgeEllipseCallout">
            <a:avLst>
              <a:gd name="adj1" fmla="val -22259"/>
              <a:gd name="adj2" fmla="val 625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Yes, but I don't like pink now.</a:t>
            </a:r>
            <a:endParaRPr lang="en-US" dirty="0"/>
          </a:p>
        </p:txBody>
      </p:sp>
      <p:sp>
        <p:nvSpPr>
          <p:cNvPr id="12" name="对话气泡: 椭圆形 32"/>
          <p:cNvSpPr/>
          <p:nvPr/>
        </p:nvSpPr>
        <p:spPr>
          <a:xfrm>
            <a:off x="4725953" y="1363726"/>
            <a:ext cx="3150881" cy="1325563"/>
          </a:xfrm>
          <a:prstGeom prst="wedgeEllipseCallout">
            <a:avLst>
              <a:gd name="adj1" fmla="val 46375"/>
              <a:gd name="adj2" fmla="val 713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You </a:t>
            </a:r>
            <a:r>
              <a:rPr lang="en-US" dirty="0" smtClean="0"/>
              <a:t>were</a:t>
            </a:r>
            <a:r>
              <a:rPr lang="en-US" altLang="zh-CN" dirty="0" smtClean="0"/>
              <a:t> </a:t>
            </a:r>
            <a:r>
              <a:rPr lang="en-US" altLang="zh-CN" dirty="0"/>
              <a:t>wearing a pink T-shirt.</a:t>
            </a:r>
            <a:endParaRPr lang="en-US" altLang="zh-CN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490" y="2839085"/>
            <a:ext cx="2273300" cy="292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1076" y="3077837"/>
            <a:ext cx="1679460" cy="244782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0710" y="3101340"/>
            <a:ext cx="1954530" cy="2424430"/>
          </a:xfrm>
          <a:prstGeom prst="rect">
            <a:avLst/>
          </a:prstGeom>
        </p:spPr>
      </p:pic>
      <p:sp>
        <p:nvSpPr>
          <p:cNvPr id="10" name="对话气泡: 椭圆形 32"/>
          <p:cNvSpPr/>
          <p:nvPr/>
        </p:nvSpPr>
        <p:spPr>
          <a:xfrm>
            <a:off x="1300127" y="1394552"/>
            <a:ext cx="2584631" cy="1151791"/>
          </a:xfrm>
          <a:prstGeom prst="wedgeEllipseCallout">
            <a:avLst>
              <a:gd name="adj1" fmla="val -19018"/>
              <a:gd name="adj2" fmla="val 840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We are all different now.</a:t>
            </a:r>
            <a:endParaRPr lang="en-US" dirty="0"/>
          </a:p>
        </p:txBody>
      </p:sp>
      <p:sp>
        <p:nvSpPr>
          <p:cNvPr id="11" name="对话气泡: 椭圆形 32"/>
          <p:cNvSpPr/>
          <p:nvPr/>
        </p:nvSpPr>
        <p:spPr>
          <a:xfrm>
            <a:off x="4022725" y="1298575"/>
            <a:ext cx="3848735" cy="1537970"/>
          </a:xfrm>
          <a:prstGeom prst="wedgeEllipseCallout">
            <a:avLst>
              <a:gd name="adj1" fmla="val 47380"/>
              <a:gd name="adj2" fmla="val 591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Right. Before, I was quiet. Now, I'm very active in class. How about you?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55290" y="3101340"/>
            <a:ext cx="4146550" cy="220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879" y="3403599"/>
            <a:ext cx="1679460" cy="244782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0710" y="3101340"/>
            <a:ext cx="1954530" cy="2424430"/>
          </a:xfrm>
          <a:prstGeom prst="rect">
            <a:avLst/>
          </a:prstGeom>
        </p:spPr>
      </p:pic>
      <p:sp>
        <p:nvSpPr>
          <p:cNvPr id="10" name="对话气泡: 椭圆形 32"/>
          <p:cNvSpPr/>
          <p:nvPr/>
        </p:nvSpPr>
        <p:spPr>
          <a:xfrm>
            <a:off x="942937" y="1046145"/>
            <a:ext cx="4500594" cy="1846261"/>
          </a:xfrm>
          <a:prstGeom prst="wedgeEllipseCallout">
            <a:avLst>
              <a:gd name="adj1" fmla="val -24499"/>
              <a:gd name="adj2" fmla="val 632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Well, 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</a:t>
            </a:r>
            <a:r>
              <a:rPr lang="en-US" dirty="0"/>
              <a:t> was short, so 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 </a:t>
            </a:r>
            <a:r>
              <a:rPr lang="en-US" dirty="0"/>
              <a:t>couldn't ride my bike well. Now,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I </a:t>
            </a:r>
            <a:r>
              <a:rPr lang="en-US" dirty="0"/>
              <a:t>go cycling every day. 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</a:t>
            </a:r>
            <a:r>
              <a:rPr lang="en-US" dirty="0"/>
              <a:t> like it very much.</a:t>
            </a:r>
            <a:endParaRPr lang="en-US" dirty="0"/>
          </a:p>
        </p:txBody>
      </p:sp>
      <p:sp>
        <p:nvSpPr>
          <p:cNvPr id="11" name="对话气泡: 椭圆形 32"/>
          <p:cNvSpPr/>
          <p:nvPr/>
        </p:nvSpPr>
        <p:spPr>
          <a:xfrm>
            <a:off x="5545738" y="1298321"/>
            <a:ext cx="2469561" cy="1325563"/>
          </a:xfrm>
          <a:prstGeom prst="wedgeEllipseCallout">
            <a:avLst>
              <a:gd name="adj1" fmla="val 29048"/>
              <a:gd name="adj2" fmla="val 77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That's good exercise.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9019" y="2760657"/>
            <a:ext cx="2571750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50710" y="3101340"/>
            <a:ext cx="1954530" cy="2424430"/>
          </a:xfrm>
          <a:prstGeom prst="rect">
            <a:avLst/>
          </a:prstGeom>
        </p:spPr>
      </p:pic>
      <p:sp>
        <p:nvSpPr>
          <p:cNvPr id="9" name="对话气泡: 椭圆形 32"/>
          <p:cNvSpPr/>
          <p:nvPr/>
        </p:nvSpPr>
        <p:spPr>
          <a:xfrm>
            <a:off x="4938632" y="1517627"/>
            <a:ext cx="2986420" cy="1259886"/>
          </a:xfrm>
          <a:prstGeom prst="wedgeEllipseCallout">
            <a:avLst>
              <a:gd name="adj1" fmla="val 43514"/>
              <a:gd name="adj2" fmla="val 703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Let's talk about your change.</a:t>
            </a:r>
            <a:endParaRPr 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45895" y="2849245"/>
            <a:ext cx="438404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4380982" y="1534313"/>
            <a:ext cx="5268154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didn't like winter before. I 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thought it was too cold, and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couldn't go cycling.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2093" y="3117847"/>
            <a:ext cx="1548765" cy="2246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9610" y="1534160"/>
            <a:ext cx="3463925" cy="3227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6618" y="1783472"/>
            <a:ext cx="716724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 I love to ice-skate, so I like winter.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383" y="2474905"/>
            <a:ext cx="2252980" cy="2852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415" y="2903533"/>
            <a:ext cx="1548765" cy="224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20c217f-3da7-4f86-b9a0-6d830cac6bf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1380</Words>
  <Application>WPS 演示</Application>
  <PresentationFormat>自定义</PresentationFormat>
  <Paragraphs>87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思源黑体 CN Bold</vt:lpstr>
      <vt:lpstr>黑体</vt:lpstr>
      <vt:lpstr>微软雅黑</vt:lpstr>
      <vt:lpstr>Arial Unicode MS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365</cp:revision>
  <dcterms:created xsi:type="dcterms:W3CDTF">2016-05-16T11:51:00Z</dcterms:created>
  <dcterms:modified xsi:type="dcterms:W3CDTF">2023-02-26T06:13:10Z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A554A71AAABF4D6CAE11476472E30CDB</vt:lpwstr>
  </property>
</Properties>
</file>