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91" r:id="rId5"/>
    <p:sldId id="387" r:id="rId6"/>
    <p:sldId id="392" r:id="rId7"/>
    <p:sldId id="393" r:id="rId8"/>
    <p:sldId id="394" r:id="rId9"/>
    <p:sldId id="395" r:id="rId10"/>
    <p:sldId id="396" r:id="rId11"/>
    <p:sldId id="397" r:id="rId12"/>
    <p:sldId id="399" r:id="rId13"/>
    <p:sldId id="389" r:id="rId14"/>
    <p:sldId id="402" r:id="rId15"/>
    <p:sldId id="403" r:id="rId16"/>
    <p:sldId id="404" r:id="rId17"/>
    <p:sldId id="405" r:id="rId18"/>
    <p:sldId id="406" r:id="rId19"/>
    <p:sldId id="407" r:id="rId20"/>
    <p:sldId id="390" r:id="rId21"/>
  </p:sldIdLst>
  <p:sldSz cx="12601575" cy="7092950"/>
  <p:notesSz cx="6858000" cy="9144000"/>
  <p:custDataLst>
    <p:tags r:id="rId25"/>
  </p:custDataLst>
  <p:defaultTextStyle>
    <a:defPPr>
      <a:defRPr lang="zh-CN"/>
    </a:defPPr>
    <a:lvl1pPr marL="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261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2522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8783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5044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1368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7629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3890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50151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3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932D"/>
    <a:srgbClr val="B9F2E3"/>
    <a:srgbClr val="FFFFFF"/>
    <a:srgbClr val="A3C544"/>
    <a:srgbClr val="75AB4D"/>
    <a:srgbClr val="648534"/>
    <a:srgbClr val="05678C"/>
    <a:srgbClr val="648CFF"/>
    <a:srgbClr val="858CFF"/>
    <a:srgbClr val="8C6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02" autoAdjust="0"/>
  </p:normalViewPr>
  <p:slideViewPr>
    <p:cSldViewPr>
      <p:cViewPr varScale="1">
        <p:scale>
          <a:sx n="104" d="100"/>
          <a:sy n="104" d="100"/>
        </p:scale>
        <p:origin x="-660" y="-90"/>
      </p:cViewPr>
      <p:guideLst>
        <p:guide orient="horz" pos="2233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CAC08-A7CF-4783-9AB4-54FE0E23CF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dirty="0" smtClean="0">
                <a:sym typeface="+mn-ea"/>
              </a:rPr>
              <a:t>1、</a:t>
            </a:r>
            <a:r>
              <a:rPr lang="zh-CN" dirty="0" smtClean="0">
                <a:sym typeface="+mn-ea"/>
              </a:rPr>
              <a:t>可编辑可编辑</a:t>
            </a:r>
            <a:r>
              <a:rPr dirty="0" smtClean="0">
                <a:sym typeface="+mn-ea"/>
              </a:rPr>
              <a:t>，请根据具体情况，改</a:t>
            </a:r>
            <a:r>
              <a:rPr lang="zh-CN" dirty="0" smtClean="0">
                <a:sym typeface="+mn-ea"/>
              </a:rPr>
              <a:t>内容</a:t>
            </a:r>
            <a:r>
              <a:rPr dirty="0" smtClean="0">
                <a:sym typeface="+mn-ea"/>
              </a:rPr>
              <a:t>。（字体</a:t>
            </a:r>
            <a:r>
              <a:rPr lang="zh-CN" dirty="0" smtClean="0">
                <a:sym typeface="+mn-ea"/>
              </a:rPr>
              <a:t>中文方正汉真广标简体</a:t>
            </a:r>
            <a:r>
              <a:rPr lang="en-US" altLang="zh-CN" dirty="0" smtClean="0">
                <a:sym typeface="+mn-ea"/>
              </a:rPr>
              <a:t>48</a:t>
            </a:r>
            <a:r>
              <a:rPr lang="zh-CN" altLang="en-US" dirty="0" smtClean="0">
                <a:sym typeface="+mn-ea"/>
              </a:rPr>
              <a:t>号</a:t>
            </a:r>
            <a:r>
              <a:rPr dirty="0" smtClean="0">
                <a:sym typeface="+mn-ea"/>
              </a:rPr>
              <a:t>）        </a:t>
            </a:r>
            <a:endParaRPr lang="zh-CN" dirty="0" smtClean="0">
              <a:sym typeface="+mn-ea"/>
            </a:endParaRPr>
          </a:p>
          <a:p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、主讲人：可编辑，请根据具体情况，改名字。（字体中文</a:t>
            </a:r>
            <a:r>
              <a:rPr dirty="0">
                <a:sym typeface="+mn-ea"/>
              </a:rPr>
              <a:t>方正汉真广标简体</a:t>
            </a:r>
            <a:r>
              <a:rPr lang="en-US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号）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  <a:prstGeom prst="rect">
            <a:avLst/>
          </a:prstGeom>
        </p:spPr>
        <p:txBody>
          <a:bodyPr vert="horz" lIns="112535" tIns="56268" rIns="112535" bIns="5626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655022"/>
            <a:ext cx="11341418" cy="4681019"/>
          </a:xfrm>
          <a:prstGeom prst="rect">
            <a:avLst/>
          </a:prstGeom>
        </p:spPr>
        <p:txBody>
          <a:bodyPr vert="horz" lIns="112535" tIns="56268" rIns="112535" bIns="5626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07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538" y="6574114"/>
            <a:ext cx="3990499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12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/>
          <p:nvPr/>
        </p:nvSpPr>
        <p:spPr>
          <a:xfrm>
            <a:off x="-1" y="2394427"/>
            <a:ext cx="1260157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Unit 4 </a:t>
            </a:r>
            <a:r>
              <a:rPr lang="zh-CN" altLang="en-US" sz="54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 Then </a:t>
            </a:r>
            <a:r>
              <a:rPr lang="zh-CN" altLang="en-US" sz="5400" b="1" dirty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and </a:t>
            </a:r>
            <a:r>
              <a:rPr lang="zh-CN" altLang="en-US" sz="54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now</a:t>
            </a:r>
            <a:endParaRPr lang="en-US" altLang="zh-CN" sz="5400" b="1" dirty="0" smtClean="0">
              <a:solidFill>
                <a:srgbClr val="6D932D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第</a:t>
            </a:r>
            <a:r>
              <a:rPr lang="en-US" altLang="zh-CN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4</a:t>
            </a:r>
            <a:r>
              <a:rPr lang="zh-CN" altLang="en-US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课</a:t>
            </a:r>
            <a:r>
              <a:rPr lang="zh-CN" altLang="en-US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时 </a:t>
            </a:r>
            <a:endParaRPr lang="zh-CN" altLang="en-US" sz="3600" b="1" dirty="0">
              <a:solidFill>
                <a:srgbClr val="6D932D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" y="1287703"/>
            <a:ext cx="12601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六年级（下册）</a:t>
            </a:r>
            <a:endParaRPr lang="zh-CN" altLang="en-US" sz="3600" dirty="0">
              <a:solidFill>
                <a:srgbClr val="6D932D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pic>
        <p:nvPicPr>
          <p:cNvPr id="3" name="图片 2" descr="图片1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7565" y="3507740"/>
            <a:ext cx="1343025" cy="252476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对话气泡: 椭圆形 8"/>
          <p:cNvSpPr/>
          <p:nvPr/>
        </p:nvSpPr>
        <p:spPr>
          <a:xfrm>
            <a:off x="3700039" y="2247900"/>
            <a:ext cx="3164311" cy="1738621"/>
          </a:xfrm>
          <a:prstGeom prst="wedgeEllipseCallout">
            <a:avLst>
              <a:gd name="adj1" fmla="val -47937"/>
              <a:gd name="adj2" fmla="val 494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There are several types of pollution.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2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8200" y="1207770"/>
            <a:ext cx="4565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1. Air Pollution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65115" y="4123055"/>
            <a:ext cx="2447925" cy="2087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lstStyle/>
          <a:p>
            <a:pPr algn="ctr"/>
            <a:endParaRPr lang="zh-CN" altLang="en-US" sz="6000" b="1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22" name="图片 21" descr="图片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30" y="1639570"/>
            <a:ext cx="10979785" cy="465391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171575" y="1823085"/>
            <a:ext cx="21043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Cars,Buses,Trucks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366895" y="1713230"/>
            <a:ext cx="2962910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9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Smoking and Fire</a:t>
            </a:r>
            <a:endParaRPr lang="en-US" sz="19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r>
              <a:rPr lang="en-US" sz="19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Are you polluting yourself?</a:t>
            </a:r>
            <a:endParaRPr lang="en-US" sz="19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32420" y="1679575"/>
            <a:ext cx="1605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Factories,Gas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12240" y="3950970"/>
            <a:ext cx="1135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Airplanes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96030" y="4968875"/>
            <a:ext cx="73723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effect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147685" y="4830445"/>
            <a:ext cx="23037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a. Breathing Disease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b. Global warming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2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2795" y="1297305"/>
            <a:ext cx="4565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2. Water Pollution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0860" y="3514725"/>
            <a:ext cx="2786380" cy="404495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880860" y="3551555"/>
            <a:ext cx="2786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18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a. Contamination of water</a:t>
            </a:r>
            <a:endParaRPr lang="en-US" sz="18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84035" y="4098925"/>
            <a:ext cx="2786380" cy="404495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884035" y="4135755"/>
            <a:ext cx="1897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18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b. Stomach ache</a:t>
            </a:r>
            <a:endParaRPr lang="en-US" sz="18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77685" y="4702175"/>
            <a:ext cx="2786380" cy="404495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877685" y="4739005"/>
            <a:ext cx="2341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sz="18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c. Fish and plants die</a:t>
            </a:r>
            <a:endParaRPr lang="en-US" sz="18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8" name="图片 17" descr="图片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56095" y="1967865"/>
            <a:ext cx="2921000" cy="141605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956425" y="2614295"/>
            <a:ext cx="73723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effect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 descr="图片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1990" y="1896110"/>
            <a:ext cx="5535295" cy="21583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84555" y="1987550"/>
            <a:ext cx="26320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8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Trash and factory waste</a:t>
            </a:r>
            <a:endParaRPr lang="en-US" sz="1800"/>
          </a:p>
        </p:txBody>
      </p:sp>
      <p:sp>
        <p:nvSpPr>
          <p:cNvPr id="20" name="文本框 19"/>
          <p:cNvSpPr txBox="1"/>
          <p:nvPr/>
        </p:nvSpPr>
        <p:spPr>
          <a:xfrm>
            <a:off x="3850005" y="1981200"/>
            <a:ext cx="10337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Oil spills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0" grpId="0"/>
      <p:bldP spid="11" grpId="0" animBg="1"/>
      <p:bldP spid="13" grpId="0"/>
      <p:bldP spid="14" grpId="0" animBg="1"/>
      <p:bldP spid="15" grpId="0"/>
      <p:bldP spid="19" grpId="0"/>
      <p:bldP spid="17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2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4550" y="1586230"/>
            <a:ext cx="4565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3. Noise Pollution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84515" y="3855720"/>
            <a:ext cx="21767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8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Hearing problems</a:t>
            </a:r>
            <a:endParaRPr lang="en-US" sz="18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 descr="图片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515" y="2392680"/>
            <a:ext cx="5918835" cy="25514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38200" y="2560320"/>
            <a:ext cx="340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sz="18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Loud music, machines, vehicles</a:t>
            </a:r>
            <a:endParaRPr lang="en-US" sz="18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47920" y="3999230"/>
            <a:ext cx="91948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effect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1" name="图片 20" descr="图片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51295" y="3462020"/>
            <a:ext cx="1543050" cy="1270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185150" y="3837940"/>
            <a:ext cx="2176780" cy="404495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2" grpId="0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2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4550" y="1779270"/>
            <a:ext cx="4565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4. Land/Soil Pollution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9" name="图片 8" descr="图片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61340" y="2297430"/>
            <a:ext cx="5530215" cy="21564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17880" y="2377440"/>
            <a:ext cx="2418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sz="18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Throwing (home)trash</a:t>
            </a:r>
            <a:endParaRPr lang="en-US" sz="18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64255" y="2390140"/>
            <a:ext cx="2087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18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Cutting down trees</a:t>
            </a:r>
            <a:endParaRPr lang="en-US" sz="18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3" name="图片 12" descr="图片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555" y="1998345"/>
            <a:ext cx="5388610" cy="275399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961505" y="2705735"/>
            <a:ext cx="73723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effect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82690" y="3507740"/>
            <a:ext cx="2896235" cy="681990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282690" y="3544570"/>
            <a:ext cx="289623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18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Effects on the environment</a:t>
            </a:r>
            <a:endParaRPr lang="en-US" sz="18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sz="18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as well as human health.</a:t>
            </a:r>
            <a:endParaRPr lang="en-US" sz="18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9" grpId="0"/>
      <p:bldP spid="16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 descr="图片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78025" y="3580765"/>
            <a:ext cx="2191385" cy="2905760"/>
          </a:xfrm>
          <a:prstGeom prst="rect">
            <a:avLst/>
          </a:prstGeom>
        </p:spPr>
      </p:pic>
      <p:sp>
        <p:nvSpPr>
          <p:cNvPr id="2" name="对话气泡: 椭圆形 8"/>
          <p:cNvSpPr/>
          <p:nvPr/>
        </p:nvSpPr>
        <p:spPr>
          <a:xfrm>
            <a:off x="3479304" y="1742358"/>
            <a:ext cx="3621739" cy="2054165"/>
          </a:xfrm>
          <a:prstGeom prst="wedgeEllipseCallout">
            <a:avLst>
              <a:gd name="adj1" fmla="val -47937"/>
              <a:gd name="adj2" fmla="val 494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Let's change ourselves and protect our earth.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80865" y="348466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287587" y="2034307"/>
            <a:ext cx="767715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Cavemen often ate raw meat. They didn't cook their food.</a:t>
            </a:r>
            <a:endParaRPr lang="en-US" sz="22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r>
              <a:rPr lang="en-US" sz="22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穴居人经常吃生肉。他们不做饭。</a:t>
            </a:r>
            <a:endParaRPr lang="en-US" sz="22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sz="22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We should help the earth now, so birds will have homes and the forests will be healthy and green again.</a:t>
            </a:r>
            <a:endParaRPr lang="en-US" sz="22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sz="22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我们现在应该帮助地球，这样鸟类将有家，森林将再次健康和绿色。</a:t>
            </a:r>
            <a:endParaRPr lang="en-US" sz="22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80865" y="348466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1332235" y="2034307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Before humans lived on the earth, whales already lived in the sea.</a:t>
            </a:r>
            <a:endParaRPr lang="en-US" sz="22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在人类生活在地球上之前，鲸鱼已经生活在海里了</a:t>
            </a:r>
            <a:r>
              <a:rPr lang="zh-CN" altLang="en-US" sz="22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en-US" sz="22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algn="l">
              <a:buNone/>
            </a:pPr>
            <a:r>
              <a:rPr lang="en-US" sz="22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If we change now, whales and humans will have a bright future.</a:t>
            </a:r>
            <a:endParaRPr lang="en-US" sz="22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algn="l">
              <a:buNone/>
            </a:pPr>
            <a:r>
              <a:rPr lang="en-US" sz="22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如果我们现在改变，鲸鱼和人类将有一个光明的未来。</a:t>
            </a:r>
            <a:endParaRPr lang="en-US" sz="22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29085" y="2546343"/>
            <a:ext cx="4214842" cy="1018783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/>
          <a:p>
            <a:pPr marL="514350" indent="-514350">
              <a:lnSpc>
                <a:spcPct val="120000"/>
              </a:lnSpc>
            </a:pPr>
            <a:r>
              <a:rPr lang="en-US" altLang="zh-CN" sz="5000" b="1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See you~</a:t>
            </a:r>
            <a:endParaRPr lang="en-US" altLang="zh-CN" sz="50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80865" y="348466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Warming up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对话气泡: 椭圆形 8"/>
          <p:cNvSpPr/>
          <p:nvPr/>
        </p:nvSpPr>
        <p:spPr>
          <a:xfrm>
            <a:off x="3700038" y="1932356"/>
            <a:ext cx="3621739" cy="2054165"/>
          </a:xfrm>
          <a:prstGeom prst="wedgeEllipseCallout">
            <a:avLst>
              <a:gd name="adj1" fmla="val -47937"/>
              <a:gd name="adj2" fmla="val 494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Could you tell us about your change?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 descr="图片1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7565" y="3507740"/>
            <a:ext cx="1343025" cy="2524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对话气泡: 椭圆形 8"/>
          <p:cNvSpPr/>
          <p:nvPr/>
        </p:nvSpPr>
        <p:spPr>
          <a:xfrm>
            <a:off x="1065790" y="1356666"/>
            <a:ext cx="3159754" cy="2054165"/>
          </a:xfrm>
          <a:prstGeom prst="wedgeEllipseCallout">
            <a:avLst>
              <a:gd name="adj1" fmla="val -18617"/>
              <a:gd name="adj2" fmla="val 608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read a book. It was really interesting.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 descr="图片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76070" y="3632835"/>
            <a:ext cx="2191385" cy="2905760"/>
          </a:xfrm>
          <a:prstGeom prst="rect">
            <a:avLst/>
          </a:prstGeom>
        </p:spPr>
      </p:pic>
      <p:sp>
        <p:nvSpPr>
          <p:cNvPr id="13" name="对话气泡: 椭圆形 8"/>
          <p:cNvSpPr/>
          <p:nvPr/>
        </p:nvSpPr>
        <p:spPr>
          <a:xfrm>
            <a:off x="4887976" y="1161711"/>
            <a:ext cx="3159754" cy="2054165"/>
          </a:xfrm>
          <a:prstGeom prst="wedgeEllipseCallout">
            <a:avLst>
              <a:gd name="adj1" fmla="val 37631"/>
              <a:gd name="adj2" fmla="val 561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Could you tell me the story?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 descr="u=393338579,2301014034&amp;fm=26&amp;gp=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04330" y="3681095"/>
            <a:ext cx="1783080" cy="2885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61540" y="1308735"/>
            <a:ext cx="749998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Cavemen often ate raw meat. They didn't cook their food.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Now there are many things to help you cook.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buNone/>
            </a:pPr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 2050, there will be house robots. They will cook, clean and wash the dishes.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 descr="图片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76966" y="3690491"/>
            <a:ext cx="2191385" cy="290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对话气泡: 椭圆形 8"/>
          <p:cNvSpPr/>
          <p:nvPr/>
        </p:nvSpPr>
        <p:spPr>
          <a:xfrm>
            <a:off x="1314710" y="1366191"/>
            <a:ext cx="3159754" cy="2054165"/>
          </a:xfrm>
          <a:prstGeom prst="wedgeEllipseCallout">
            <a:avLst>
              <a:gd name="adj1" fmla="val -8307"/>
              <a:gd name="adj2" fmla="val 653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It's OK. They didn't do the dishes either!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对话气泡: 椭圆形 8"/>
          <p:cNvSpPr/>
          <p:nvPr/>
        </p:nvSpPr>
        <p:spPr>
          <a:xfrm>
            <a:off x="5343271" y="1366181"/>
            <a:ext cx="3159754" cy="2054165"/>
          </a:xfrm>
          <a:prstGeom prst="wedgeEllipseCallout">
            <a:avLst>
              <a:gd name="adj1" fmla="val -9055"/>
              <a:gd name="adj2" fmla="val 774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Oh, cavemen not cook their meat?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 descr="u=393338579,2301014034&amp;fm=26&amp;gp=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69710" y="3580765"/>
            <a:ext cx="1783080" cy="2885440"/>
          </a:xfrm>
          <a:prstGeom prst="rect">
            <a:avLst/>
          </a:prstGeom>
        </p:spPr>
      </p:pic>
      <p:pic>
        <p:nvPicPr>
          <p:cNvPr id="3" name="图片 2" descr="图片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78025" y="3580765"/>
            <a:ext cx="2191385" cy="290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图片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78025" y="3580765"/>
            <a:ext cx="2191385" cy="29057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24990" y="1261110"/>
            <a:ext cx="78689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There were many trees, and there were many clean rivers.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Now, there are more and more buildings.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We should help the earth now, so birds will have homes and the forests will be healthy and green again.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u=393338579,2301014034&amp;fm=26&amp;gp=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69710" y="3580765"/>
            <a:ext cx="1783080" cy="2885440"/>
          </a:xfrm>
          <a:prstGeom prst="rect">
            <a:avLst/>
          </a:prstGeom>
        </p:spPr>
      </p:pic>
      <p:pic>
        <p:nvPicPr>
          <p:cNvPr id="3" name="图片 2" descr="图片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78025" y="3580765"/>
            <a:ext cx="2191385" cy="2905760"/>
          </a:xfrm>
          <a:prstGeom prst="rect">
            <a:avLst/>
          </a:prstGeom>
        </p:spPr>
      </p:pic>
      <p:sp>
        <p:nvSpPr>
          <p:cNvPr id="2" name="对话气泡: 椭圆形 8"/>
          <p:cNvSpPr/>
          <p:nvPr/>
        </p:nvSpPr>
        <p:spPr>
          <a:xfrm>
            <a:off x="1314710" y="1294436"/>
            <a:ext cx="3159754" cy="2054165"/>
          </a:xfrm>
          <a:prstGeom prst="wedgeEllipseCallout">
            <a:avLst>
              <a:gd name="adj1" fmla="val -9594"/>
              <a:gd name="adj2" fmla="val 702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Don't worry. People will help them.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对话气泡: 椭圆形 8"/>
          <p:cNvSpPr/>
          <p:nvPr/>
        </p:nvSpPr>
        <p:spPr>
          <a:xfrm>
            <a:off x="4999990" y="1294130"/>
            <a:ext cx="3830320" cy="2054225"/>
          </a:xfrm>
          <a:prstGeom prst="wedgeEllipseCallout">
            <a:avLst>
              <a:gd name="adj1" fmla="val -3247"/>
              <a:gd name="adj2" fmla="val 670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Look! How beautiful the world was! Oh! What will the birds do?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图片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78025" y="3580765"/>
            <a:ext cx="2191385" cy="29057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22705" y="1530251"/>
            <a:ext cx="901053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Before humans lived on the earth, whales already lived in the sea.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Now, there are not many whales.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If we change now, whales and humans will have a bright future.</a:t>
            </a:r>
            <a:endParaRPr lang="en-US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u=393338579,2301014034&amp;fm=26&amp;gp=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69710" y="3580765"/>
            <a:ext cx="1783080" cy="2885440"/>
          </a:xfrm>
          <a:prstGeom prst="rect">
            <a:avLst/>
          </a:prstGeom>
        </p:spPr>
      </p:pic>
      <p:pic>
        <p:nvPicPr>
          <p:cNvPr id="3" name="图片 2" descr="图片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78025" y="3580765"/>
            <a:ext cx="2191385" cy="2905760"/>
          </a:xfrm>
          <a:prstGeom prst="rect">
            <a:avLst/>
          </a:prstGeom>
        </p:spPr>
      </p:pic>
      <p:sp>
        <p:nvSpPr>
          <p:cNvPr id="9" name="对话气泡: 椭圆形 8"/>
          <p:cNvSpPr/>
          <p:nvPr/>
        </p:nvSpPr>
        <p:spPr>
          <a:xfrm>
            <a:off x="1314710" y="1437946"/>
            <a:ext cx="3159754" cy="2054165"/>
          </a:xfrm>
          <a:prstGeom prst="wedgeEllipseCallout">
            <a:avLst>
              <a:gd name="adj1" fmla="val -8629"/>
              <a:gd name="adj2" fmla="val 618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Make it a better place!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对话气泡: 椭圆形 8"/>
          <p:cNvSpPr/>
          <p:nvPr/>
        </p:nvSpPr>
        <p:spPr>
          <a:xfrm>
            <a:off x="4868291" y="1022011"/>
            <a:ext cx="3159754" cy="2054165"/>
          </a:xfrm>
          <a:prstGeom prst="wedgeEllipseCallout">
            <a:avLst>
              <a:gd name="adj1" fmla="val 6097"/>
              <a:gd name="adj2" fmla="val 660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Heal the world!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PP_MARK_KEY" val="c78dabc9-2268-446f-b397-482e4c4c7f7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1872</Words>
  <Application>WPS 演示</Application>
  <PresentationFormat>自定义</PresentationFormat>
  <Paragraphs>138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思源黑体 CN Bold</vt:lpstr>
      <vt:lpstr>黑体</vt:lpstr>
      <vt:lpstr>微软雅黑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364</cp:revision>
  <dcterms:created xsi:type="dcterms:W3CDTF">2016-05-16T11:51:00Z</dcterms:created>
  <dcterms:modified xsi:type="dcterms:W3CDTF">2023-02-26T06:13:57Z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144E51B8CE414D56B55AF60988878BAD</vt:lpwstr>
  </property>
</Properties>
</file>