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9144000" cy="6858000" type="screen4x3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189560-FBB9-40DF-8294-23F07C69C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25C83E-BC68-4A7C-AE62-2F5B011CEC0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A661EE-AB1C-4815-B208-933B602E4D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0724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C5BCBB97-4F9C-438B-B4AB-265FA6C21173}" type="slidenum">
              <a:rPr lang="zh-CN" altLang="en-US">
                <a:latin typeface="Calibri" panose="020F0502020204030204" pitchFamily="34" charset="0"/>
              </a:rPr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2"/>
          <p:cNvSpPr>
            <a:spLocks noGrp="1"/>
          </p:cNvSpPr>
          <p:nvPr>
            <p:ph idx="1" hasCustomPrompt="1"/>
          </p:nvPr>
        </p:nvSpPr>
        <p:spPr bwMode="auto">
          <a:xfrm>
            <a:off x="1292139" y="3469520"/>
            <a:ext cx="6333104" cy="773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2800">
                <a:latin typeface="+mj-lt"/>
              </a:defRPr>
            </a:lvl1pPr>
          </a:lstStyle>
          <a:p>
            <a:pPr lvl="0"/>
            <a:r>
              <a:rPr lang="en-US" altLang="zh-CN" dirty="0" smtClean="0"/>
              <a:t>A</a:t>
            </a:r>
            <a:endParaRPr lang="zh-CN" altLang="en-US" dirty="0" smtClean="0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1" hasCustomPrompt="1"/>
          </p:nvPr>
        </p:nvSpPr>
        <p:spPr>
          <a:xfrm flipV="1">
            <a:off x="2998464" y="3223352"/>
            <a:ext cx="3093427" cy="66923"/>
          </a:xfr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none"/>
        </p:style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" name="图片占位符 17"/>
          <p:cNvSpPr>
            <a:spLocks noGrp="1"/>
          </p:cNvSpPr>
          <p:nvPr>
            <p:ph type="pic" sz="quarter" idx="12" hasCustomPrompt="1"/>
          </p:nvPr>
        </p:nvSpPr>
        <p:spPr>
          <a:xfrm>
            <a:off x="3896379" y="3223356"/>
            <a:ext cx="2195512" cy="66920"/>
          </a:xfrm>
          <a:solidFill>
            <a:srgbClr val="F7B90E"/>
          </a:solidFill>
        </p:spPr>
        <p:txBody>
          <a:bodyPr/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图片占位符 19"/>
          <p:cNvSpPr>
            <a:spLocks noGrp="1"/>
          </p:cNvSpPr>
          <p:nvPr>
            <p:ph type="pic" sz="quarter" idx="13" hasCustomPrompt="1"/>
          </p:nvPr>
        </p:nvSpPr>
        <p:spPr>
          <a:xfrm>
            <a:off x="4669492" y="3223038"/>
            <a:ext cx="1422399" cy="67238"/>
          </a:xfrm>
          <a:solidFill>
            <a:srgbClr val="92D050"/>
          </a:solidFill>
        </p:spPr>
        <p:txBody>
          <a:bodyPr/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" name="图片占位符 21"/>
          <p:cNvSpPr>
            <a:spLocks noGrp="1"/>
          </p:cNvSpPr>
          <p:nvPr>
            <p:ph type="pic" sz="quarter" idx="14" hasCustomPrompt="1"/>
          </p:nvPr>
        </p:nvSpPr>
        <p:spPr>
          <a:xfrm>
            <a:off x="5434667" y="3223037"/>
            <a:ext cx="657225" cy="67239"/>
          </a:xfrm>
          <a:solidFill>
            <a:srgbClr val="2E75B6"/>
          </a:solidFill>
        </p:spPr>
        <p:txBody>
          <a:bodyPr/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标题 22"/>
          <p:cNvSpPr>
            <a:spLocks noGrp="1"/>
          </p:cNvSpPr>
          <p:nvPr>
            <p:ph type="title" hasCustomPrompt="1"/>
          </p:nvPr>
        </p:nvSpPr>
        <p:spPr>
          <a:xfrm>
            <a:off x="685902" y="1717913"/>
            <a:ext cx="7545579" cy="1325880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altLang="zh-CN" dirty="0" smtClean="0"/>
              <a:t>A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293231" y="960830"/>
            <a:ext cx="6063164" cy="1325880"/>
          </a:xfrm>
        </p:spPr>
        <p:txBody>
          <a:bodyPr/>
          <a:lstStyle>
            <a:lvl1pPr>
              <a:defRPr sz="2800" b="1">
                <a:latin typeface="+mj-lt"/>
              </a:defRPr>
            </a:lvl1pPr>
          </a:lstStyle>
          <a:p>
            <a:r>
              <a:rPr lang="en-US" altLang="zh-CN" dirty="0" smtClean="0"/>
              <a:t>A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2094364" y="2430860"/>
            <a:ext cx="4785293" cy="822960"/>
          </a:xfrm>
        </p:spPr>
        <p:txBody>
          <a:bodyPr/>
          <a:lstStyle>
            <a:lvl1pPr algn="l">
              <a:defRPr sz="2400">
                <a:latin typeface="+mj-lt"/>
                <a:ea typeface="楷体" panose="02010609060101010101" pitchFamily="49" charset="-122"/>
              </a:defRPr>
            </a:lvl1pPr>
            <a:lvl2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en-US" altLang="zh-CN" dirty="0" smtClean="0"/>
              <a:t>A</a:t>
            </a:r>
            <a:endParaRPr lang="zh-CN" altLang="en-US" dirty="0" smtClean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A0E03CC-DB78-4783-AD22-8F8EB33BE6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74D785A-BD9B-4C53-843E-C4E9F84FAD1C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</p:nvPr>
        </p:nvSpPr>
        <p:spPr>
          <a:xfrm>
            <a:off x="2180564" y="2667020"/>
            <a:ext cx="5181600" cy="1676400"/>
          </a:xfrm>
        </p:spPr>
        <p:txBody>
          <a:bodyPr/>
          <a:lstStyle>
            <a:lvl1pPr>
              <a:defRPr sz="4400">
                <a:latin typeface="+mj-lt"/>
              </a:defRPr>
            </a:lvl1pPr>
          </a:lstStyle>
          <a:p>
            <a:pPr lvl="0"/>
            <a:r>
              <a:rPr lang="en-US" altLang="zh-CN" dirty="0" smtClean="0"/>
              <a:t>Thank You.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A0E03CC-DB78-4783-AD22-8F8EB33BE6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74D785A-BD9B-4C53-843E-C4E9F84FAD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checker dir="vert"/>
  </p:transition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9525" y="0"/>
            <a:ext cx="9163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3357563" y="1821180"/>
            <a:ext cx="2428875" cy="1325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 dirty="0" smtClean="0"/>
              <a:t>A</a:t>
            </a:r>
            <a:endParaRPr lang="zh-CN" altLang="en-US" dirty="0" smtClean="0"/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422651" y="3381376"/>
            <a:ext cx="2298700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 dirty="0" smtClean="0">
                <a:latin typeface="+mj-lt"/>
              </a:rPr>
              <a:t>a</a:t>
            </a:r>
            <a:endParaRPr lang="zh-CN" alt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>
    <p:checker dir="vert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楷体" panose="02010609060101010101" pitchFamily="49" charset="-122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5pPr>
      <a:lvl6pPr marL="41148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82296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23444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64592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algn="ctr" rtl="0" eaLnBrk="1" fontAlgn="base" hangingPunct="1">
        <a:lnSpc>
          <a:spcPct val="90000"/>
        </a:lnSpc>
        <a:spcBef>
          <a:spcPts val="9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+mj-lt"/>
          <a:ea typeface="楷体" panose="02010609060101010101" pitchFamily="49" charset="-122"/>
          <a:cs typeface="+mn-cs"/>
        </a:defRPr>
      </a:lvl1pPr>
      <a:lvl2pPr marL="61722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5166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6314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30861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第</a:t>
            </a:r>
            <a:r>
              <a:rPr lang="en-US" altLang="zh-CN" dirty="0" smtClean="0"/>
              <a:t>1</a:t>
            </a:r>
            <a:r>
              <a:rPr lang="zh-CN" altLang="en-US" dirty="0" smtClean="0"/>
              <a:t>课时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>
          <a:xfrm flipV="1">
            <a:off x="1763688" y="3212976"/>
            <a:ext cx="5552339" cy="61632"/>
          </a:xfrm>
        </p:spPr>
      </p:sp>
      <p:sp>
        <p:nvSpPr>
          <p:cNvPr id="4" name="图片占位符 3"/>
          <p:cNvSpPr>
            <a:spLocks noGrp="1"/>
          </p:cNvSpPr>
          <p:nvPr>
            <p:ph type="pic" sz="quarter" idx="12"/>
          </p:nvPr>
        </p:nvSpPr>
        <p:spPr>
          <a:xfrm>
            <a:off x="3375340" y="3212980"/>
            <a:ext cx="3940687" cy="61629"/>
          </a:xfrm>
        </p:spPr>
      </p:sp>
      <p:sp>
        <p:nvSpPr>
          <p:cNvPr id="5" name="图片占位符 4"/>
          <p:cNvSpPr>
            <a:spLocks noGrp="1"/>
          </p:cNvSpPr>
          <p:nvPr>
            <p:ph type="pic" sz="quarter" idx="13"/>
          </p:nvPr>
        </p:nvSpPr>
        <p:spPr>
          <a:xfrm>
            <a:off x="4762988" y="3212662"/>
            <a:ext cx="2553040" cy="61922"/>
          </a:xfrm>
        </p:spPr>
      </p:sp>
      <p:sp>
        <p:nvSpPr>
          <p:cNvPr id="6" name="图片占位符 5"/>
          <p:cNvSpPr>
            <a:spLocks noGrp="1"/>
          </p:cNvSpPr>
          <p:nvPr>
            <p:ph type="pic" sz="quarter" idx="14"/>
          </p:nvPr>
        </p:nvSpPr>
        <p:spPr>
          <a:xfrm>
            <a:off x="6136387" y="3212661"/>
            <a:ext cx="1179642" cy="61923"/>
          </a:xfrm>
        </p:spPr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899592" y="1772816"/>
            <a:ext cx="7545579" cy="1325880"/>
          </a:xfrm>
        </p:spPr>
        <p:txBody>
          <a:bodyPr/>
          <a:lstStyle/>
          <a:p>
            <a:r>
              <a:rPr lang="en-US" altLang="zh-CN" sz="5400" dirty="0" smtClean="0"/>
              <a:t>Let’s </a:t>
            </a:r>
            <a:r>
              <a:rPr lang="en-US" altLang="zh-CN" sz="5400" dirty="0"/>
              <a:t>go to school.</a:t>
            </a:r>
            <a:endParaRPr lang="zh-CN" altLang="en-US" sz="5400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759" y="1052736"/>
            <a:ext cx="3086100" cy="465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椭圆形标注 2"/>
          <p:cNvSpPr/>
          <p:nvPr/>
        </p:nvSpPr>
        <p:spPr>
          <a:xfrm>
            <a:off x="2871621" y="157164"/>
            <a:ext cx="6252715" cy="2643187"/>
          </a:xfrm>
          <a:prstGeom prst="wedgeEllipseCallou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Gao Wei: Hello,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Kate! Nice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to see you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again.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你好，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Kate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，很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高兴再次见到你。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椭圆形标注 3"/>
          <p:cNvSpPr/>
          <p:nvPr/>
        </p:nvSpPr>
        <p:spPr>
          <a:xfrm>
            <a:off x="2555776" y="3702458"/>
            <a:ext cx="6324723" cy="2643187"/>
          </a:xfrm>
          <a:prstGeom prst="wedgeEllipseCallout">
            <a:avLst>
              <a:gd name="adj1" fmla="val -30589"/>
              <a:gd name="adj2" fmla="val -52094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Kate: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Hi,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Gao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Wei! Glad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to see you again! 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你好，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高伟，很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高兴再次见到你。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539552" y="1988840"/>
            <a:ext cx="80724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Let’s +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动词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原形表示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让我们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</a:t>
            </a:r>
            <a:r>
              <a:rPr lang="en-US" altLang="zh-CN" sz="24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……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3555" name="Picture 2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5868144" y="2996952"/>
            <a:ext cx="2571750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7544" y="1773079"/>
            <a:ext cx="3714750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椭圆形标注 2"/>
          <p:cNvSpPr/>
          <p:nvPr/>
        </p:nvSpPr>
        <p:spPr>
          <a:xfrm>
            <a:off x="3071813" y="214313"/>
            <a:ext cx="6072187" cy="2643187"/>
          </a:xfrm>
          <a:prstGeom prst="wedgeEllipseCallou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Gao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Wei: Let’s go to school.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让我们去学校吧。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椭圆形标注 3"/>
          <p:cNvSpPr/>
          <p:nvPr/>
        </p:nvSpPr>
        <p:spPr>
          <a:xfrm>
            <a:off x="3071813" y="3786188"/>
            <a:ext cx="5857875" cy="2643187"/>
          </a:xfrm>
          <a:prstGeom prst="wedgeEllipseCallout">
            <a:avLst>
              <a:gd name="adj1" fmla="val -30589"/>
              <a:gd name="adj2" fmla="val -52094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Kate: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OK. Let’s go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!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好的，我们走吧。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1"/>
          <p:cNvSpPr txBox="1">
            <a:spLocks noChangeArrowheads="1"/>
          </p:cNvSpPr>
          <p:nvPr/>
        </p:nvSpPr>
        <p:spPr bwMode="auto">
          <a:xfrm>
            <a:off x="1964531" y="476672"/>
            <a:ext cx="52149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Let’s read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603" name="TextBox 2"/>
          <p:cNvSpPr txBox="1">
            <a:spLocks noChangeArrowheads="1"/>
          </p:cNvSpPr>
          <p:nvPr/>
        </p:nvSpPr>
        <p:spPr bwMode="auto">
          <a:xfrm>
            <a:off x="500063" y="1714500"/>
            <a:ext cx="814387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Gao Wei: Nice to see you, Kate.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Kate:       Glad to see you, Gao Wei.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Gao Wei: Let’s go to school.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Kate:     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OK. Let’s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go.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1"/>
          <p:cNvSpPr txBox="1">
            <a:spLocks noChangeArrowheads="1"/>
          </p:cNvSpPr>
          <p:nvPr/>
        </p:nvSpPr>
        <p:spPr bwMode="auto">
          <a:xfrm>
            <a:off x="1964531" y="129034"/>
            <a:ext cx="52149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Let’s do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716016" y="1295474"/>
            <a:ext cx="3709987" cy="328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TextBox 3"/>
          <p:cNvSpPr txBox="1">
            <a:spLocks noChangeArrowheads="1"/>
          </p:cNvSpPr>
          <p:nvPr/>
        </p:nvSpPr>
        <p:spPr bwMode="auto">
          <a:xfrm>
            <a:off x="683568" y="2276872"/>
            <a:ext cx="500062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A: _____ to see you.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B: _____ to see you.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A: Let’s go to the ______.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B: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OK.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 go.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195736" y="4941168"/>
            <a:ext cx="8001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Nice/Glad, Nice/Glad, classroom, 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Let’s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1"/>
          <p:cNvSpPr txBox="1">
            <a:spLocks noChangeArrowheads="1"/>
          </p:cNvSpPr>
          <p:nvPr/>
        </p:nvSpPr>
        <p:spPr bwMode="auto">
          <a:xfrm>
            <a:off x="1893094" y="1916832"/>
            <a:ext cx="52149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Let’s play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651" name="TextBox 2"/>
          <p:cNvSpPr txBox="1">
            <a:spLocks noChangeArrowheads="1"/>
          </p:cNvSpPr>
          <p:nvPr/>
        </p:nvSpPr>
        <p:spPr bwMode="auto">
          <a:xfrm>
            <a:off x="500063" y="2714625"/>
            <a:ext cx="8001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同桌间相互练习所学句型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1"/>
          <p:cNvSpPr txBox="1">
            <a:spLocks noChangeArrowheads="1"/>
          </p:cNvSpPr>
          <p:nvPr/>
        </p:nvSpPr>
        <p:spPr bwMode="auto">
          <a:xfrm>
            <a:off x="1835696" y="385830"/>
            <a:ext cx="52149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Let’s sing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675" name="TextBox 2"/>
          <p:cNvSpPr txBox="1">
            <a:spLocks noChangeArrowheads="1"/>
          </p:cNvSpPr>
          <p:nvPr/>
        </p:nvSpPr>
        <p:spPr bwMode="auto">
          <a:xfrm>
            <a:off x="105792" y="1556792"/>
            <a:ext cx="9038208" cy="2241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 Hello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 Gao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Wei!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ello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Kate!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ice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to see you again.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 Hello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 Gao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Wei! Hello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Kate! Let’s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go to school.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 Go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to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school.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to the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classroom.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to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school. Go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to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the classroom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 Hello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 Gao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Wei!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ello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Kate! Let’s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go to school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 smtClean="0"/>
              <a:t>Thank You.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3"/>
          <p:cNvSpPr txBox="1">
            <a:spLocks noChangeArrowheads="1"/>
          </p:cNvSpPr>
          <p:nvPr/>
        </p:nvSpPr>
        <p:spPr bwMode="auto">
          <a:xfrm>
            <a:off x="1907704" y="352723"/>
            <a:ext cx="52149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Let’s learn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71625" y="1071563"/>
            <a:ext cx="6176963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214438" y="4929188"/>
            <a:ext cx="692943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school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algn="ctr" eaLnBrk="1" hangingPunct="1"/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学校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71625" y="500063"/>
            <a:ext cx="6162675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259632" y="4581128"/>
            <a:ext cx="692943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classroom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algn="ctr" eaLnBrk="1" hangingPunct="1"/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教室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1"/>
          <p:cNvSpPr txBox="1">
            <a:spLocks noChangeArrowheads="1"/>
          </p:cNvSpPr>
          <p:nvPr/>
        </p:nvSpPr>
        <p:spPr bwMode="auto">
          <a:xfrm>
            <a:off x="2107406" y="229931"/>
            <a:ext cx="52149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Look and say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4104" y="1556792"/>
            <a:ext cx="3929796" cy="3156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云形标注 3"/>
          <p:cNvSpPr/>
          <p:nvPr/>
        </p:nvSpPr>
        <p:spPr>
          <a:xfrm>
            <a:off x="2428875" y="5000625"/>
            <a:ext cx="6286500" cy="1428750"/>
          </a:xfrm>
          <a:prstGeom prst="cloudCallout">
            <a:avLst>
              <a:gd name="adj1" fmla="val -38333"/>
              <a:gd name="adj2" fmla="val -712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This is  _________.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" name="云形 4"/>
          <p:cNvSpPr/>
          <p:nvPr/>
        </p:nvSpPr>
        <p:spPr>
          <a:xfrm>
            <a:off x="4714875" y="2000250"/>
            <a:ext cx="3857625" cy="1000125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classroom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3528" y="1196752"/>
            <a:ext cx="5000625" cy="35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云形标注 2"/>
          <p:cNvSpPr/>
          <p:nvPr/>
        </p:nvSpPr>
        <p:spPr>
          <a:xfrm>
            <a:off x="2428875" y="5000625"/>
            <a:ext cx="6286500" cy="1428750"/>
          </a:xfrm>
          <a:prstGeom prst="cloudCallout">
            <a:avLst>
              <a:gd name="adj1" fmla="val -38333"/>
              <a:gd name="adj2" fmla="val -712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This is  _________.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" name="云形 3"/>
          <p:cNvSpPr/>
          <p:nvPr/>
        </p:nvSpPr>
        <p:spPr>
          <a:xfrm>
            <a:off x="5429250" y="2000250"/>
            <a:ext cx="3286125" cy="1000125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school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906183" y="332656"/>
            <a:ext cx="51816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云形标注 2"/>
          <p:cNvSpPr/>
          <p:nvPr/>
        </p:nvSpPr>
        <p:spPr>
          <a:xfrm>
            <a:off x="785813" y="5072063"/>
            <a:ext cx="6286500" cy="1428750"/>
          </a:xfrm>
          <a:prstGeom prst="cloudCallout">
            <a:avLst>
              <a:gd name="adj1" fmla="val 14621"/>
              <a:gd name="adj2" fmla="val -802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小朋友们在哪里上课呢？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" name="云形 3"/>
          <p:cNvSpPr/>
          <p:nvPr/>
        </p:nvSpPr>
        <p:spPr>
          <a:xfrm>
            <a:off x="0" y="1857375"/>
            <a:ext cx="3857625" cy="1000125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classroom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347864" y="188640"/>
            <a:ext cx="5572125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云形标注 2"/>
          <p:cNvSpPr/>
          <p:nvPr/>
        </p:nvSpPr>
        <p:spPr>
          <a:xfrm>
            <a:off x="785813" y="5072063"/>
            <a:ext cx="6286500" cy="1428750"/>
          </a:xfrm>
          <a:prstGeom prst="cloudCallout">
            <a:avLst>
              <a:gd name="adj1" fmla="val 14621"/>
              <a:gd name="adj2" fmla="val -802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小朋友们在哪里玩耍呢？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" name="云形 3"/>
          <p:cNvSpPr/>
          <p:nvPr/>
        </p:nvSpPr>
        <p:spPr>
          <a:xfrm>
            <a:off x="0" y="1785938"/>
            <a:ext cx="3286125" cy="1000125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school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1"/>
          <p:cNvSpPr txBox="1">
            <a:spLocks noChangeArrowheads="1"/>
          </p:cNvSpPr>
          <p:nvPr/>
        </p:nvSpPr>
        <p:spPr bwMode="auto">
          <a:xfrm>
            <a:off x="1979712" y="240869"/>
            <a:ext cx="52149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Let’s learn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770757" y="1628800"/>
            <a:ext cx="76328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初次见面，打招呼时不仅仅可用简单的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hello, hi,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可说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Nice/Glad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to see you!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0484" name="Picture 2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5580112" y="2780928"/>
            <a:ext cx="2571750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9512" y="1607344"/>
            <a:ext cx="34290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椭圆形标注 4"/>
          <p:cNvSpPr/>
          <p:nvPr/>
        </p:nvSpPr>
        <p:spPr>
          <a:xfrm>
            <a:off x="2786063" y="285750"/>
            <a:ext cx="6357937" cy="2643188"/>
          </a:xfrm>
          <a:prstGeom prst="wedgeEllipseCallou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Gao Wei: Hello,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Kate!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ice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to see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you! 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你好，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Kate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，很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高兴见到你。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椭圆形标注 5"/>
          <p:cNvSpPr/>
          <p:nvPr/>
        </p:nvSpPr>
        <p:spPr>
          <a:xfrm>
            <a:off x="3071813" y="3786188"/>
            <a:ext cx="5857875" cy="2643187"/>
          </a:xfrm>
          <a:prstGeom prst="wedgeEllipseCallout">
            <a:avLst>
              <a:gd name="adj1" fmla="val -30589"/>
              <a:gd name="adj2" fmla="val -52094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Kate: Hello, Gao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Wei!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ice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to see you! 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你好，高伟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很高兴见到你。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60a9aca1-84aa-4eec-bcf8-364de5e872d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Let's go to school.-Lesson 1_课件1</Template>
  <TotalTime>0</TotalTime>
  <Words>1057</Words>
  <Application>WPS 演示</Application>
  <PresentationFormat>全屏显示(4:3)</PresentationFormat>
  <Paragraphs>83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Arial</vt:lpstr>
      <vt:lpstr>宋体</vt:lpstr>
      <vt:lpstr>Wingdings</vt:lpstr>
      <vt:lpstr>楷体</vt:lpstr>
      <vt:lpstr>Calibri Light</vt:lpstr>
      <vt:lpstr>微软雅黑</vt:lpstr>
      <vt:lpstr>Times New Roman</vt:lpstr>
      <vt:lpstr>Calibri</vt:lpstr>
      <vt:lpstr>Arial</vt:lpstr>
      <vt:lpstr>Arial Unicode MS</vt:lpstr>
      <vt:lpstr>第一PPT模板网-WWW.1PPT.COM</vt:lpstr>
      <vt:lpstr>Let’s go to school.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Let’s go to school.</dc:title>
  <dc:creator>第一PPT模板网-WWW.1PPT.COM</dc:creator>
  <cp:lastModifiedBy>小树</cp:lastModifiedBy>
  <cp:revision>3</cp:revision>
  <dcterms:created xsi:type="dcterms:W3CDTF">2020-05-25T08:43:00Z</dcterms:created>
  <dcterms:modified xsi:type="dcterms:W3CDTF">2023-02-27T06:20:59Z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1ECE7148B305432D82873AAEDE60E6C1</vt:lpwstr>
  </property>
  <property fmtid="{D5CDD505-2E9C-101B-9397-08002B2CF9AE}" pid="3" name="KSOProductBuildVer">
    <vt:lpwstr>2052-11.1.0.13703</vt:lpwstr>
  </property>
</Properties>
</file>