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88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2"/>
          <p:cNvSpPr>
            <a:spLocks noGrp="1"/>
          </p:cNvSpPr>
          <p:nvPr>
            <p:ph idx="1" hasCustomPrompt="1"/>
          </p:nvPr>
        </p:nvSpPr>
        <p:spPr bwMode="auto">
          <a:xfrm>
            <a:off x="1292139" y="3469520"/>
            <a:ext cx="6333104" cy="77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2800">
                <a:latin typeface="+mj-lt"/>
              </a:defRPr>
            </a:lvl1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 hasCustomPrompt="1"/>
          </p:nvPr>
        </p:nvSpPr>
        <p:spPr>
          <a:xfrm flipV="1">
            <a:off x="2998464" y="3223352"/>
            <a:ext cx="3093427" cy="66923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 hasCustomPrompt="1"/>
          </p:nvPr>
        </p:nvSpPr>
        <p:spPr>
          <a:xfrm>
            <a:off x="3896379" y="3223356"/>
            <a:ext cx="2195512" cy="66920"/>
          </a:xfrm>
          <a:solidFill>
            <a:srgbClr val="F7B90E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3" hasCustomPrompt="1"/>
          </p:nvPr>
        </p:nvSpPr>
        <p:spPr>
          <a:xfrm>
            <a:off x="4669492" y="3223038"/>
            <a:ext cx="1422399" cy="67238"/>
          </a:xfrm>
          <a:solidFill>
            <a:srgbClr val="92D050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4" hasCustomPrompt="1"/>
          </p:nvPr>
        </p:nvSpPr>
        <p:spPr>
          <a:xfrm>
            <a:off x="5434667" y="3223037"/>
            <a:ext cx="657225" cy="67239"/>
          </a:xfrm>
          <a:solidFill>
            <a:srgbClr val="2E75B6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685902" y="1717913"/>
            <a:ext cx="7545579" cy="1325880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93231" y="960830"/>
            <a:ext cx="6063164" cy="1325880"/>
          </a:xfrm>
        </p:spPr>
        <p:txBody>
          <a:bodyPr/>
          <a:lstStyle>
            <a:lvl1pPr>
              <a:defRPr sz="2800" b="1"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094364" y="2430860"/>
            <a:ext cx="4785293" cy="822960"/>
          </a:xfrm>
        </p:spPr>
        <p:txBody>
          <a:bodyPr/>
          <a:lstStyle>
            <a:lvl1pPr algn="l">
              <a:defRPr sz="2400">
                <a:latin typeface="+mj-lt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496ED9E-5FB8-44DA-B980-BCADF8202F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BBEE999-1928-404A-9360-CD72DCC0AC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821180"/>
            <a:ext cx="2428875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3381376"/>
            <a:ext cx="22987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dirty="0" smtClean="0">
                <a:latin typeface="+mj-lt"/>
              </a:rPr>
              <a:t>a</a:t>
            </a:r>
            <a:endParaRPr lang="zh-CN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>
    <p:checker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j-lt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4</a:t>
            </a:r>
            <a:r>
              <a:rPr lang="zh-CN" altLang="en-US" dirty="0" smtClean="0"/>
              <a:t>课时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 flipV="1">
            <a:off x="1763688" y="3212976"/>
            <a:ext cx="5552339" cy="61632"/>
          </a:xfrm>
        </p:spPr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>
          <a:xfrm>
            <a:off x="3375340" y="3212980"/>
            <a:ext cx="3940687" cy="61629"/>
          </a:xfrm>
        </p:spPr>
      </p:sp>
      <p:sp>
        <p:nvSpPr>
          <p:cNvPr id="5" name="图片占位符 4"/>
          <p:cNvSpPr>
            <a:spLocks noGrp="1"/>
          </p:cNvSpPr>
          <p:nvPr>
            <p:ph type="pic" sz="quarter" idx="13"/>
          </p:nvPr>
        </p:nvSpPr>
        <p:spPr>
          <a:xfrm>
            <a:off x="4762988" y="3212662"/>
            <a:ext cx="2553040" cy="61922"/>
          </a:xfrm>
        </p:spPr>
      </p:sp>
      <p:sp>
        <p:nvSpPr>
          <p:cNvPr id="6" name="图片占位符 5"/>
          <p:cNvSpPr>
            <a:spLocks noGrp="1"/>
          </p:cNvSpPr>
          <p:nvPr>
            <p:ph type="pic" sz="quarter" idx="14"/>
          </p:nvPr>
        </p:nvSpPr>
        <p:spPr>
          <a:xfrm>
            <a:off x="6136387" y="3212661"/>
            <a:ext cx="1179642" cy="61923"/>
          </a:xfrm>
        </p:spPr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827584" y="1844824"/>
            <a:ext cx="7545579" cy="1325880"/>
          </a:xfrm>
        </p:spPr>
        <p:txBody>
          <a:bodyPr/>
          <a:lstStyle/>
          <a:p>
            <a:r>
              <a:rPr lang="en-US" altLang="zh-CN" sz="5400" dirty="0" smtClean="0"/>
              <a:t>Let’s </a:t>
            </a:r>
            <a:r>
              <a:rPr lang="en-US" altLang="zh-CN" sz="5400" dirty="0"/>
              <a:t>go to school.</a:t>
            </a:r>
            <a:endParaRPr lang="zh-CN" altLang="en-US" sz="5400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500188"/>
            <a:ext cx="4121150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标注 2"/>
          <p:cNvSpPr/>
          <p:nvPr/>
        </p:nvSpPr>
        <p:spPr>
          <a:xfrm>
            <a:off x="2000250" y="0"/>
            <a:ext cx="6786563" cy="1857375"/>
          </a:xfrm>
          <a:prstGeom prst="wedgeRound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A: Guess, what’s in my pencil-box?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  <a:p>
            <a:pPr algn="ctr"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猜一猜，我铅笔盒里有什么？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3929063" y="3000375"/>
            <a:ext cx="4929187" cy="1071563"/>
          </a:xfrm>
          <a:prstGeom prst="wedgeRoundRectCallout">
            <a:avLst>
              <a:gd name="adj1" fmla="val -24412"/>
              <a:gd name="adj2" fmla="val -66388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B: Some pencils?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  <a:p>
            <a:pPr algn="ctr"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一些铅笔吗？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071563" y="5214938"/>
            <a:ext cx="6786562" cy="1285875"/>
          </a:xfrm>
          <a:prstGeom prst="wedgeRoundRectCallout">
            <a:avLst>
              <a:gd name="adj1" fmla="val -30096"/>
              <a:gd name="adj2" fmla="val -67499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A: Yes, you are right.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  <a:p>
            <a:pPr algn="ctr"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是的，你猜对了。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横卷形 2"/>
          <p:cNvSpPr/>
          <p:nvPr/>
        </p:nvSpPr>
        <p:spPr>
          <a:xfrm>
            <a:off x="539552" y="188640"/>
            <a:ext cx="8001000" cy="1785937"/>
          </a:xfrm>
          <a:prstGeom prst="horizontalScroll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表示肯定的用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yes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  <a:p>
            <a:pPr algn="ctr"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表示否定的用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no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</p:txBody>
      </p:sp>
      <p:pic>
        <p:nvPicPr>
          <p:cNvPr id="14339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70683" y="2492896"/>
            <a:ext cx="513873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"/>
          <p:cNvSpPr txBox="1">
            <a:spLocks noChangeArrowheads="1"/>
          </p:cNvSpPr>
          <p:nvPr/>
        </p:nvSpPr>
        <p:spPr bwMode="auto">
          <a:xfrm>
            <a:off x="1979712" y="188640"/>
            <a:ext cx="5214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Let’s do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363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44008" y="1376358"/>
            <a:ext cx="3438525" cy="274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357188" y="1214438"/>
            <a:ext cx="4500562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A: ______________?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B: A bird?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A: ______________.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9552" y="3777541"/>
            <a:ext cx="6143625" cy="1004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What’s in the tree?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No, it’s an apple.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63888" y="1124744"/>
            <a:ext cx="5214937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251520" y="1556792"/>
            <a:ext cx="4500562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A: ______________?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B: some clouds?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A: ______________.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9512" y="4437112"/>
            <a:ext cx="6143625" cy="1004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What’s in the sky?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No, it’s an airplane.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04048" y="1340768"/>
            <a:ext cx="3943350" cy="323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214313" y="2000250"/>
            <a:ext cx="4500562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A: ______________?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B: A pear?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A: ______________.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1366" y="3789040"/>
            <a:ext cx="6143625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What’s in the 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plate?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No, it’s a lemon.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99992" y="1068781"/>
            <a:ext cx="4286250" cy="339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214313" y="2000250"/>
            <a:ext cx="4500562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A: ______________?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B: A fish?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A: ______________.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95536" y="3962094"/>
            <a:ext cx="6143625" cy="1004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What’s in the glass?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Yes, you are right.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88024" y="1052736"/>
            <a:ext cx="3754437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214313" y="2000250"/>
            <a:ext cx="4500562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A: ______________?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B: A flower?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A: ______________.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4005064"/>
            <a:ext cx="6143625" cy="1004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What’s in my hand?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Yes, you are right.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2051720" y="467023"/>
            <a:ext cx="5214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Let’s talk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428625" y="928688"/>
            <a:ext cx="8215313" cy="3786187"/>
          </a:xfrm>
          <a:prstGeom prst="horizontalScroll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同桌间互相练习所学句型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  <a:p>
            <a:pPr algn="ctr"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A: What’s _______?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  <a:p>
            <a:pPr algn="ctr"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B: ______________?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  <a:p>
            <a:pPr algn="ctr"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A: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Yes/No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, _______.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3"/>
          <p:cNvSpPr txBox="1">
            <a:spLocks noChangeArrowheads="1"/>
          </p:cNvSpPr>
          <p:nvPr/>
        </p:nvSpPr>
        <p:spPr bwMode="auto">
          <a:xfrm>
            <a:off x="2051720" y="483542"/>
            <a:ext cx="52149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Let’s guess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571500" y="1285875"/>
            <a:ext cx="7715250" cy="1857375"/>
          </a:xfrm>
          <a:prstGeom prst="horizontalScroll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你知道上课要准备什么东西吗？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5124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66156" y="2996952"/>
            <a:ext cx="2786063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7188" y="571500"/>
            <a:ext cx="2000250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60750" y="673099"/>
            <a:ext cx="193675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63" y="928688"/>
            <a:ext cx="254317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5072063"/>
            <a:ext cx="2571750" cy="524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textbook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143250" y="5072063"/>
            <a:ext cx="2571750" cy="524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pencil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143625" y="5143500"/>
            <a:ext cx="2571750" cy="524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eraser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横卷形 1"/>
          <p:cNvSpPr/>
          <p:nvPr/>
        </p:nvSpPr>
        <p:spPr>
          <a:xfrm>
            <a:off x="714375" y="357188"/>
            <a:ext cx="7715250" cy="1143000"/>
          </a:xfrm>
          <a:prstGeom prst="horizontalScroll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你知道这些怎么读吗？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44008" y="2153069"/>
            <a:ext cx="3881438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9592" y="1628800"/>
            <a:ext cx="3076575" cy="39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2051720" y="332656"/>
            <a:ext cx="52149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Let’s learn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1560" y="1608199"/>
            <a:ext cx="3076575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000500" y="2571750"/>
            <a:ext cx="4643438" cy="100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exercise book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练习本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1600" y="1484784"/>
            <a:ext cx="3881438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000500" y="2571750"/>
            <a:ext cx="4643438" cy="100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notebook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笔记本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1293" y="1743869"/>
            <a:ext cx="3617913" cy="329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标注 2"/>
          <p:cNvSpPr/>
          <p:nvPr/>
        </p:nvSpPr>
        <p:spPr>
          <a:xfrm>
            <a:off x="2000250" y="285750"/>
            <a:ext cx="6786563" cy="1285875"/>
          </a:xfrm>
          <a:prstGeom prst="wedgeRound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A: Guess, what’s in my bag?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  <a:p>
            <a:pPr algn="ctr"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猜一猜，我书包里有什么？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3786188" y="3000375"/>
            <a:ext cx="4929187" cy="1071563"/>
          </a:xfrm>
          <a:prstGeom prst="wedgeRoundRectCallout">
            <a:avLst>
              <a:gd name="adj1" fmla="val -24412"/>
              <a:gd name="adj2" fmla="val -66388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B: A book?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  <a:p>
            <a:pPr algn="ctr"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一本书吗？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428750" y="5214938"/>
            <a:ext cx="6786563" cy="1285875"/>
          </a:xfrm>
          <a:prstGeom prst="wedgeRoundRectCallout">
            <a:avLst>
              <a:gd name="adj1" fmla="val -30096"/>
              <a:gd name="adj2" fmla="val -67499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A: No, it’s a notebook.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  <a:p>
            <a:pPr algn="ctr"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不，是一本笔记本。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512" y="1484784"/>
            <a:ext cx="4121150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标注 2"/>
          <p:cNvSpPr/>
          <p:nvPr/>
        </p:nvSpPr>
        <p:spPr>
          <a:xfrm>
            <a:off x="2000250" y="0"/>
            <a:ext cx="6786563" cy="1857375"/>
          </a:xfrm>
          <a:prstGeom prst="wedgeRound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A: Guess, what’s in my pencil-box?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  <a:p>
            <a:pPr algn="ctr"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猜一猜，我铅笔盒里有什么？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3929063" y="2643188"/>
            <a:ext cx="4929187" cy="1071562"/>
          </a:xfrm>
          <a:prstGeom prst="wedgeRoundRectCallout">
            <a:avLst>
              <a:gd name="adj1" fmla="val -24412"/>
              <a:gd name="adj2" fmla="val -66388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B: An eraser?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  <a:p>
            <a:pPr algn="ctr"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一个橡皮吗？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643063" y="4500563"/>
            <a:ext cx="6786562" cy="1285875"/>
          </a:xfrm>
          <a:prstGeom prst="wedgeRoundRectCallout">
            <a:avLst>
              <a:gd name="adj1" fmla="val -30096"/>
              <a:gd name="adj2" fmla="val -67499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A: No, they are two pencils.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  <a:p>
            <a:pPr algn="ctr"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不，是两个铅笔。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785938"/>
            <a:ext cx="3617913" cy="329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标注 2"/>
          <p:cNvSpPr/>
          <p:nvPr/>
        </p:nvSpPr>
        <p:spPr>
          <a:xfrm>
            <a:off x="2000250" y="285750"/>
            <a:ext cx="6786563" cy="1285875"/>
          </a:xfrm>
          <a:prstGeom prst="wedgeRound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A: Guess, what’s in my bag?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  <a:p>
            <a:pPr algn="ctr"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猜一猜，我书包里有什么？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3786188" y="3000375"/>
            <a:ext cx="4929187" cy="1071563"/>
          </a:xfrm>
          <a:prstGeom prst="wedgeRoundRectCallout">
            <a:avLst>
              <a:gd name="adj1" fmla="val -24412"/>
              <a:gd name="adj2" fmla="val -66388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B: A notebook?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  <a:p>
            <a:pPr algn="ctr"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一个练习本吗？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071563" y="5214938"/>
            <a:ext cx="6786562" cy="1285875"/>
          </a:xfrm>
          <a:prstGeom prst="wedgeRoundRectCallout">
            <a:avLst>
              <a:gd name="adj1" fmla="val -30096"/>
              <a:gd name="adj2" fmla="val -67499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A: Yes, you are right.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  <a:p>
            <a:pPr algn="ctr"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itchFamily="34" charset="-122"/>
              </a:rPr>
              <a:t>是的，你猜对了。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5622383e-bb41-4bb9-86e4-5e0bebdea65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Let's go to school.-Lesson 4_课件1</Template>
  <TotalTime>0</TotalTime>
  <Words>1020</Words>
  <Application>WPS 演示</Application>
  <PresentationFormat>全屏显示(4:3)</PresentationFormat>
  <Paragraphs>107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楷体</vt:lpstr>
      <vt:lpstr>Calibri Light</vt:lpstr>
      <vt:lpstr>微软雅黑</vt:lpstr>
      <vt:lpstr>Times New Roman</vt:lpstr>
      <vt:lpstr>Arial Unicode MS</vt:lpstr>
      <vt:lpstr>Arial</vt:lpstr>
      <vt:lpstr>Arial Unicode MS</vt:lpstr>
      <vt:lpstr>Calibri</vt:lpstr>
      <vt:lpstr>第一PPT模板网-WWW.1PPT.COM</vt:lpstr>
      <vt:lpstr>Let’s go to school.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Let’s go to school.</dc:title>
  <dc:creator>第一PPT模板网-WWW.1PPT.COM</dc:creator>
  <cp:lastModifiedBy>小树</cp:lastModifiedBy>
  <cp:revision>3</cp:revision>
  <dcterms:created xsi:type="dcterms:W3CDTF">2020-05-25T08:43:00Z</dcterms:created>
  <dcterms:modified xsi:type="dcterms:W3CDTF">2023-02-27T06:25:23Z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987C41BC680B44449DEDF0A561B1479A</vt:lpwstr>
  </property>
  <property fmtid="{D5CDD505-2E9C-101B-9397-08002B2CF9AE}" pid="3" name="KSOProductBuildVer">
    <vt:lpwstr>2052-11.1.0.13703</vt:lpwstr>
  </property>
</Properties>
</file>