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2"/>
          <p:cNvSpPr>
            <a:spLocks noGrp="1"/>
          </p:cNvSpPr>
          <p:nvPr>
            <p:ph idx="1" hasCustomPrompt="1"/>
          </p:nvPr>
        </p:nvSpPr>
        <p:spPr bwMode="auto">
          <a:xfrm>
            <a:off x="1292139" y="3469520"/>
            <a:ext cx="6333104" cy="77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2800">
                <a:latin typeface="+mj-lt"/>
              </a:defRPr>
            </a:lvl1pPr>
          </a:lstStyle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1" hasCustomPrompt="1"/>
          </p:nvPr>
        </p:nvSpPr>
        <p:spPr>
          <a:xfrm flipV="1">
            <a:off x="2998464" y="3223352"/>
            <a:ext cx="3093427" cy="66923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none"/>
        </p:style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2" hasCustomPrompt="1"/>
          </p:nvPr>
        </p:nvSpPr>
        <p:spPr>
          <a:xfrm>
            <a:off x="3896379" y="3223356"/>
            <a:ext cx="2195512" cy="66920"/>
          </a:xfrm>
          <a:solidFill>
            <a:srgbClr val="F7B90E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3" hasCustomPrompt="1"/>
          </p:nvPr>
        </p:nvSpPr>
        <p:spPr>
          <a:xfrm>
            <a:off x="4669492" y="3223038"/>
            <a:ext cx="1422399" cy="67238"/>
          </a:xfrm>
          <a:solidFill>
            <a:srgbClr val="92D050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4" hasCustomPrompt="1"/>
          </p:nvPr>
        </p:nvSpPr>
        <p:spPr>
          <a:xfrm>
            <a:off x="5434667" y="3223037"/>
            <a:ext cx="657225" cy="67239"/>
          </a:xfrm>
          <a:solidFill>
            <a:srgbClr val="2E75B6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685902" y="1717913"/>
            <a:ext cx="7545579" cy="1325880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altLang="zh-CN" dirty="0" smtClean="0"/>
              <a:t>A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93231" y="960830"/>
            <a:ext cx="6063164" cy="1325880"/>
          </a:xfrm>
        </p:spPr>
        <p:txBody>
          <a:bodyPr/>
          <a:lstStyle>
            <a:lvl1pPr>
              <a:defRPr sz="2800" b="1">
                <a:latin typeface="+mj-lt"/>
              </a:defRPr>
            </a:lvl1pPr>
          </a:lstStyle>
          <a:p>
            <a:r>
              <a:rPr lang="en-US" altLang="zh-CN" dirty="0" smtClean="0"/>
              <a:t>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094364" y="2430860"/>
            <a:ext cx="4785293" cy="822960"/>
          </a:xfrm>
        </p:spPr>
        <p:txBody>
          <a:bodyPr/>
          <a:lstStyle>
            <a:lvl1pPr algn="l">
              <a:defRPr sz="2400">
                <a:latin typeface="+mj-lt"/>
                <a:ea typeface="楷体" panose="02010609060101010101" pitchFamily="49" charset="-122"/>
              </a:defRPr>
            </a:lvl1pPr>
            <a:lvl2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5A944AC-2050-4E2B-BFF4-EE6E29C0A8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0B5615E-EE9F-42B8-9B83-412FF10A9AE6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180564" y="2667020"/>
            <a:ext cx="5181600" cy="1676400"/>
          </a:xfrm>
        </p:spPr>
        <p:txBody>
          <a:bodyPr/>
          <a:lstStyle>
            <a:lvl1pPr>
              <a:defRPr sz="4400">
                <a:latin typeface="+mj-lt"/>
              </a:defRPr>
            </a:lvl1pPr>
          </a:lstStyle>
          <a:p>
            <a:pPr lvl="0"/>
            <a:r>
              <a:rPr lang="en-US" altLang="zh-CN" dirty="0" smtClean="0"/>
              <a:t>Thank You.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357563" y="1821180"/>
            <a:ext cx="2428875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422651" y="3381376"/>
            <a:ext cx="229870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dirty="0" smtClean="0">
                <a:latin typeface="+mj-lt"/>
              </a:rPr>
              <a:t>a</a:t>
            </a:r>
            <a:endParaRPr lang="zh-CN" alt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>
    <p:checker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j-lt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audio" Target="../media/audio2.wav"/><Relationship Id="rId2" Type="http://schemas.openxmlformats.org/officeDocument/2006/relationships/slide" Target="slide17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1.wav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365293" y="3309671"/>
            <a:ext cx="6333104" cy="773579"/>
          </a:xfrm>
        </p:spPr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3</a:t>
            </a:r>
            <a:r>
              <a:rPr lang="zh-CN" altLang="en-US" dirty="0" smtClean="0"/>
              <a:t>课时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 flipV="1">
            <a:off x="1066800" y="3048000"/>
            <a:ext cx="6930091" cy="76200"/>
          </a:xfrm>
        </p:spPr>
      </p:sp>
      <p:sp>
        <p:nvSpPr>
          <p:cNvPr id="4" name="图片占位符 3"/>
          <p:cNvSpPr>
            <a:spLocks noGrp="1"/>
          </p:cNvSpPr>
          <p:nvPr>
            <p:ph type="pic" sz="quarter" idx="12"/>
          </p:nvPr>
        </p:nvSpPr>
        <p:spPr>
          <a:xfrm>
            <a:off x="3078366" y="3048003"/>
            <a:ext cx="4918525" cy="76197"/>
          </a:xfrm>
        </p:spPr>
      </p:sp>
      <p:sp>
        <p:nvSpPr>
          <p:cNvPr id="5" name="图片占位符 4"/>
          <p:cNvSpPr>
            <a:spLocks noGrp="1"/>
          </p:cNvSpPr>
          <p:nvPr>
            <p:ph type="pic" sz="quarter" idx="13"/>
          </p:nvPr>
        </p:nvSpPr>
        <p:spPr>
          <a:xfrm>
            <a:off x="4810344" y="3047686"/>
            <a:ext cx="3186548" cy="76559"/>
          </a:xfrm>
        </p:spPr>
      </p:sp>
      <p:sp>
        <p:nvSpPr>
          <p:cNvPr id="6" name="图片占位符 5"/>
          <p:cNvSpPr>
            <a:spLocks noGrp="1"/>
          </p:cNvSpPr>
          <p:nvPr>
            <p:ph type="pic" sz="quarter" idx="14"/>
          </p:nvPr>
        </p:nvSpPr>
        <p:spPr>
          <a:xfrm>
            <a:off x="6524536" y="3047685"/>
            <a:ext cx="1472357" cy="76559"/>
          </a:xfrm>
        </p:spPr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838200" y="1983791"/>
            <a:ext cx="7545579" cy="1325880"/>
          </a:xfrm>
        </p:spPr>
        <p:txBody>
          <a:bodyPr/>
          <a:lstStyle/>
          <a:p>
            <a:r>
              <a:rPr lang="en-US" altLang="zh-CN" dirty="0" smtClean="0"/>
              <a:t>I’m </a:t>
            </a:r>
            <a:r>
              <a:rPr lang="en-US" altLang="zh-CN" dirty="0"/>
              <a:t>in Class One</a:t>
            </a:r>
            <a:r>
              <a:rPr lang="en-US" altLang="zh-CN" dirty="0" smtClean="0"/>
              <a:t>, Grade </a:t>
            </a:r>
            <a:r>
              <a:rPr lang="en-US" altLang="zh-CN" dirty="0"/>
              <a:t>Three.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9" name="Text Box 28"/>
          <p:cNvSpPr txBox="1">
            <a:spLocks noChangeArrowheads="1"/>
          </p:cNvSpPr>
          <p:nvPr/>
        </p:nvSpPr>
        <p:spPr bwMode="auto">
          <a:xfrm>
            <a:off x="3406214" y="1339043"/>
            <a:ext cx="60619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How old are you?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5370" name="Picture 10" descr="医生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6550" y="538807"/>
            <a:ext cx="2028825" cy="218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3406214" y="1908526"/>
            <a:ext cx="40592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你多大了？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5372" name="Picture 12" descr="高伟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4739" y="3108296"/>
            <a:ext cx="2028825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15373" name="Group 13"/>
          <p:cNvGrpSpPr/>
          <p:nvPr/>
        </p:nvGrpSpPr>
        <p:grpSpPr bwMode="auto">
          <a:xfrm>
            <a:off x="3415105" y="3302289"/>
            <a:ext cx="4057964" cy="1088390"/>
            <a:chOff x="66" y="0"/>
            <a:chExt cx="6390" cy="1714"/>
          </a:xfrm>
        </p:grpSpPr>
        <p:sp>
          <p:nvSpPr>
            <p:cNvPr id="15380" name="Text Box 28"/>
            <p:cNvSpPr txBox="1">
              <a:spLocks noChangeArrowheads="1"/>
            </p:cNvSpPr>
            <p:nvPr/>
          </p:nvSpPr>
          <p:spPr bwMode="auto">
            <a:xfrm>
              <a:off x="66" y="0"/>
              <a:ext cx="5670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I’m eight.</a:t>
              </a:r>
              <a:endPara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381" name="Text Box 21"/>
            <p:cNvSpPr txBox="1">
              <a:spLocks noChangeArrowheads="1"/>
            </p:cNvSpPr>
            <p:nvPr/>
          </p:nvSpPr>
          <p:spPr bwMode="auto">
            <a:xfrm>
              <a:off x="66" y="890"/>
              <a:ext cx="6390" cy="8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我八岁了。</a:t>
              </a:r>
              <a:endPara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1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28"/>
          <p:cNvSpPr txBox="1">
            <a:spLocks noChangeArrowheads="1"/>
          </p:cNvSpPr>
          <p:nvPr/>
        </p:nvSpPr>
        <p:spPr bwMode="auto">
          <a:xfrm>
            <a:off x="760413" y="2114550"/>
            <a:ext cx="5924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A:How old are you?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388" name="Text Box 28"/>
          <p:cNvSpPr txBox="1">
            <a:spLocks noChangeArrowheads="1"/>
          </p:cNvSpPr>
          <p:nvPr/>
        </p:nvSpPr>
        <p:spPr bwMode="auto">
          <a:xfrm>
            <a:off x="733425" y="3589338"/>
            <a:ext cx="4908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B: I’m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389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Let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’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s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practice.</a:t>
            </a:r>
            <a:endParaRPr lang="zh-CN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L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et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’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s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chant.</a:t>
            </a:r>
            <a:endParaRPr lang="zh-CN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290945" y="1719263"/>
            <a:ext cx="8178800" cy="4525962"/>
          </a:xfrm>
        </p:spPr>
        <p:txBody>
          <a:bodyPr/>
          <a:lstStyle/>
          <a:p>
            <a:pPr eaLnBrk="1" hangingPunct="1"/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Hello! Hello! </a:t>
            </a:r>
            <a:r>
              <a:rPr lang="zh-CN" altLang="zh-CN" sz="2400" u="sng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What</a:t>
            </a:r>
            <a:r>
              <a:rPr lang="en-US" altLang="zh-CN" sz="2400" u="sng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’</a:t>
            </a:r>
            <a:r>
              <a:rPr lang="zh-CN" altLang="zh-CN" sz="2400" u="sng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s </a:t>
            </a:r>
            <a:r>
              <a:rPr lang="zh-CN" altLang="zh-CN" sz="2400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your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name?</a:t>
            </a:r>
            <a:endParaRPr lang="zh-CN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2400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My </a:t>
            </a:r>
            <a:r>
              <a:rPr lang="zh-CN" altLang="zh-CN" sz="2400" u="sng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name</a:t>
            </a:r>
            <a:r>
              <a:rPr lang="en-US" altLang="zh-CN" sz="2400" u="sng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’</a:t>
            </a:r>
            <a:r>
              <a:rPr lang="zh-CN" altLang="zh-CN" sz="2400" u="sng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s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sz="2400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Gao </a:t>
            </a:r>
            <a:r>
              <a:rPr lang="en-US" altLang="zh-CN" sz="2400" u="sng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W</a:t>
            </a:r>
            <a:r>
              <a:rPr lang="zh-CN" altLang="zh-CN" sz="2400" u="sng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ei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endParaRPr lang="zh-CN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My 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name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’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s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Kate.</a:t>
            </a:r>
            <a:endParaRPr lang="zh-CN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Hi! Hi! </a:t>
            </a:r>
            <a:r>
              <a:rPr lang="zh-CN" altLang="zh-CN" sz="2400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How old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sz="2400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are you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2400" u="sng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400" u="sng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’</a:t>
            </a:r>
            <a:r>
              <a:rPr lang="zh-CN" altLang="zh-CN" sz="2400" u="sng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sz="2400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six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’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m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seven. </a:t>
            </a:r>
            <a:endParaRPr lang="zh-CN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Eight, eight, </a:t>
            </a:r>
            <a:r>
              <a:rPr lang="zh-CN" altLang="zh-CN" sz="2400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I am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eight!</a:t>
            </a:r>
            <a:endParaRPr lang="zh-CN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5432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Let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’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s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practice.</a:t>
            </a:r>
            <a:endParaRPr lang="zh-CN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6" name="WordArt 4"/>
          <p:cNvSpPr>
            <a:spLocks noChangeArrowheads="1" noChangeShapeType="1"/>
          </p:cNvSpPr>
          <p:nvPr/>
        </p:nvSpPr>
        <p:spPr bwMode="auto">
          <a:xfrm>
            <a:off x="457200" y="2597150"/>
            <a:ext cx="4024313" cy="52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 kern="10" dirty="0">
                <a:ln w="19050" cmpd="sng">
                  <a:solidFill>
                    <a:schemeClr val="accent2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kern="10" dirty="0" smtClean="0">
                <a:ln w="19050" cmpd="sng">
                  <a:solidFill>
                    <a:schemeClr val="accent2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 What’s </a:t>
            </a:r>
            <a:r>
              <a:rPr lang="en-US" altLang="zh-CN" sz="2400" kern="10" dirty="0">
                <a:ln w="19050" cmpd="sng">
                  <a:solidFill>
                    <a:schemeClr val="accent2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your name?</a:t>
            </a:r>
            <a:endParaRPr lang="zh-CN" altLang="en-US" sz="2400" kern="10" dirty="0">
              <a:ln w="19050" cmpd="sng">
                <a:solidFill>
                  <a:schemeClr val="accent2"/>
                </a:solidFill>
                <a:round/>
              </a:ln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437" name="WordArt 5"/>
          <p:cNvSpPr>
            <a:spLocks noChangeArrowheads="1" noChangeShapeType="1"/>
          </p:cNvSpPr>
          <p:nvPr/>
        </p:nvSpPr>
        <p:spPr bwMode="auto">
          <a:xfrm>
            <a:off x="457200" y="1674813"/>
            <a:ext cx="3508375" cy="52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 kern="10" dirty="0">
                <a:ln w="19050" cmpd="sng">
                  <a:solidFill>
                    <a:schemeClr val="accent2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kern="10" dirty="0" smtClean="0">
                <a:ln w="19050" cmpd="sng">
                  <a:solidFill>
                    <a:schemeClr val="accent2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 Good </a:t>
            </a:r>
            <a:r>
              <a:rPr lang="en-US" altLang="zh-CN" sz="2400" kern="10" dirty="0">
                <a:ln w="19050" cmpd="sng">
                  <a:solidFill>
                    <a:schemeClr val="accent2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morning!</a:t>
            </a:r>
            <a:endParaRPr lang="zh-CN" altLang="en-US" sz="2400" kern="10" dirty="0">
              <a:ln w="19050" cmpd="sng">
                <a:solidFill>
                  <a:schemeClr val="accent2"/>
                </a:solidFill>
                <a:round/>
              </a:ln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8438" name="WordArt 6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40288" y="2597150"/>
            <a:ext cx="4084637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WordArt 7"/>
          <p:cNvSpPr>
            <a:spLocks noChangeArrowheads="1" noChangeShapeType="1"/>
          </p:cNvSpPr>
          <p:nvPr/>
        </p:nvSpPr>
        <p:spPr bwMode="auto">
          <a:xfrm>
            <a:off x="457200" y="3517900"/>
            <a:ext cx="33813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 kern="10" dirty="0">
                <a:ln w="19050" cmpd="sng">
                  <a:solidFill>
                    <a:schemeClr val="accent2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kern="10" dirty="0" smtClean="0">
                <a:ln w="19050" cmpd="sng">
                  <a:solidFill>
                    <a:schemeClr val="accent2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 How </a:t>
            </a:r>
            <a:r>
              <a:rPr lang="en-US" altLang="zh-CN" sz="2400" kern="10" dirty="0">
                <a:ln w="19050" cmpd="sng">
                  <a:solidFill>
                    <a:schemeClr val="accent2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old are you ?</a:t>
            </a:r>
            <a:endParaRPr lang="zh-CN" altLang="en-US" sz="2400" kern="10" dirty="0">
              <a:ln w="19050" cmpd="sng">
                <a:solidFill>
                  <a:schemeClr val="accent2"/>
                </a:solidFill>
                <a:round/>
              </a:ln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8440" name="WordArt 8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40288" y="3517900"/>
            <a:ext cx="26225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WordArt 9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40288" y="1577919"/>
            <a:ext cx="28829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2" name="WordArt 7"/>
          <p:cNvSpPr>
            <a:spLocks noChangeArrowheads="1" noChangeShapeType="1"/>
          </p:cNvSpPr>
          <p:nvPr/>
        </p:nvSpPr>
        <p:spPr bwMode="auto">
          <a:xfrm>
            <a:off x="458789" y="4125971"/>
            <a:ext cx="2990994" cy="16921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2400" kern="10" dirty="0">
                <a:ln w="19050" cap="flat" cmpd="sng">
                  <a:solidFill>
                    <a:schemeClr val="tx1"/>
                  </a:solidFill>
                  <a:bevel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kern="10" dirty="0" smtClean="0">
                <a:ln w="19050" cap="flat" cmpd="sng">
                  <a:solidFill>
                    <a:schemeClr val="tx1"/>
                  </a:solidFill>
                  <a:bevel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 Let </a:t>
            </a:r>
            <a:r>
              <a:rPr lang="en-US" altLang="zh-CN" sz="2400" kern="10" dirty="0">
                <a:ln w="19050" cap="flat" cmpd="sng">
                  <a:solidFill>
                    <a:schemeClr val="tx1"/>
                  </a:solidFill>
                  <a:bevel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me see.  </a:t>
            </a:r>
            <a:endParaRPr lang="en-US" altLang="zh-CN" sz="2400" kern="10" dirty="0" smtClean="0">
              <a:ln w="19050" cap="flat" cmpd="sng">
                <a:solidFill>
                  <a:schemeClr val="tx1"/>
                </a:solidFill>
                <a:bevel/>
              </a:ln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400" kern="10" dirty="0" smtClean="0">
                <a:ln w="19050" cap="flat" cmpd="sng">
                  <a:solidFill>
                    <a:schemeClr val="tx1"/>
                  </a:solidFill>
                  <a:bevel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Have </a:t>
            </a:r>
            <a:r>
              <a:rPr lang="en-US" altLang="zh-CN" sz="2400" kern="10" dirty="0">
                <a:ln w="19050" cap="flat" cmpd="sng">
                  <a:solidFill>
                    <a:schemeClr val="tx1"/>
                  </a:solidFill>
                  <a:bevel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some water.   </a:t>
            </a:r>
            <a:endParaRPr lang="en-US" altLang="zh-CN" sz="2400" kern="10" dirty="0" smtClean="0">
              <a:ln w="19050" cap="flat" cmpd="sng">
                <a:solidFill>
                  <a:schemeClr val="tx1"/>
                </a:solidFill>
                <a:bevel/>
              </a:ln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400" kern="10" dirty="0" smtClean="0">
                <a:ln w="19050" cap="flat" cmpd="sng">
                  <a:solidFill>
                    <a:schemeClr val="tx1"/>
                  </a:solidFill>
                  <a:bevel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Here </a:t>
            </a:r>
            <a:r>
              <a:rPr lang="en-US" altLang="zh-CN" sz="2400" kern="10" dirty="0">
                <a:ln w="19050" cap="flat" cmpd="sng">
                  <a:solidFill>
                    <a:schemeClr val="tx1"/>
                  </a:solidFill>
                  <a:bevel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you </a:t>
            </a:r>
            <a:r>
              <a:rPr lang="en-US" altLang="zh-CN" sz="2400" kern="10" dirty="0" smtClean="0">
                <a:ln w="19050" cap="flat" cmpd="sng">
                  <a:solidFill>
                    <a:schemeClr val="tx1"/>
                  </a:solidFill>
                  <a:bevel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are.</a:t>
            </a:r>
            <a:endParaRPr lang="en-US" altLang="zh-CN" sz="2400" kern="10" dirty="0">
              <a:ln w="19050" cap="flat" cmpd="sng">
                <a:solidFill>
                  <a:schemeClr val="tx1"/>
                </a:solidFill>
                <a:bevel/>
              </a:ln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zh-CN" altLang="en-US" sz="2400" kern="10" dirty="0">
              <a:ln w="19050" cap="flat" cmpd="sng">
                <a:solidFill>
                  <a:schemeClr val="tx1"/>
                </a:solidFill>
                <a:bevel/>
              </a:ln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 Box 4"/>
          <p:cNvSpPr txBox="1">
            <a:spLocks noChangeArrowheads="1"/>
          </p:cNvSpPr>
          <p:nvPr/>
        </p:nvSpPr>
        <p:spPr bwMode="auto">
          <a:xfrm rot="21060000">
            <a:off x="3603756" y="3141526"/>
            <a:ext cx="1745412" cy="4615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132344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509" name="Text Box 8"/>
          <p:cNvSpPr txBox="1">
            <a:spLocks noChangeArrowheads="1"/>
          </p:cNvSpPr>
          <p:nvPr/>
        </p:nvSpPr>
        <p:spPr bwMode="auto">
          <a:xfrm>
            <a:off x="1500218" y="417939"/>
            <a:ext cx="61277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Can you say the phone number?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(你能用英语说出下列电话号码吗？）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512" name="Text Box 7"/>
          <p:cNvSpPr txBox="1">
            <a:spLocks noChangeArrowheads="1"/>
          </p:cNvSpPr>
          <p:nvPr/>
        </p:nvSpPr>
        <p:spPr bwMode="auto">
          <a:xfrm rot="21060000">
            <a:off x="3401303" y="1943436"/>
            <a:ext cx="1805184" cy="46153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135763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8"/>
          <p:cNvSpPr txBox="1">
            <a:spLocks noChangeArrowheads="1"/>
          </p:cNvSpPr>
          <p:nvPr/>
        </p:nvSpPr>
        <p:spPr bwMode="auto">
          <a:xfrm>
            <a:off x="904875" y="758825"/>
            <a:ext cx="6127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用英语说出下列数字的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邻居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87953" y="1079500"/>
            <a:ext cx="1555750" cy="2181225"/>
          </a:xfrm>
        </p:spPr>
        <p:txBody>
          <a:bodyPr/>
          <a:lstStyle/>
          <a:p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hlinkClick r:id="rId2" action="ppaction://hlinksldjump">
                <a:snd r:embed="rId3" name="chimes.wav"/>
              </a:hlinkClick>
            </a:endParaRPr>
          </a:p>
        </p:txBody>
      </p:sp>
      <p:sp>
        <p:nvSpPr>
          <p:cNvPr id="23558" name="Rectangle 2"/>
          <p:cNvSpPr>
            <a:spLocks noGrp="1" noChangeArrowheads="1"/>
          </p:cNvSpPr>
          <p:nvPr/>
        </p:nvSpPr>
        <p:spPr bwMode="auto">
          <a:xfrm>
            <a:off x="1885950" y="3206750"/>
            <a:ext cx="1557338" cy="218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zh-CN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564" name="Rectangle 2"/>
          <p:cNvSpPr>
            <a:spLocks noGrp="1" noChangeArrowheads="1"/>
          </p:cNvSpPr>
          <p:nvPr/>
        </p:nvSpPr>
        <p:spPr bwMode="auto">
          <a:xfrm>
            <a:off x="6000750" y="3214688"/>
            <a:ext cx="1557338" cy="2182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568" name="WordArt 16"/>
          <p:cNvSpPr>
            <a:spLocks noChangeArrowheads="1" noChangeShapeType="1"/>
          </p:cNvSpPr>
          <p:nvPr/>
        </p:nvSpPr>
        <p:spPr bwMode="auto">
          <a:xfrm>
            <a:off x="1179953" y="1724243"/>
            <a:ext cx="470767" cy="99599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 kern="10" dirty="0">
                <a:ln w="19050" cmpd="sng">
                  <a:solidFill>
                    <a:srgbClr val="99CCFF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endParaRPr lang="zh-CN" altLang="en-US" sz="2400" kern="10" dirty="0">
              <a:ln w="19050" cmpd="sng">
                <a:solidFill>
                  <a:srgbClr val="99CCFF"/>
                </a:solidFill>
                <a:round/>
              </a:ln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571" name="WordArt 19"/>
          <p:cNvSpPr>
            <a:spLocks noChangeArrowheads="1" noChangeShapeType="1"/>
          </p:cNvSpPr>
          <p:nvPr/>
        </p:nvSpPr>
        <p:spPr bwMode="auto">
          <a:xfrm>
            <a:off x="5437813" y="1671008"/>
            <a:ext cx="470477" cy="99599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 kern="10" dirty="0">
                <a:ln w="19050" cap="flat" cmpd="sng">
                  <a:solidFill>
                    <a:srgbClr val="99CCFF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zh-CN" altLang="en-US" sz="2400" kern="10" dirty="0">
              <a:ln w="19050" cap="flat" cmpd="sng">
                <a:solidFill>
                  <a:srgbClr val="99CCFF"/>
                </a:solidFill>
                <a:round/>
              </a:ln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3573" name="Group 21"/>
          <p:cNvGrpSpPr/>
          <p:nvPr/>
        </p:nvGrpSpPr>
        <p:grpSpPr bwMode="auto">
          <a:xfrm>
            <a:off x="1216025" y="3794125"/>
            <a:ext cx="2752725" cy="993775"/>
            <a:chOff x="0" y="0"/>
            <a:chExt cx="4334" cy="1566"/>
          </a:xfrm>
        </p:grpSpPr>
        <p:sp>
          <p:nvSpPr>
            <p:cNvPr id="23574" name="WordArt 22"/>
            <p:cNvSpPr>
              <a:spLocks noChangeArrowheads="1" noChangeShapeType="1"/>
            </p:cNvSpPr>
            <p:nvPr/>
          </p:nvSpPr>
          <p:spPr bwMode="auto">
            <a:xfrm>
              <a:off x="0" y="0"/>
              <a:ext cx="741" cy="156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400" kern="10" dirty="0">
                  <a:ln w="19050" cap="flat" cmpd="sng">
                    <a:solidFill>
                      <a:srgbClr val="99CCFF"/>
                    </a:solidFill>
                    <a:round/>
                  </a:ln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5</a:t>
              </a:r>
              <a:endParaRPr lang="zh-CN" altLang="en-US" sz="2400" kern="10" dirty="0">
                <a:ln w="19050" cap="flat" cmpd="sng">
                  <a:solidFill>
                    <a:srgbClr val="99CCFF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3575" name="WordArt 23"/>
            <p:cNvSpPr>
              <a:spLocks noChangeArrowheads="1" noChangeShapeType="1"/>
            </p:cNvSpPr>
            <p:nvPr/>
          </p:nvSpPr>
          <p:spPr bwMode="auto">
            <a:xfrm>
              <a:off x="3594" y="0"/>
              <a:ext cx="741" cy="156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400" kern="10" dirty="0">
                  <a:ln w="19050" cap="flat" cmpd="sng">
                    <a:solidFill>
                      <a:srgbClr val="99CCFF"/>
                    </a:solidFill>
                    <a:round/>
                  </a:ln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7</a:t>
              </a:r>
              <a:endParaRPr lang="zh-CN" altLang="en-US" sz="2400" kern="10" dirty="0">
                <a:ln w="19050" cap="flat" cmpd="sng">
                  <a:solidFill>
                    <a:srgbClr val="99CCFF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23576" name="Group 24"/>
          <p:cNvGrpSpPr/>
          <p:nvPr/>
        </p:nvGrpSpPr>
        <p:grpSpPr bwMode="auto">
          <a:xfrm>
            <a:off x="5541963" y="3794125"/>
            <a:ext cx="2401887" cy="993775"/>
            <a:chOff x="0" y="0"/>
            <a:chExt cx="3782" cy="1566"/>
          </a:xfrm>
        </p:grpSpPr>
        <p:sp>
          <p:nvSpPr>
            <p:cNvPr id="23577" name="WordArt 25"/>
            <p:cNvSpPr>
              <a:spLocks noChangeArrowheads="1" noChangeShapeType="1"/>
            </p:cNvSpPr>
            <p:nvPr/>
          </p:nvSpPr>
          <p:spPr bwMode="auto">
            <a:xfrm>
              <a:off x="0" y="0"/>
              <a:ext cx="741" cy="156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400" kern="10" dirty="0">
                  <a:ln w="19050" cap="flat" cmpd="sng">
                    <a:solidFill>
                      <a:srgbClr val="99CCFF"/>
                    </a:solidFill>
                    <a:round/>
                  </a:ln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endParaRPr lang="zh-CN" altLang="en-US" sz="2400" kern="10" dirty="0">
                <a:ln w="19050" cap="flat" cmpd="sng">
                  <a:solidFill>
                    <a:srgbClr val="99CCFF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3578" name="WordArt 26"/>
            <p:cNvSpPr>
              <a:spLocks noChangeArrowheads="1" noChangeShapeType="1"/>
            </p:cNvSpPr>
            <p:nvPr/>
          </p:nvSpPr>
          <p:spPr bwMode="auto">
            <a:xfrm>
              <a:off x="3042" y="0"/>
              <a:ext cx="741" cy="156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400" kern="10" dirty="0">
                  <a:ln w="19050" cap="flat" cmpd="sng">
                    <a:solidFill>
                      <a:srgbClr val="99CCFF"/>
                    </a:solidFill>
                    <a:round/>
                  </a:ln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endParaRPr lang="zh-CN" altLang="en-US" sz="2400" kern="10" dirty="0">
                <a:ln w="19050" cap="flat" cmpd="sng">
                  <a:solidFill>
                    <a:srgbClr val="99CCFF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915240" y="1688943"/>
            <a:ext cx="696138" cy="1126321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 kern="10" dirty="0">
                <a:ln w="19050" cmpd="sng">
                  <a:solidFill>
                    <a:srgbClr val="99CCFF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en-US" sz="2400" kern="10" dirty="0">
              <a:ln w="19050" cmpd="sng">
                <a:solidFill>
                  <a:srgbClr val="99CCFF"/>
                </a:solidFill>
                <a:round/>
              </a:ln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05956" y="1654147"/>
            <a:ext cx="513738" cy="111944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 kern="10" dirty="0">
                <a:ln w="19050" cap="flat" cmpd="sng">
                  <a:solidFill>
                    <a:srgbClr val="99CCFF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endParaRPr lang="zh-CN" altLang="en-US" sz="2400" kern="10" dirty="0">
              <a:ln w="19050" cap="flat" cmpd="sng">
                <a:solidFill>
                  <a:srgbClr val="99CCFF"/>
                </a:solidFill>
                <a:round/>
              </a:ln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37845" y="1956641"/>
            <a:ext cx="33855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>
              <a:lnSpc>
                <a:spcPct val="9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j-cs"/>
              </a:rPr>
              <a:t>7</a:t>
            </a:r>
            <a:endParaRPr lang="zh-CN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8" grpId="0"/>
      <p:bldP spid="23571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925513" y="476250"/>
            <a:ext cx="3905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情景选择：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927100" y="2393950"/>
            <a:ext cx="9077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A.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’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your name?       B: How old are 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you?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C. Nice to meet you!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769938" y="3498850"/>
            <a:ext cx="8432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2.当你想祝别人生日快乐时，你可以说：（          ）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5607" name="WordArt 7"/>
          <p:cNvSpPr>
            <a:spLocks noChangeArrowheads="1" noChangeShapeType="1"/>
          </p:cNvSpPr>
          <p:nvPr/>
        </p:nvSpPr>
        <p:spPr bwMode="auto">
          <a:xfrm>
            <a:off x="6108585" y="1646180"/>
            <a:ext cx="314325" cy="52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 kern="10" dirty="0">
                <a:ln w="19050" cmpd="sng">
                  <a:solidFill>
                    <a:srgbClr val="99CCFF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endParaRPr lang="zh-CN" altLang="en-US" sz="2400" kern="10" dirty="0">
              <a:ln w="19050" cmpd="sng">
                <a:solidFill>
                  <a:srgbClr val="99CCFF"/>
                </a:solidFill>
                <a:round/>
              </a:ln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5608" name="WordArt 8"/>
          <p:cNvSpPr>
            <a:spLocks noChangeArrowheads="1" noChangeShapeType="1"/>
          </p:cNvSpPr>
          <p:nvPr/>
        </p:nvSpPr>
        <p:spPr bwMode="auto">
          <a:xfrm>
            <a:off x="6790632" y="3452017"/>
            <a:ext cx="252413" cy="517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 kern="10" dirty="0">
                <a:ln w="19050" cap="flat" cmpd="sng">
                  <a:solidFill>
                    <a:srgbClr val="99CCFF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endParaRPr lang="zh-CN" altLang="en-US" sz="2400" kern="10" dirty="0">
              <a:ln w="19050" cap="flat" cmpd="sng">
                <a:solidFill>
                  <a:srgbClr val="99CCFF"/>
                </a:solidFill>
                <a:round/>
              </a:ln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69938" y="1765446"/>
            <a:ext cx="62632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当你想问别人多大时，你可以说：（        ）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7100" y="403531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 Pleased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to meet you.    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 I’m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in Class Two, Grade Three.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 Happy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birthday to you!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/>
      <p:bldP spid="2560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1624012" y="307667"/>
            <a:ext cx="79089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Can you practise the dialogue with your friend?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你能和你的好朋友做对话吗？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7652" name="WordArt 4"/>
          <p:cNvSpPr>
            <a:spLocks noChangeArrowheads="1" noChangeShapeType="1"/>
          </p:cNvSpPr>
          <p:nvPr/>
        </p:nvSpPr>
        <p:spPr bwMode="auto">
          <a:xfrm>
            <a:off x="2709863" y="3017838"/>
            <a:ext cx="4024312" cy="52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 kern="10" dirty="0" smtClean="0">
                <a:ln w="19050" cap="flat" cmpd="sng">
                  <a:solidFill>
                    <a:schemeClr val="accent2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A:What’s </a:t>
            </a:r>
            <a:r>
              <a:rPr lang="en-US" altLang="zh-CN" sz="2400" kern="10" dirty="0">
                <a:ln w="19050" cap="flat" cmpd="sng">
                  <a:solidFill>
                    <a:schemeClr val="accent2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your name?</a:t>
            </a:r>
            <a:endParaRPr lang="zh-CN" altLang="en-US" sz="2400" kern="10" dirty="0">
              <a:ln w="19050" cap="flat" cmpd="sng">
                <a:solidFill>
                  <a:schemeClr val="accent2"/>
                </a:solidFill>
                <a:round/>
              </a:ln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7653" name="WordArt 5"/>
          <p:cNvSpPr>
            <a:spLocks noChangeArrowheads="1" noChangeShapeType="1"/>
          </p:cNvSpPr>
          <p:nvPr/>
        </p:nvSpPr>
        <p:spPr bwMode="auto">
          <a:xfrm>
            <a:off x="2708275" y="1660525"/>
            <a:ext cx="3508375" cy="52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 kern="10" dirty="0">
                <a:ln w="19050" cap="flat" cmpd="sng">
                  <a:solidFill>
                    <a:schemeClr val="accent2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A:Good morning!</a:t>
            </a:r>
            <a:endParaRPr lang="zh-CN" altLang="en-US" sz="2400" kern="10" dirty="0">
              <a:ln w="19050" cap="flat" cmpd="sng">
                <a:solidFill>
                  <a:schemeClr val="accent2"/>
                </a:solidFill>
                <a:round/>
              </a:ln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7654" name="WordArt 6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93988" y="3751263"/>
            <a:ext cx="40846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55" name="WordArt 7"/>
          <p:cNvSpPr>
            <a:spLocks noChangeArrowheads="1" noChangeShapeType="1"/>
          </p:cNvSpPr>
          <p:nvPr/>
        </p:nvSpPr>
        <p:spPr bwMode="auto">
          <a:xfrm>
            <a:off x="2736850" y="4554538"/>
            <a:ext cx="3381375" cy="522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 kern="10">
                <a:ln w="19050" cap="flat" cmpd="sng">
                  <a:solidFill>
                    <a:schemeClr val="accent2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A:How old are you ?</a:t>
            </a:r>
            <a:endParaRPr lang="zh-CN" altLang="en-US" sz="2400" kern="10">
              <a:ln w="19050" cap="flat" cmpd="sng">
                <a:solidFill>
                  <a:schemeClr val="accent2"/>
                </a:solidFill>
                <a:round/>
              </a:ln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7656" name="WordArt 8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24150" y="5324475"/>
            <a:ext cx="26225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657" name="WordArt 9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93988" y="2312988"/>
            <a:ext cx="2884487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092200" y="712788"/>
            <a:ext cx="6746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Choose the right answer.(选择正确答语）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135063" y="1479550"/>
            <a:ext cx="63531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1.(       )  Peter: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’s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your name?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Gao wei: 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9701" name="Line 5"/>
          <p:cNvSpPr>
            <a:spLocks noChangeShapeType="1"/>
          </p:cNvSpPr>
          <p:nvPr/>
        </p:nvSpPr>
        <p:spPr bwMode="auto">
          <a:xfrm>
            <a:off x="3510454" y="2207780"/>
            <a:ext cx="3036888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1498600" y="2546350"/>
            <a:ext cx="63388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A.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Good morning! 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B.My 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name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’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Gao Wei.                C.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’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six.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1135063" y="3832225"/>
            <a:ext cx="63531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2.(       ) 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Kate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:How old are you?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Li Yan: 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1498600" y="4856163"/>
            <a:ext cx="633888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A.Nice to meet you!   B.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Good night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!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C.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’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nine.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9705" name="Line 9"/>
          <p:cNvSpPr>
            <a:spLocks noChangeShapeType="1"/>
          </p:cNvSpPr>
          <p:nvPr/>
        </p:nvSpPr>
        <p:spPr bwMode="auto">
          <a:xfrm>
            <a:off x="3390006" y="4537854"/>
            <a:ext cx="3036887" cy="0"/>
          </a:xfrm>
          <a:prstGeom prst="line">
            <a:avLst/>
          </a:prstGeom>
          <a:noFill/>
          <a:ln w="9525" cap="flat" cmpd="sng">
            <a:solidFill>
              <a:srgbClr val="00008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9706" name="WordArt 10"/>
          <p:cNvSpPr>
            <a:spLocks noChangeArrowheads="1" noChangeShapeType="1"/>
          </p:cNvSpPr>
          <p:nvPr/>
        </p:nvSpPr>
        <p:spPr bwMode="auto">
          <a:xfrm>
            <a:off x="1642572" y="1507894"/>
            <a:ext cx="403225" cy="52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endParaRPr lang="zh-CN" altLang="en-US" sz="2400" kern="10" dirty="0">
              <a:ln w="19050">
                <a:solidFill>
                  <a:srgbClr val="99CCFF"/>
                </a:solidFill>
                <a:round/>
              </a:ln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9707" name="WordArt 11"/>
          <p:cNvSpPr>
            <a:spLocks noChangeArrowheads="1" noChangeShapeType="1"/>
          </p:cNvSpPr>
          <p:nvPr/>
        </p:nvSpPr>
        <p:spPr bwMode="auto">
          <a:xfrm>
            <a:off x="1650509" y="3832225"/>
            <a:ext cx="387350" cy="534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endParaRPr lang="zh-CN" altLang="en-US" sz="2400" kern="10" dirty="0">
              <a:ln w="19050">
                <a:solidFill>
                  <a:srgbClr val="99CCFF"/>
                </a:solidFill>
                <a:round/>
              </a:ln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6" grpId="0"/>
      <p:bldP spid="2970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 smtClean="0"/>
              <a:t>Thank You.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72803" y="1158164"/>
            <a:ext cx="2030144" cy="22191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15073" y="579852"/>
            <a:ext cx="2420322" cy="1999661"/>
          </a:xfrm>
          <a:prstGeom prst="rect">
            <a:avLst/>
          </a:prstGeom>
        </p:spPr>
      </p:pic>
      <p:pic>
        <p:nvPicPr>
          <p:cNvPr id="5129" name="Picture 20" descr="H:\课件\三下\lesson9\小汽车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90665" y="3521196"/>
            <a:ext cx="3556510" cy="2817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24" descr="H:\课件\三下\lesson9\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8980" y="2267732"/>
            <a:ext cx="3192087" cy="2503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3" name="WordArt 3"/>
          <p:cNvSpPr>
            <a:spLocks noChangeArrowheads="1" noChangeShapeType="1"/>
          </p:cNvSpPr>
          <p:nvPr/>
        </p:nvSpPr>
        <p:spPr bwMode="auto">
          <a:xfrm>
            <a:off x="2451096" y="210127"/>
            <a:ext cx="6172200" cy="7762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US" altLang="zh-CN" sz="2400" dirty="0">
                <a:ln w="9525" cmpd="sng">
                  <a:solidFill>
                    <a:srgbClr val="FF00FF"/>
                  </a:solidFill>
                  <a:round/>
                </a:ln>
                <a:gradFill flip="none" rotWithShape="1">
                  <a:gsLst>
                    <a:gs pos="0">
                      <a:srgbClr val="000000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latin typeface="Times New Roman" panose="02020603050405020304" pitchFamily="18" charset="0"/>
                <a:ea typeface="楷体" panose="02010609060101010101" pitchFamily="49" charset="-122"/>
              </a:rPr>
              <a:t>Can you say the car number?</a:t>
            </a:r>
            <a:endParaRPr lang="zh-CN" altLang="en-US" sz="2400" dirty="0">
              <a:ln w="9525" cmpd="sng">
                <a:solidFill>
                  <a:srgbClr val="FF00FF"/>
                </a:solidFill>
                <a:round/>
              </a:ln>
              <a:gradFill flip="none" rotWithShape="1">
                <a:gsLst>
                  <a:gs pos="0">
                    <a:srgbClr val="000000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144" name="WordArt 4"/>
          <p:cNvSpPr>
            <a:spLocks noChangeArrowheads="1" noChangeShapeType="1"/>
          </p:cNvSpPr>
          <p:nvPr/>
        </p:nvSpPr>
        <p:spPr bwMode="auto">
          <a:xfrm>
            <a:off x="2566189" y="767787"/>
            <a:ext cx="5942013" cy="520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zh-CN" altLang="en-US" sz="2400" dirty="0">
                <a:ln w="9525" cmpd="sng">
                  <a:solidFill>
                    <a:srgbClr val="FF00FF"/>
                  </a:solidFill>
                  <a:round/>
                </a:ln>
                <a:gradFill flip="none" rotWithShape="1">
                  <a:gsLst>
                    <a:gs pos="0">
                      <a:srgbClr val="000000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latin typeface="Times New Roman" panose="02020603050405020304" pitchFamily="18" charset="0"/>
                <a:ea typeface="楷体" panose="02010609060101010101" pitchFamily="49" charset="-122"/>
              </a:rPr>
              <a:t>（你能说出车牌号吗？）</a:t>
            </a:r>
            <a:endParaRPr lang="zh-CN" altLang="en-US" sz="2400" dirty="0">
              <a:ln w="9525" cmpd="sng">
                <a:solidFill>
                  <a:srgbClr val="FF00FF"/>
                </a:solidFill>
                <a:round/>
              </a:ln>
              <a:gradFill flip="none" rotWithShape="1">
                <a:gsLst>
                  <a:gs pos="0">
                    <a:srgbClr val="000000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27798" y="1661511"/>
            <a:ext cx="623298" cy="2712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20729258">
            <a:off x="2566728" y="4086268"/>
            <a:ext cx="966358" cy="2712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1862239" y="1579683"/>
            <a:ext cx="800390" cy="257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11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3" name="Text Box 16"/>
          <p:cNvSpPr txBox="1">
            <a:spLocks noChangeArrowheads="1"/>
          </p:cNvSpPr>
          <p:nvPr/>
        </p:nvSpPr>
        <p:spPr bwMode="auto">
          <a:xfrm rot="20967272">
            <a:off x="2599207" y="3957600"/>
            <a:ext cx="1240095" cy="259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2145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698056" y="4359754"/>
            <a:ext cx="966358" cy="2712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 Box 19"/>
          <p:cNvSpPr txBox="1">
            <a:spLocks noChangeArrowheads="1"/>
          </p:cNvSpPr>
          <p:nvPr/>
        </p:nvSpPr>
        <p:spPr bwMode="auto">
          <a:xfrm>
            <a:off x="4863544" y="4259501"/>
            <a:ext cx="1147798" cy="32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533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 rot="20683725">
            <a:off x="6870063" y="2898045"/>
            <a:ext cx="966358" cy="2712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 Box 10"/>
          <p:cNvSpPr txBox="1">
            <a:spLocks noChangeArrowheads="1"/>
          </p:cNvSpPr>
          <p:nvPr/>
        </p:nvSpPr>
        <p:spPr bwMode="auto">
          <a:xfrm rot="20837297">
            <a:off x="7005290" y="2805143"/>
            <a:ext cx="748174" cy="241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322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7"/>
          <p:cNvGrpSpPr/>
          <p:nvPr/>
        </p:nvGrpSpPr>
        <p:grpSpPr bwMode="auto">
          <a:xfrm>
            <a:off x="4856163" y="1460500"/>
            <a:ext cx="3378200" cy="1797050"/>
            <a:chOff x="0" y="-36"/>
            <a:chExt cx="2296" cy="1132"/>
          </a:xfrm>
        </p:grpSpPr>
        <p:grpSp>
          <p:nvGrpSpPr>
            <p:cNvPr id="7171" name="Group 8"/>
            <p:cNvGrpSpPr/>
            <p:nvPr/>
          </p:nvGrpSpPr>
          <p:grpSpPr bwMode="auto">
            <a:xfrm>
              <a:off x="0" y="0"/>
              <a:ext cx="2296" cy="1096"/>
              <a:chOff x="0" y="0"/>
              <a:chExt cx="992" cy="408"/>
            </a:xfrm>
          </p:grpSpPr>
          <p:sp>
            <p:nvSpPr>
              <p:cNvPr id="7172" name="Line 9"/>
              <p:cNvSpPr>
                <a:spLocks noChangeShapeType="1"/>
              </p:cNvSpPr>
              <p:nvPr/>
            </p:nvSpPr>
            <p:spPr bwMode="auto">
              <a:xfrm>
                <a:off x="0" y="0"/>
                <a:ext cx="992" cy="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7173" name="Line 10"/>
              <p:cNvSpPr>
                <a:spLocks noChangeShapeType="1"/>
              </p:cNvSpPr>
              <p:nvPr/>
            </p:nvSpPr>
            <p:spPr bwMode="auto">
              <a:xfrm>
                <a:off x="0" y="136"/>
                <a:ext cx="992" cy="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7174" name="Line 11"/>
              <p:cNvSpPr>
                <a:spLocks noChangeShapeType="1"/>
              </p:cNvSpPr>
              <p:nvPr/>
            </p:nvSpPr>
            <p:spPr bwMode="auto">
              <a:xfrm>
                <a:off x="0" y="272"/>
                <a:ext cx="992" cy="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7175" name="Line 12"/>
              <p:cNvSpPr>
                <a:spLocks noChangeShapeType="1"/>
              </p:cNvSpPr>
              <p:nvPr/>
            </p:nvSpPr>
            <p:spPr bwMode="auto">
              <a:xfrm>
                <a:off x="0" y="408"/>
                <a:ext cx="992" cy="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176" name="Text Box 13"/>
            <p:cNvSpPr txBox="1">
              <a:spLocks noChangeArrowheads="1"/>
            </p:cNvSpPr>
            <p:nvPr/>
          </p:nvSpPr>
          <p:spPr bwMode="auto">
            <a:xfrm>
              <a:off x="0" y="-36"/>
              <a:ext cx="2120" cy="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9600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  s</a:t>
              </a:r>
              <a:r>
                <a:rPr lang="en-US" sz="96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i</a:t>
              </a:r>
              <a:r>
                <a:rPr lang="en-US" sz="9600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endParaRPr lang="en-US" sz="96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7177" name="Text Box 14"/>
          <p:cNvSpPr txBox="1">
            <a:spLocks noChangeArrowheads="1"/>
          </p:cNvSpPr>
          <p:nvPr/>
        </p:nvSpPr>
        <p:spPr bwMode="auto">
          <a:xfrm>
            <a:off x="6174221" y="3511031"/>
            <a:ext cx="889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六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78" name="Text Box 28"/>
          <p:cNvSpPr txBox="1">
            <a:spLocks noChangeArrowheads="1"/>
          </p:cNvSpPr>
          <p:nvPr/>
        </p:nvSpPr>
        <p:spPr bwMode="auto">
          <a:xfrm>
            <a:off x="5987791" y="4226176"/>
            <a:ext cx="23796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’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six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7179" name="Picture 11" descr="t01ad415d986b1dc47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4488" y="852488"/>
            <a:ext cx="4064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7" name="Group 5"/>
          <p:cNvGrpSpPr>
            <a:grpSpLocks noChangeAspect="1"/>
          </p:cNvGrpSpPr>
          <p:nvPr/>
        </p:nvGrpSpPr>
        <p:grpSpPr bwMode="auto">
          <a:xfrm>
            <a:off x="211153" y="132728"/>
            <a:ext cx="8569287" cy="6558878"/>
            <a:chOff x="320" y="229"/>
            <a:chExt cx="13494" cy="10328"/>
          </a:xfrm>
        </p:grpSpPr>
        <p:pic>
          <p:nvPicPr>
            <p:cNvPr id="8198" name="Picture 6" descr="IMG_0354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20" y="229"/>
              <a:ext cx="13494" cy="103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8200" name="Picture 8" descr="风筝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5400000">
              <a:off x="6885" y="961"/>
              <a:ext cx="1208" cy="1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pic>
        <p:nvPicPr>
          <p:cNvPr id="13" name="Picture 8" descr="风筝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5742720" y="1071604"/>
            <a:ext cx="767150" cy="702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" name="Picture 8" descr="风筝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4068118" y="1598832"/>
            <a:ext cx="767150" cy="702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" name="Picture 8" descr="风筝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6056743" y="1978402"/>
            <a:ext cx="767150" cy="702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" name="Picture 8" descr="风筝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2451623" y="1071604"/>
            <a:ext cx="767150" cy="702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" name="Picture 8" descr="风筝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4771112" y="2759397"/>
            <a:ext cx="767150" cy="702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12"/>
          <p:cNvGrpSpPr/>
          <p:nvPr/>
        </p:nvGrpSpPr>
        <p:grpSpPr bwMode="auto">
          <a:xfrm>
            <a:off x="177800" y="2306637"/>
            <a:ext cx="3644900" cy="1820863"/>
            <a:chOff x="0" y="-51"/>
            <a:chExt cx="2296" cy="1147"/>
          </a:xfrm>
        </p:grpSpPr>
        <p:grpSp>
          <p:nvGrpSpPr>
            <p:cNvPr id="9219" name="Group 9"/>
            <p:cNvGrpSpPr/>
            <p:nvPr/>
          </p:nvGrpSpPr>
          <p:grpSpPr bwMode="auto">
            <a:xfrm>
              <a:off x="0" y="0"/>
              <a:ext cx="2296" cy="1096"/>
              <a:chOff x="0" y="0"/>
              <a:chExt cx="992" cy="408"/>
            </a:xfrm>
          </p:grpSpPr>
          <p:sp>
            <p:nvSpPr>
              <p:cNvPr id="9220" name="Line 5"/>
              <p:cNvSpPr>
                <a:spLocks noChangeShapeType="1"/>
              </p:cNvSpPr>
              <p:nvPr/>
            </p:nvSpPr>
            <p:spPr bwMode="auto">
              <a:xfrm>
                <a:off x="0" y="0"/>
                <a:ext cx="992" cy="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9221" name="Line 6"/>
              <p:cNvSpPr>
                <a:spLocks noChangeShapeType="1"/>
              </p:cNvSpPr>
              <p:nvPr/>
            </p:nvSpPr>
            <p:spPr bwMode="auto">
              <a:xfrm>
                <a:off x="0" y="136"/>
                <a:ext cx="992" cy="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9222" name="Line 7"/>
              <p:cNvSpPr>
                <a:spLocks noChangeShapeType="1"/>
              </p:cNvSpPr>
              <p:nvPr/>
            </p:nvSpPr>
            <p:spPr bwMode="auto">
              <a:xfrm>
                <a:off x="0" y="272"/>
                <a:ext cx="992" cy="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9223" name="Line 8"/>
              <p:cNvSpPr>
                <a:spLocks noChangeShapeType="1"/>
              </p:cNvSpPr>
              <p:nvPr/>
            </p:nvSpPr>
            <p:spPr bwMode="auto">
              <a:xfrm>
                <a:off x="0" y="408"/>
                <a:ext cx="992" cy="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9224" name="Text Box 10"/>
            <p:cNvSpPr txBox="1">
              <a:spLocks noChangeArrowheads="1"/>
            </p:cNvSpPr>
            <p:nvPr/>
          </p:nvSpPr>
          <p:spPr bwMode="auto">
            <a:xfrm>
              <a:off x="161" y="-51"/>
              <a:ext cx="2120" cy="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9600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s</a:t>
              </a:r>
              <a:r>
                <a:rPr lang="en-US" sz="96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e</a:t>
              </a:r>
              <a:r>
                <a:rPr lang="en-US" sz="9600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v</a:t>
              </a:r>
              <a:r>
                <a:rPr lang="en-US" sz="96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e</a:t>
              </a:r>
              <a:r>
                <a:rPr lang="en-US" sz="9600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n</a:t>
              </a:r>
              <a:endParaRPr lang="en-US" sz="96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9225" name="Text Box 13"/>
          <p:cNvSpPr txBox="1">
            <a:spLocks noChangeArrowheads="1"/>
          </p:cNvSpPr>
          <p:nvPr/>
        </p:nvSpPr>
        <p:spPr bwMode="auto">
          <a:xfrm>
            <a:off x="1671638" y="4322200"/>
            <a:ext cx="889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七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226" name="Text Box 20"/>
          <p:cNvSpPr txBox="1">
            <a:spLocks noChangeArrowheads="1"/>
          </p:cNvSpPr>
          <p:nvPr/>
        </p:nvSpPr>
        <p:spPr bwMode="auto">
          <a:xfrm>
            <a:off x="1029494" y="1440309"/>
            <a:ext cx="30622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’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seven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5" name="Picture 8" descr="风筝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5707068" y="1012683"/>
            <a:ext cx="1390719" cy="1274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" name="Picture 8" descr="风筝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4175687" y="2317181"/>
            <a:ext cx="1390719" cy="1274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" name="Picture 8" descr="风筝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5692128" y="2099573"/>
            <a:ext cx="1390719" cy="1274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" name="Picture 8" descr="风筝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5611619" y="3239467"/>
            <a:ext cx="1390719" cy="1274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9" name="Picture 8" descr="风筝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7089263" y="2474330"/>
            <a:ext cx="1390719" cy="1274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" name="Picture 8" descr="风筝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7094871" y="1498461"/>
            <a:ext cx="1390719" cy="1274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1" name="Picture 8" descr="风筝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6805525" y="3490292"/>
            <a:ext cx="1390719" cy="1274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5"/>
          <p:cNvGrpSpPr/>
          <p:nvPr/>
        </p:nvGrpSpPr>
        <p:grpSpPr bwMode="auto">
          <a:xfrm>
            <a:off x="5168900" y="482600"/>
            <a:ext cx="3644900" cy="1814513"/>
            <a:chOff x="0" y="-47"/>
            <a:chExt cx="2296" cy="1143"/>
          </a:xfrm>
        </p:grpSpPr>
        <p:grpSp>
          <p:nvGrpSpPr>
            <p:cNvPr id="10243" name="Group 6"/>
            <p:cNvGrpSpPr/>
            <p:nvPr/>
          </p:nvGrpSpPr>
          <p:grpSpPr bwMode="auto">
            <a:xfrm>
              <a:off x="0" y="0"/>
              <a:ext cx="2296" cy="1096"/>
              <a:chOff x="0" y="0"/>
              <a:chExt cx="992" cy="408"/>
            </a:xfrm>
          </p:grpSpPr>
          <p:sp>
            <p:nvSpPr>
              <p:cNvPr id="10244" name="Line 7"/>
              <p:cNvSpPr>
                <a:spLocks noChangeShapeType="1"/>
              </p:cNvSpPr>
              <p:nvPr/>
            </p:nvSpPr>
            <p:spPr bwMode="auto">
              <a:xfrm>
                <a:off x="0" y="0"/>
                <a:ext cx="992" cy="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10245" name="Line 8"/>
              <p:cNvSpPr>
                <a:spLocks noChangeShapeType="1"/>
              </p:cNvSpPr>
              <p:nvPr/>
            </p:nvSpPr>
            <p:spPr bwMode="auto">
              <a:xfrm>
                <a:off x="0" y="136"/>
                <a:ext cx="992" cy="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10246" name="Line 9"/>
              <p:cNvSpPr>
                <a:spLocks noChangeShapeType="1"/>
              </p:cNvSpPr>
              <p:nvPr/>
            </p:nvSpPr>
            <p:spPr bwMode="auto">
              <a:xfrm>
                <a:off x="0" y="272"/>
                <a:ext cx="992" cy="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10247" name="Line 10"/>
              <p:cNvSpPr>
                <a:spLocks noChangeShapeType="1"/>
              </p:cNvSpPr>
              <p:nvPr/>
            </p:nvSpPr>
            <p:spPr bwMode="auto">
              <a:xfrm>
                <a:off x="0" y="408"/>
                <a:ext cx="992" cy="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0248" name="Text Box 11"/>
            <p:cNvSpPr txBox="1">
              <a:spLocks noChangeArrowheads="1"/>
            </p:cNvSpPr>
            <p:nvPr/>
          </p:nvSpPr>
          <p:spPr bwMode="auto">
            <a:xfrm>
              <a:off x="176" y="-47"/>
              <a:ext cx="2120" cy="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9600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en-US" sz="96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ei</a:t>
              </a:r>
              <a:r>
                <a:rPr lang="en-US" sz="9600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ght</a:t>
              </a:r>
              <a:endParaRPr lang="en-US" sz="96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0249" name="Text Box 12"/>
          <p:cNvSpPr txBox="1">
            <a:spLocks noChangeArrowheads="1"/>
          </p:cNvSpPr>
          <p:nvPr/>
        </p:nvSpPr>
        <p:spPr bwMode="auto">
          <a:xfrm>
            <a:off x="6591300" y="2720595"/>
            <a:ext cx="889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八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250" name="Text Box 19"/>
          <p:cNvSpPr txBox="1">
            <a:spLocks noChangeArrowheads="1"/>
          </p:cNvSpPr>
          <p:nvPr/>
        </p:nvSpPr>
        <p:spPr bwMode="auto">
          <a:xfrm>
            <a:off x="6172604" y="3653693"/>
            <a:ext cx="3006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’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eight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0251" name="Picture 18" descr="H:\课件\三下\lesson9\气球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3740" y="727265"/>
            <a:ext cx="3743960" cy="2650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0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7">
            <a:hlinkClick r:id="" action="ppaction://noaction" endSnd="1"/>
          </p:cNvPr>
          <p:cNvSpPr txBox="1">
            <a:spLocks noChangeArrowheads="1"/>
          </p:cNvSpPr>
          <p:nvPr/>
        </p:nvSpPr>
        <p:spPr bwMode="auto">
          <a:xfrm>
            <a:off x="560388" y="850603"/>
            <a:ext cx="38623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Let’s play a game.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267" name="TextBox 18"/>
          <p:cNvSpPr txBox="1">
            <a:spLocks noChangeArrowheads="1"/>
          </p:cNvSpPr>
          <p:nvPr/>
        </p:nvSpPr>
        <p:spPr bwMode="auto">
          <a:xfrm>
            <a:off x="560388" y="1736725"/>
            <a:ext cx="79311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Game rules: </a:t>
            </a:r>
            <a:endParaRPr lang="en-US" sz="24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/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When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 say the 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number, you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can stand up and 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say: </a:t>
            </a:r>
            <a:endParaRPr lang="en-US" sz="24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/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I’m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268" name="TextBox 19">
            <a:hlinkClick r:id="" action="ppaction://noaction">
              <a:snd r:embed="rId2" name="鼓掌"/>
            </a:hlinkClick>
          </p:cNvPr>
          <p:cNvSpPr txBox="1">
            <a:spLocks noChangeArrowheads="1"/>
          </p:cNvSpPr>
          <p:nvPr/>
        </p:nvSpPr>
        <p:spPr bwMode="auto">
          <a:xfrm>
            <a:off x="560388" y="2814638"/>
            <a:ext cx="79311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游戏规则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当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老师说一个数字，相对应号码的人站起来，并举起数字卡片说：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’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Just talk 0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96631" y="589453"/>
            <a:ext cx="6085682" cy="5628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Group 3"/>
          <p:cNvGrpSpPr/>
          <p:nvPr/>
        </p:nvGrpSpPr>
        <p:grpSpPr bwMode="auto">
          <a:xfrm>
            <a:off x="5386243" y="2575709"/>
            <a:ext cx="3276600" cy="1792268"/>
            <a:chOff x="0" y="0"/>
            <a:chExt cx="5160" cy="2822"/>
          </a:xfrm>
        </p:grpSpPr>
        <p:sp>
          <p:nvSpPr>
            <p:cNvPr id="12292" name="Text Box 4"/>
            <p:cNvSpPr txBox="1">
              <a:spLocks noChangeArrowheads="1"/>
            </p:cNvSpPr>
            <p:nvPr/>
          </p:nvSpPr>
          <p:spPr bwMode="auto">
            <a:xfrm>
              <a:off x="0" y="0"/>
              <a:ext cx="5160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Gao </a:t>
              </a:r>
              <a:r>
                <a:rPr lang="en-US" altLang="zh-CN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W</a:t>
              </a:r>
              <a:r>
                <a:rPr lang="zh-CN" altLang="en-US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ei </a:t>
              </a:r>
              <a:r>
                <a:rPr lang="zh-CN" altLang="en-US" sz="2400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wears too little !</a:t>
              </a:r>
              <a:endPara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2293" name="Text Box 5"/>
            <p:cNvSpPr txBox="1">
              <a:spLocks noChangeArrowheads="1"/>
            </p:cNvSpPr>
            <p:nvPr/>
          </p:nvSpPr>
          <p:spPr bwMode="auto">
            <a:xfrm>
              <a:off x="0" y="2095"/>
              <a:ext cx="5160" cy="7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高伟穿的太少。</a:t>
              </a:r>
              <a:endPara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28"/>
          <p:cNvSpPr txBox="1">
            <a:spLocks noChangeArrowheads="1"/>
          </p:cNvSpPr>
          <p:nvPr/>
        </p:nvSpPr>
        <p:spPr bwMode="auto">
          <a:xfrm>
            <a:off x="3119438" y="1831975"/>
            <a:ext cx="62261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What’s your name?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40" name="Text Box 28"/>
          <p:cNvSpPr txBox="1">
            <a:spLocks noChangeArrowheads="1"/>
          </p:cNvSpPr>
          <p:nvPr/>
        </p:nvSpPr>
        <p:spPr bwMode="auto">
          <a:xfrm>
            <a:off x="3270365" y="4557453"/>
            <a:ext cx="6394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My name’s Gao Wei.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4341" name="Picture 5" descr="高伟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93750" y="3611563"/>
            <a:ext cx="2028825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 descr="医生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8565" y="741362"/>
            <a:ext cx="2028825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 autoUpdateAnimBg="0"/>
      <p:bldP spid="14340" grpId="0" bldLvl="0" autoUpdateAnimBg="0"/>
    </p:bldLst>
  </p:timing>
</p:sld>
</file>

<file path=ppt/tags/tag1.xml><?xml version="1.0" encoding="utf-8"?>
<p:tagLst xmlns:p="http://schemas.openxmlformats.org/presentationml/2006/main">
  <p:tag name="KSO_WPP_MARK_KEY" val="fe64e0c6-7a75-4097-a7a8-ad51b5444d8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I'm in Class One,Grade Three.-Lesson 9_课件1</Template>
  <TotalTime>0</TotalTime>
  <Words>1356</Words>
  <Application>WPS 演示</Application>
  <PresentationFormat>全屏显示(4:3)</PresentationFormat>
  <Paragraphs>165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楷体</vt:lpstr>
      <vt:lpstr>Calibri Light</vt:lpstr>
      <vt:lpstr>微软雅黑</vt:lpstr>
      <vt:lpstr>Times New Roman</vt:lpstr>
      <vt:lpstr>Arial Unicode MS</vt:lpstr>
      <vt:lpstr>Calibri</vt:lpstr>
      <vt:lpstr>Arial</vt:lpstr>
      <vt:lpstr>第一PPT模板网-WWW.1PPT.COM</vt:lpstr>
      <vt:lpstr>I’m in Class One, Grade Three.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Let’s practice.</vt:lpstr>
      <vt:lpstr>Let’s chant.</vt:lpstr>
      <vt:lpstr>Let’s practice.</vt:lpstr>
      <vt:lpstr>PowerPoint 演示文稿</vt:lpstr>
      <vt:lpstr>2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2020-05-25T08:46:00Z</dcterms:created>
  <dcterms:modified xsi:type="dcterms:W3CDTF">2023-02-27T06:29:43Z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C0CC59D34CEA47869D1CFD5E21880F98</vt:lpwstr>
  </property>
  <property fmtid="{D5CDD505-2E9C-101B-9397-08002B2CF9AE}" pid="3" name="KSOProductBuildVer">
    <vt:lpwstr>2052-11.1.0.13703</vt:lpwstr>
  </property>
</Properties>
</file>