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3" r:id="rId16"/>
    <p:sldId id="264" r:id="rId17"/>
    <p:sldId id="262" r:id="rId18"/>
    <p:sldId id="276" r:id="rId19"/>
    <p:sldId id="257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878857" y="4572000"/>
            <a:ext cx="3596637" cy="382282"/>
          </a:xfrm>
          <a:prstGeom prst="roundRect">
            <a:avLst>
              <a:gd name="adj" fmla="val 50000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03569" y="2943503"/>
            <a:ext cx="6547213" cy="1514327"/>
          </a:xfrm>
        </p:spPr>
        <p:txBody>
          <a:bodyPr/>
          <a:lstStyle>
            <a:lvl1pPr algn="ctr">
              <a:defRPr lang="zh-CN" altLang="en-US" sz="2800" baseline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/>
                <a:latin typeface="Arial Rounded MT Bold" panose="020F070403050403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2F704-E726-44D1-B878-969A0B06B7C6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1E579-3D5B-4B5D-B756-5B5D998F17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78F6F-7E17-4C1A-B6F6-86D1D21D2EFF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648D3-78ED-4604-98C7-87111195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C716-9615-4506-8AED-0E5E91EBFF4A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E9A78-0978-4BE0-9392-ED22CA802D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505" indent="-357505">
              <a:buClr>
                <a:schemeClr val="accent6">
                  <a:lumMod val="75000"/>
                </a:schemeClr>
              </a:buClr>
              <a:buSzPct val="12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FB09D-79BC-4C62-BC13-4D0FE5568EA7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FAFF0-8A0F-40E4-B9CB-F9BEA95C55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92516" y="2343697"/>
            <a:ext cx="5995988" cy="1235075"/>
          </a:xfrm>
        </p:spPr>
        <p:txBody>
          <a:bodyPr>
            <a:normAutofit/>
          </a:bodyPr>
          <a:lstStyle>
            <a:lvl1pPr algn="ctr">
              <a:defRPr sz="4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865379" y="3739079"/>
            <a:ext cx="3450263" cy="380246"/>
          </a:xfrm>
          <a:prstGeom prst="roundRect">
            <a:avLst>
              <a:gd name="adj" fmla="val 50000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>
            <a:reflection blurRad="6350" stA="320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>
            <a:noAutofit/>
          </a:bodyPr>
          <a:lstStyle>
            <a:lvl1pPr marL="357505" indent="-357505">
              <a:buFont typeface="Arial" panose="020B0604020202020204" pitchFamily="34" charset="0"/>
              <a:buNone/>
              <a:defRPr lang="en-US" altLang="zh-CN" sz="1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1514A-342E-4B76-97C8-B6318F0B66C5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998D1-D491-4DBC-B265-FA849C8D97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B921-3416-452D-95B8-3E0B4001942F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AF72-3706-4E32-A314-5DBB9F5DB4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5D999-C6D2-41F6-B752-D76341183AAB}" type="datetimeFigureOut">
              <a:rPr lang="zh-CN" altLang="en-US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C94C3-8937-4A06-838C-BE90A9922D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BD82-A8B3-44E1-B78B-E98CE7B2AA11}" type="datetimeFigureOut">
              <a:rPr lang="zh-CN" altLang="en-US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C36C3-88D2-4727-9654-025E4DBD52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5474-7DD0-4078-997D-515DF3EF1006}" type="datetimeFigureOut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42299-B2EC-40F2-83F6-D159D0D48F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F1552-45D2-44C8-89BE-DD897231DD0D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3EB4D-8843-4D1C-AF4E-F5D6CCEDA5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AEF03-3385-41FB-9CA3-20BE758DA21D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B9786-BBE7-4A10-B4DE-FE6B40F78E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8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9525" y="0"/>
            <a:ext cx="9161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-9525" y="0"/>
            <a:ext cx="916146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">
                <a:schemeClr val="bg1">
                  <a:alpha val="66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87363" y="304800"/>
            <a:ext cx="8223250" cy="8096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</p:nvPr>
        </p:nvSpPr>
        <p:spPr bwMode="auto">
          <a:xfrm>
            <a:off x="487363" y="1366838"/>
            <a:ext cx="8213725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BA0E2E-4AC8-4A4E-999D-BBF940EBC848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C8E72B-351F-43D6-8059-D3E15DE8E6F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altLang="en-US" sz="3600" b="1" kern="1200" dirty="0">
          <a:blipFill dpi="0" rotWithShape="1">
            <a:blip r:embed="rId13"/>
            <a:srcRect/>
            <a:stretch>
              <a:fillRect/>
            </a:stretch>
          </a:blipFill>
          <a:effectLst>
            <a:reflection blurRad="6350" stA="380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BF9000"/>
        </a:buClr>
        <a:buSzPct val="120000"/>
        <a:buBlip>
          <a:blip r:embed="rId14"/>
        </a:buBlip>
        <a:defRPr sz="2000" kern="1200">
          <a:solidFill>
            <a:srgbClr val="657B3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BD4C1"/>
        </a:buClr>
        <a:buFont typeface="幼圆" pitchFamily="49" charset="-122"/>
        <a:buChar char=" "/>
        <a:defRPr sz="1600" kern="1200">
          <a:solidFill>
            <a:srgbClr val="6B6B6B"/>
          </a:solidFill>
          <a:latin typeface="幼圆" pitchFamily="49" charset="-122"/>
          <a:ea typeface="幼圆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1475656" y="1916832"/>
            <a:ext cx="766834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Unit 6</a:t>
            </a:r>
            <a:endParaRPr lang="en-US" altLang="zh-CN" sz="6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6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Is it your 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skirt</a:t>
            </a:r>
            <a:endParaRPr lang="en-US" altLang="zh-CN" sz="6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2771775" y="260350"/>
            <a:ext cx="3529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翻译</a:t>
            </a:r>
            <a:endParaRPr lang="zh-CN" altLang="en-US" sz="40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0" y="2349500"/>
            <a:ext cx="5940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打扰了，这是你的外套吗？</a:t>
            </a:r>
            <a:endParaRPr lang="zh-CN" altLang="en-US" sz="4000" dirty="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07163" y="981075"/>
            <a:ext cx="263683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87450" y="4508500"/>
            <a:ext cx="55435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Excuse me, is this your coat?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91225" y="1052513"/>
            <a:ext cx="31527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0" y="1989138"/>
            <a:ext cx="59404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那是你的毛衣吗？</a:t>
            </a:r>
            <a:endParaRPr lang="en-US" altLang="zh-CN" sz="4000" dirty="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4000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4000" dirty="0" smtClean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4000" b="1" dirty="0" smtClean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en-US" sz="4000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是，这个才是我的。</a:t>
            </a:r>
            <a:endParaRPr lang="zh-CN" altLang="en-US" sz="4000" dirty="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4292600"/>
            <a:ext cx="55435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Is that your sweater?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eaLnBrk="1" hangingPunct="1">
              <a:buFontTx/>
              <a:buAutoNum type="arabicPeriod"/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No, it isn’t. This is my sweater.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0" y="620713"/>
            <a:ext cx="3048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0" y="1989138"/>
            <a:ext cx="59404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那是你的毛衣吗？</a:t>
            </a:r>
            <a:endParaRPr lang="en-US" altLang="zh-CN" sz="400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是的，谢谢。</a:t>
            </a:r>
            <a:endParaRPr lang="zh-CN" altLang="en-US" sz="400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4292600"/>
            <a:ext cx="55435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Is that your watch?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eaLnBrk="1" hangingPunct="1">
              <a:buFontTx/>
              <a:buAutoNum type="arabicPeriod"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Yes, it is. Thank you.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9675" y="0"/>
            <a:ext cx="41243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95288" y="2349500"/>
            <a:ext cx="59404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这是你的盒子吗？</a:t>
            </a:r>
            <a:endParaRPr lang="en-US" altLang="zh-CN" sz="400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不是，那个才是我的。</a:t>
            </a:r>
            <a:endParaRPr lang="zh-CN" altLang="en-US" sz="400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4292600"/>
            <a:ext cx="55435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Is this your box?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eaLnBrk="1" hangingPunct="1">
              <a:buFontTx/>
              <a:buAutoNum type="arabicPeriod"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No, it isn’t. That is my box.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638" y="0"/>
            <a:ext cx="4932362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95288" y="2708275"/>
            <a:ext cx="59404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这是你的学校吗？</a:t>
            </a:r>
            <a:endParaRPr lang="en-US" altLang="zh-CN" sz="400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400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是的。</a:t>
            </a:r>
            <a:endParaRPr lang="zh-CN" altLang="en-US" sz="400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4292600"/>
            <a:ext cx="55435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Is this your school?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eaLnBrk="1" hangingPunct="1">
              <a:buFontTx/>
              <a:buAutoNum type="arabicPeriod"/>
            </a:pP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Yes, it is.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1763713" y="2565400"/>
            <a:ext cx="561657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000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同桌间互相做对话练习</a:t>
            </a:r>
            <a:endParaRPr lang="zh-CN" altLang="en-US" sz="4000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250825" y="1412875"/>
            <a:ext cx="8677275" cy="3095625"/>
          </a:xfrm>
          <a:prstGeom prst="horizontalScrol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整理所学过的有关衣服的单词。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整理所学过的有关动物的单词。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2267744" y="1340768"/>
            <a:ext cx="6572250" cy="33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Homework:</a:t>
            </a:r>
            <a:endParaRPr lang="en-US" altLang="zh-CN" sz="6600" dirty="0">
              <a:solidFill>
                <a:srgbClr val="00B050"/>
              </a:solidFill>
              <a:latin typeface="Franklin Gothic Book" pitchFamily="34" charset="0"/>
              <a:ea typeface="黑体" panose="02010609060101010101" pitchFamily="49" charset="-122"/>
            </a:endParaRPr>
          </a:p>
          <a:p>
            <a:pPr algn="ctr" eaLnBrk="1" hangingPunct="1"/>
            <a:endParaRPr lang="en-US" altLang="zh-CN" sz="6600" dirty="0">
              <a:solidFill>
                <a:srgbClr val="00B050"/>
              </a:solidFill>
              <a:latin typeface="Franklin Gothic Book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熟读本课句型</a:t>
            </a:r>
            <a:r>
              <a:rPr lang="en-US" altLang="zh-CN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;</a:t>
            </a:r>
            <a:endParaRPr lang="en-US" altLang="zh-CN" sz="4000" dirty="0">
              <a:solidFill>
                <a:srgbClr val="00B050"/>
              </a:solidFill>
              <a:latin typeface="Franklin Gothic Book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抄写本课重点单词</a:t>
            </a:r>
            <a:r>
              <a:rPr lang="en-US" altLang="zh-CN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3</a:t>
            </a:r>
            <a:r>
              <a:rPr lang="zh-CN" altLang="en-US" sz="4000" dirty="0">
                <a:solidFill>
                  <a:srgbClr val="00B050"/>
                </a:solidFill>
                <a:latin typeface="Franklin Gothic Book" pitchFamily="34" charset="0"/>
                <a:ea typeface="黑体" panose="02010609060101010101" pitchFamily="49" charset="-122"/>
              </a:rPr>
              <a:t>遍。</a:t>
            </a:r>
            <a:endParaRPr lang="zh-CN" altLang="en-US" sz="4000" dirty="0">
              <a:solidFill>
                <a:srgbClr val="00B050"/>
              </a:solidFill>
              <a:latin typeface="Franklin Gothic Book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827088" y="2997200"/>
            <a:ext cx="7848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rgbClr val="FFC00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Thank you</a:t>
            </a:r>
            <a:endParaRPr lang="zh-CN" altLang="en-US" sz="6000" b="1">
              <a:solidFill>
                <a:srgbClr val="FFC000"/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3203575" y="0"/>
            <a:ext cx="3240088" cy="1081088"/>
          </a:xfrm>
          <a:prstGeom prst="cloud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review</a:t>
            </a:r>
            <a:endParaRPr lang="zh-CN" altLang="en-US" sz="3600" dirty="0"/>
          </a:p>
        </p:txBody>
      </p:sp>
      <p:sp>
        <p:nvSpPr>
          <p:cNvPr id="4" name="横卷形 3"/>
          <p:cNvSpPr/>
          <p:nvPr/>
        </p:nvSpPr>
        <p:spPr>
          <a:xfrm>
            <a:off x="971550" y="2420938"/>
            <a:ext cx="7272338" cy="1871662"/>
          </a:xfrm>
          <a:prstGeom prst="horizontalScrol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大家一起唱字母歌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258888" y="476250"/>
            <a:ext cx="6985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快速说出下列衣服的英文名称</a:t>
            </a:r>
            <a:endParaRPr lang="zh-CN" altLang="en-US" sz="36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2060575"/>
            <a:ext cx="3524250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628775"/>
            <a:ext cx="2835275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052513"/>
            <a:ext cx="2171700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1484313"/>
            <a:ext cx="2881313" cy="357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3203575" y="0"/>
            <a:ext cx="3240088" cy="1081088"/>
          </a:xfrm>
          <a:prstGeom prst="cloud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learn</a:t>
            </a:r>
            <a:endParaRPr lang="zh-CN" altLang="en-US" sz="3600" dirty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773238"/>
            <a:ext cx="30480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4663" y="2565400"/>
            <a:ext cx="4464050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4400" dirty="0">
                <a:solidFill>
                  <a:srgbClr val="00B0F0"/>
                </a:solidFill>
                <a:latin typeface="华文新魏" pitchFamily="2" charset="-122"/>
                <a:ea typeface="华文楷体" pitchFamily="2" charset="-122"/>
              </a:rPr>
              <a:t>coat</a:t>
            </a:r>
            <a:endParaRPr lang="en-US" altLang="zh-CN" sz="4400" dirty="0">
              <a:solidFill>
                <a:srgbClr val="00B0F0"/>
              </a:solidFill>
              <a:latin typeface="华文新魏" pitchFamily="2" charset="-122"/>
              <a:ea typeface="华文楷体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400" dirty="0">
                <a:solidFill>
                  <a:srgbClr val="00B0F0"/>
                </a:solidFill>
                <a:latin typeface="华文新魏" pitchFamily="2" charset="-122"/>
                <a:ea typeface="华文楷体" pitchFamily="2" charset="-122"/>
              </a:rPr>
              <a:t>外套</a:t>
            </a:r>
            <a:endParaRPr lang="zh-CN" altLang="en-US" sz="4400" dirty="0">
              <a:solidFill>
                <a:srgbClr val="00B0F0"/>
              </a:solidFill>
              <a:latin typeface="华文新魏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268413"/>
            <a:ext cx="376237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27538" y="2420938"/>
            <a:ext cx="44640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4400" dirty="0">
                <a:solidFill>
                  <a:srgbClr val="00B0F0"/>
                </a:solidFill>
                <a:latin typeface="华文新魏" pitchFamily="2" charset="-122"/>
                <a:ea typeface="华文楷体" pitchFamily="2" charset="-122"/>
              </a:rPr>
              <a:t>sweater</a:t>
            </a:r>
            <a:endParaRPr lang="en-US" altLang="zh-CN" sz="4400" dirty="0">
              <a:solidFill>
                <a:srgbClr val="00B0F0"/>
              </a:solidFill>
              <a:latin typeface="华文新魏" pitchFamily="2" charset="-122"/>
              <a:ea typeface="华文楷体" pitchFamily="2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400" dirty="0">
                <a:solidFill>
                  <a:srgbClr val="00B0F0"/>
                </a:solidFill>
                <a:latin typeface="华文新魏" pitchFamily="2" charset="-122"/>
                <a:ea typeface="华文楷体" pitchFamily="2" charset="-122"/>
              </a:rPr>
              <a:t>毛衣</a:t>
            </a:r>
            <a:endParaRPr lang="zh-CN" altLang="en-US" sz="4400" dirty="0">
              <a:solidFill>
                <a:srgbClr val="00B0F0"/>
              </a:solidFill>
              <a:latin typeface="华文新魏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773238"/>
            <a:ext cx="2663825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3276600" y="1196975"/>
            <a:ext cx="5472113" cy="1223963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A: Is this your coat?</a:t>
            </a:r>
            <a:endParaRPr lang="zh-CN" altLang="en-US" sz="3600" dirty="0"/>
          </a:p>
        </p:txBody>
      </p:sp>
      <p:sp>
        <p:nvSpPr>
          <p:cNvPr id="4" name="椭圆形标注 3"/>
          <p:cNvSpPr/>
          <p:nvPr/>
        </p:nvSpPr>
        <p:spPr>
          <a:xfrm>
            <a:off x="3276600" y="3860800"/>
            <a:ext cx="5472113" cy="1223963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B: Yes, it is.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624013"/>
            <a:ext cx="341947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3276600" y="1196975"/>
            <a:ext cx="5472113" cy="1223963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A: Is that your sweater?</a:t>
            </a:r>
            <a:endParaRPr lang="zh-CN" altLang="en-US" sz="3600" dirty="0"/>
          </a:p>
        </p:txBody>
      </p:sp>
      <p:sp>
        <p:nvSpPr>
          <p:cNvPr id="4" name="椭圆形标注 3"/>
          <p:cNvSpPr/>
          <p:nvPr/>
        </p:nvSpPr>
        <p:spPr>
          <a:xfrm>
            <a:off x="3419475" y="4221163"/>
            <a:ext cx="5473700" cy="1223962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B: No, it isn’t. This is my sweater.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3059113" y="0"/>
            <a:ext cx="3240087" cy="1052513"/>
          </a:xfrm>
          <a:prstGeom prst="cloud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practice</a:t>
            </a:r>
            <a:endParaRPr lang="zh-CN" altLang="en-US" sz="3600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43213" y="1268413"/>
            <a:ext cx="3529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连一连</a:t>
            </a:r>
            <a:endParaRPr lang="zh-CN" altLang="en-US" sz="400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2349500"/>
            <a:ext cx="3435350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5963" y="2060575"/>
            <a:ext cx="2627312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5445125"/>
            <a:ext cx="29511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3600">
                <a:solidFill>
                  <a:srgbClr val="00B0F0"/>
                </a:solidFill>
                <a:ea typeface="微软雅黑" panose="020B0503020204020204" pitchFamily="34" charset="-122"/>
              </a:rPr>
              <a:t>coat</a:t>
            </a:r>
            <a:endParaRPr lang="zh-CN" altLang="en-US" sz="3600">
              <a:solidFill>
                <a:srgbClr val="00B0F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51500" y="5516563"/>
            <a:ext cx="29527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3600">
                <a:solidFill>
                  <a:srgbClr val="00B0F0"/>
                </a:solidFill>
                <a:ea typeface="微软雅黑" panose="020B0503020204020204" pitchFamily="34" charset="-122"/>
              </a:rPr>
              <a:t>sweater</a:t>
            </a:r>
            <a:endParaRPr lang="zh-CN" altLang="en-US" sz="3600">
              <a:solidFill>
                <a:srgbClr val="00B0F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3708400" y="4868863"/>
            <a:ext cx="2232025" cy="792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916238" y="4724400"/>
            <a:ext cx="2808287" cy="10080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b19fb336-9f6d-4796-a7dd-388d0fe0d84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B1C25E"/>
      </a:accent4>
      <a:accent5>
        <a:srgbClr val="8270C2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A000120140627A05PPBG</Template>
  <TotalTime>0</TotalTime>
  <Words>565</Words>
  <Application>WPS 演示</Application>
  <PresentationFormat>全屏显示(4:3)</PresentationFormat>
  <Paragraphs>75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幼圆</vt:lpstr>
      <vt:lpstr>Arial Rounded MT Bold</vt:lpstr>
      <vt:lpstr>Calibri</vt:lpstr>
      <vt:lpstr>Times New Roman</vt:lpstr>
      <vt:lpstr>华文楷体</vt:lpstr>
      <vt:lpstr>华文新魏</vt:lpstr>
      <vt:lpstr>Franklin Gothic Book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7</cp:revision>
  <dcterms:created xsi:type="dcterms:W3CDTF">2015-05-19T12:11:00Z</dcterms:created>
  <dcterms:modified xsi:type="dcterms:W3CDTF">2023-02-27T06:40:43Z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02B5A3F4672942C8B21B44F387E3BC70</vt:lpwstr>
  </property>
  <property fmtid="{D5CDD505-2E9C-101B-9397-08002B2CF9AE}" pid="3" name="KSOProductBuildVer">
    <vt:lpwstr>2052-11.1.0.13703</vt:lpwstr>
  </property>
</Properties>
</file>