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5715000" type="screen16x1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10" d="100"/>
          <a:sy n="110" d="100"/>
        </p:scale>
        <p:origin x="-948" y="-606"/>
      </p:cViewPr>
      <p:guideLst>
        <p:guide orient="horz" pos="180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71.xml"/><Relationship Id="rId20" Type="http://schemas.openxmlformats.org/officeDocument/2006/relationships/commentAuthors" Target="commentAuthors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60120" y="1143000"/>
            <a:ext cx="493776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1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1048592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3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608899-20A8-46AD-AA03-3D1308691B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35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4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1048645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dirty="0"/>
          </a:p>
        </p:txBody>
      </p:sp>
      <p:sp>
        <p:nvSpPr>
          <p:cNvPr id="104864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F2252-EC96-42F0-B436-20CA7AF8E7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3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48674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104867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CF61064-A503-4076-9D1E-3A094EFC4392}" type="slidenum">
              <a:rPr lang="zh-CN" altLang="en-US" b="0">
                <a:latin typeface="Arial" panose="020B0604020202020204" pitchFamily="34" charset="0"/>
              </a:rPr>
            </a:fld>
            <a:endParaRPr lang="en-US" altLang="zh-CN" b="0">
              <a:latin typeface="Arial" panose="020B0604020202020204" pitchFamily="34" charset="0"/>
            </a:endParaRPr>
          </a:p>
        </p:txBody>
      </p:sp>
      <p:sp>
        <p:nvSpPr>
          <p:cNvPr id="10487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104875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762000"/>
            <a:ext cx="7349400" cy="21420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5000" b="1" i="0" spc="300" baseline="0"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2967000"/>
            <a:ext cx="7349400" cy="12270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000" u="none" strike="noStrike" kern="1200" cap="none" spc="200" normalizeH="0" baseline="0">
                <a:uFillTx/>
              </a:defRPr>
            </a:lvl1pPr>
            <a:lvl2pPr marL="381000" indent="0" algn="ctr">
              <a:buNone/>
              <a:defRPr sz="1665"/>
            </a:lvl2pPr>
            <a:lvl3pPr marL="762000" indent="0" algn="ctr">
              <a:buNone/>
              <a:defRPr sz="1500"/>
            </a:lvl3pPr>
            <a:lvl4pPr marL="1143000" indent="0" algn="ctr">
              <a:buNone/>
              <a:defRPr sz="1335"/>
            </a:lvl4pPr>
            <a:lvl5pPr marL="1524000" indent="0" algn="ctr">
              <a:buNone/>
              <a:defRPr sz="1335"/>
            </a:lvl5pPr>
            <a:lvl6pPr marL="1905000" indent="0" algn="ctr">
              <a:buNone/>
              <a:defRPr sz="1335"/>
            </a:lvl6pPr>
            <a:lvl7pPr marL="2286000" indent="0" algn="ctr">
              <a:buNone/>
              <a:defRPr sz="1335"/>
            </a:lvl7pPr>
            <a:lvl8pPr marL="2667000" indent="0" algn="ctr">
              <a:buNone/>
              <a:defRPr sz="1335"/>
            </a:lvl8pPr>
            <a:lvl9pPr marL="3048000" indent="0" algn="ctr">
              <a:buNone/>
              <a:defRPr sz="1335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645000"/>
            <a:ext cx="8229600" cy="4569000"/>
          </a:xfrm>
        </p:spPr>
        <p:txBody>
          <a:bodyPr/>
          <a:lstStyle>
            <a:lvl1pPr marL="190500" indent="-190500" eaLnBrk="1" fontAlgn="auto" latinLnBrk="0" hangingPunct="1">
              <a:lnSpc>
                <a:spcPct val="130000"/>
              </a:lnSpc>
              <a:defRPr u="none" strike="noStrike" kern="1200" cap="none" spc="150" normalizeH="0" baseline="0">
                <a:uFillTx/>
              </a:defRPr>
            </a:lvl1pPr>
            <a:lvl2pPr marL="571500" indent="-190500" defTabSz="914400" eaLnBrk="1" fontAlgn="auto" latinLnBrk="0" hangingPunct="1">
              <a:lnSpc>
                <a:spcPct val="120000"/>
              </a:lnSpc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uFillTx/>
              </a:defRPr>
            </a:lvl2pPr>
            <a:lvl3pPr marL="952500" indent="-19050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3pPr>
            <a:lvl4pPr marL="1333500" indent="-19050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4pPr>
            <a:lvl5pPr marL="1714500" indent="-19050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2070000"/>
            <a:ext cx="7349400" cy="8490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000" b="1" i="0" u="none" strike="noStrike" kern="1200" cap="none" spc="300" normalizeH="0" baseline="0" noProof="1" dirty="0"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967000"/>
            <a:ext cx="7349400" cy="3930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000" spc="200" baseline="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507000"/>
            <a:ext cx="8226900" cy="5880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0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242000"/>
            <a:ext cx="8226900" cy="3966000"/>
          </a:xfrm>
        </p:spPr>
        <p:txBody>
          <a:bodyPr vert="horz" lIns="90000" tIns="46800" rIns="90000" bIns="46800" rtlCol="0">
            <a:normAutofit/>
          </a:bodyPr>
          <a:lstStyle>
            <a:lvl1pPr marL="190500" marR="0" lvl="0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defRPr kumimoji="0" lang="zh-CN" altLang="en-US" sz="15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905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3207000"/>
            <a:ext cx="5826600" cy="6390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665" b="1" i="0" u="none" strike="noStrike" kern="1200" cap="none" spc="300" normalizeH="0" baseline="0"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3846000"/>
            <a:ext cx="5826600" cy="7230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500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1000" indent="0">
              <a:buNone/>
              <a:defRPr sz="1665"/>
            </a:lvl2pPr>
            <a:lvl3pPr marL="762000" indent="0">
              <a:buNone/>
              <a:defRPr sz="1500"/>
            </a:lvl3pPr>
            <a:lvl4pPr marL="1143000" indent="0">
              <a:buNone/>
              <a:defRPr sz="1335"/>
            </a:lvl4pPr>
            <a:lvl5pPr marL="1524000" indent="0">
              <a:buNone/>
              <a:defRPr sz="1335"/>
            </a:lvl5pPr>
            <a:lvl6pPr marL="1905000" indent="0">
              <a:buNone/>
              <a:defRPr sz="1335"/>
            </a:lvl6pPr>
            <a:lvl7pPr marL="2286000" indent="0">
              <a:buNone/>
              <a:defRPr sz="1335"/>
            </a:lvl7pPr>
            <a:lvl8pPr marL="2667000" indent="0">
              <a:buNone/>
              <a:defRPr sz="1335"/>
            </a:lvl8pPr>
            <a:lvl9pPr marL="3048000" indent="0">
              <a:buNone/>
              <a:defRPr sz="1335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507000"/>
            <a:ext cx="8226900" cy="5880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0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251000"/>
            <a:ext cx="3882600" cy="3957000"/>
          </a:xfrm>
        </p:spPr>
        <p:txBody>
          <a:bodyPr vert="horz" lIns="90000" tIns="46800" rIns="90000" bIns="46800" rtlCol="0">
            <a:normAutofit/>
          </a:bodyPr>
          <a:lstStyle>
            <a:lvl1pPr marL="190500" marR="0" lvl="0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251000"/>
            <a:ext cx="3882600" cy="3957000"/>
          </a:xfrm>
        </p:spPr>
        <p:txBody>
          <a:bodyPr lIns="90000" tIns="46800" rIns="90000" bIns="46800">
            <a:normAutofit/>
          </a:bodyPr>
          <a:lstStyle>
            <a:lvl1pPr marL="190500" indent="-190500" eaLnBrk="1" fontAlgn="auto" latinLnBrk="0" hangingPunct="1">
              <a:lnSpc>
                <a:spcPct val="130000"/>
              </a:lnSpc>
              <a:spcAft>
                <a:spcPts val="600"/>
              </a:spcAft>
              <a:defRPr sz="1335" u="none" strike="noStrike" kern="1200" cap="none" spc="15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71500" indent="-190500" defTabSz="914400" eaLnBrk="1" fontAlgn="auto" latinLnBrk="0" hangingPunct="1">
              <a:lnSpc>
                <a:spcPct val="120000"/>
              </a:lnSpc>
              <a:tabLst>
                <a:tab pos="1609725" algn="l"/>
                <a:tab pos="1609725" algn="l"/>
                <a:tab pos="1609725" algn="l"/>
                <a:tab pos="1609725" algn="l"/>
              </a:tabLst>
              <a:defRPr sz="1335" u="none" strike="noStrike" kern="1200" cap="none" spc="15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52500" indent="-190500" eaLnBrk="1" fontAlgn="auto" latinLnBrk="0" hangingPunct="1">
              <a:lnSpc>
                <a:spcPct val="120000"/>
              </a:lnSpc>
              <a:defRPr sz="1335" u="none" strike="noStrike" kern="1200" cap="none" spc="15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33500" indent="-190500" eaLnBrk="1" fontAlgn="auto" latinLnBrk="0" hangingPunct="1">
              <a:lnSpc>
                <a:spcPct val="120000"/>
              </a:lnSpc>
              <a:defRPr sz="1165" u="none" strike="noStrike" kern="1200" cap="none" spc="15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165" u="none" strike="noStrike" kern="1200" cap="none" spc="150" normalizeH="0"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507000"/>
            <a:ext cx="8226900" cy="5880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0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191000"/>
            <a:ext cx="4006800" cy="3180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665" b="1" u="none" strike="noStrike" kern="1200" cap="none" spc="200" normalizeH="0" baseline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81000" indent="0">
              <a:buNone/>
              <a:defRPr sz="1665" b="1"/>
            </a:lvl2pPr>
            <a:lvl3pPr marL="762000" indent="0">
              <a:buNone/>
              <a:defRPr sz="1500" b="1"/>
            </a:lvl3pPr>
            <a:lvl4pPr marL="1143000" indent="0">
              <a:buNone/>
              <a:defRPr sz="1335" b="1"/>
            </a:lvl4pPr>
            <a:lvl5pPr marL="1524000" indent="0">
              <a:buNone/>
              <a:defRPr sz="1335" b="1"/>
            </a:lvl5pPr>
            <a:lvl6pPr marL="1905000" indent="0">
              <a:buNone/>
              <a:defRPr sz="1335" b="1"/>
            </a:lvl6pPr>
            <a:lvl7pPr marL="2286000" indent="0">
              <a:buNone/>
              <a:defRPr sz="1335" b="1"/>
            </a:lvl7pPr>
            <a:lvl8pPr marL="2667000" indent="0">
              <a:buNone/>
              <a:defRPr sz="1335" b="1"/>
            </a:lvl8pPr>
            <a:lvl9pPr marL="3048000" indent="0">
              <a:buNone/>
              <a:defRPr sz="1335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545000"/>
            <a:ext cx="4006800" cy="3663000"/>
          </a:xfrm>
        </p:spPr>
        <p:txBody>
          <a:bodyPr vert="horz" lIns="101600" tIns="0" rIns="82550" bIns="0" rtlCol="0">
            <a:normAutofit/>
          </a:bodyPr>
          <a:lstStyle>
            <a:lvl1pPr marL="190500" marR="0" lvl="0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184774"/>
            <a:ext cx="4006800" cy="3180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1665" b="1" i="0" u="none" strike="noStrike" kern="1200" cap="none" spc="2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1000" indent="0">
              <a:buNone/>
              <a:defRPr sz="1665" b="1"/>
            </a:lvl2pPr>
            <a:lvl3pPr marL="762000" indent="0">
              <a:buNone/>
              <a:defRPr sz="1500" b="1"/>
            </a:lvl3pPr>
            <a:lvl4pPr marL="1143000" indent="0">
              <a:buNone/>
              <a:defRPr sz="1335" b="1"/>
            </a:lvl4pPr>
            <a:lvl5pPr marL="1524000" indent="0">
              <a:buNone/>
              <a:defRPr sz="1335" b="1"/>
            </a:lvl5pPr>
            <a:lvl6pPr marL="1905000" indent="0">
              <a:buNone/>
              <a:defRPr sz="1335" b="1"/>
            </a:lvl6pPr>
            <a:lvl7pPr marL="2286000" indent="0">
              <a:buNone/>
              <a:defRPr sz="1335" b="1"/>
            </a:lvl7pPr>
            <a:lvl8pPr marL="2667000" indent="0">
              <a:buNone/>
              <a:defRPr sz="1335" b="1"/>
            </a:lvl8pPr>
            <a:lvl9pPr marL="3048000" indent="0">
              <a:buNone/>
              <a:defRPr sz="1335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545000"/>
            <a:ext cx="4006800" cy="3663000"/>
          </a:xfrm>
        </p:spPr>
        <p:txBody>
          <a:bodyPr vert="horz" lIns="101600" tIns="0" rIns="82550" bIns="0" rtlCol="0">
            <a:normAutofit/>
          </a:bodyPr>
          <a:lstStyle>
            <a:lvl1pPr marL="190500" marR="0" lvl="0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507000"/>
            <a:ext cx="8226900" cy="5880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0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296000"/>
            <a:ext cx="3924808" cy="3840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335" b="0" i="0" u="none" strike="noStrike" kern="1200" cap="none" spc="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335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296000"/>
            <a:ext cx="3920400" cy="3840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10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762000"/>
            <a:ext cx="783000" cy="41910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335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762000"/>
            <a:ext cx="6876900" cy="4191000"/>
          </a:xfrm>
        </p:spPr>
        <p:txBody>
          <a:bodyPr vert="eaVert" lIns="46800" tIns="46800" rIns="46800" bIns="46800"/>
          <a:lstStyle>
            <a:lvl1pPr marL="190500" indent="-190500" eaLnBrk="1" fontAlgn="auto" latinLnBrk="0" hangingPunct="1">
              <a:lnSpc>
                <a:spcPct val="130000"/>
              </a:lnSpc>
              <a:spcAft>
                <a:spcPts val="1000"/>
              </a:spcAft>
              <a:defRPr u="none" strike="noStrike" kern="1200" cap="none" spc="150" normalizeH="0" baseline="0">
                <a:uFillTx/>
              </a:defRPr>
            </a:lvl1pPr>
            <a:lvl2pPr marL="571500" indent="-190500" defTabSz="914400" eaLnBrk="1" fontAlgn="auto" latinLnBrk="0" hangingPunct="1">
              <a:lnSpc>
                <a:spcPct val="120000"/>
              </a:lnSpc>
              <a:spcAft>
                <a:spcPts val="600"/>
              </a:spcAft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uFillTx/>
              </a:defRPr>
            </a:lvl2pPr>
            <a:lvl3pPr marL="952500" indent="-190500" eaLnBrk="1" fontAlgn="auto" latinLnBrk="0" hangingPunct="1">
              <a:lnSpc>
                <a:spcPct val="120000"/>
              </a:lnSpc>
              <a:spcAft>
                <a:spcPts val="600"/>
              </a:spcAft>
              <a:defRPr u="none" strike="noStrike" kern="1200" cap="none" spc="150" normalizeH="0" baseline="0">
                <a:uFillTx/>
              </a:defRPr>
            </a:lvl3pPr>
            <a:lvl4pPr marL="1333500" indent="-190500" eaLnBrk="1" fontAlgn="auto" latinLnBrk="0" hangingPunct="1">
              <a:lnSpc>
                <a:spcPct val="120000"/>
              </a:lnSpc>
              <a:spcAft>
                <a:spcPts val="300"/>
              </a:spcAft>
              <a:defRPr u="none" strike="noStrike" kern="1200" cap="none" spc="150" normalizeH="0" baseline="0">
                <a:uFillTx/>
              </a:defRPr>
            </a:lvl4pPr>
            <a:lvl5pPr marL="1714500" indent="-190500" eaLnBrk="1" fontAlgn="auto" latinLnBrk="0" hangingPunct="1">
              <a:lnSpc>
                <a:spcPct val="120000"/>
              </a:lnSpc>
              <a:spcAft>
                <a:spcPts val="300"/>
              </a:spcAft>
              <a:defRPr u="none" strike="noStrike" kern="1200" cap="none" spc="150" normalizeH="0" baseline="0"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6300" y="507000"/>
            <a:ext cx="8226900" cy="5880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6300" y="1242000"/>
            <a:ext cx="8226900" cy="39660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9000" y="5262000"/>
            <a:ext cx="2025000" cy="26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83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000" y="5262000"/>
            <a:ext cx="2970000" cy="26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83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658200" y="5262000"/>
            <a:ext cx="2025000" cy="26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83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762000" rtl="0" eaLnBrk="1" fontAlgn="auto" latinLnBrk="0" hangingPunct="1">
        <a:lnSpc>
          <a:spcPct val="100000"/>
        </a:lnSpc>
        <a:spcBef>
          <a:spcPct val="0"/>
        </a:spcBef>
        <a:buNone/>
        <a:defRPr sz="30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90500" indent="-190500" algn="l" defTabSz="7620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5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71500" indent="-190500" algn="l" defTabSz="7620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341120" algn="l"/>
          <a:tab pos="1341120" algn="l"/>
          <a:tab pos="1341120" algn="l"/>
          <a:tab pos="1341120" algn="l"/>
        </a:tabLst>
        <a:defRPr sz="133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952500" indent="-190500" algn="l" defTabSz="7620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33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333500" indent="-190500" algn="l" defTabSz="7620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16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714500" indent="-190500" algn="l" defTabSz="7620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16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095500" indent="-190500" algn="l" defTabSz="762000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500" indent="-190500" algn="l" defTabSz="762000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500" indent="-190500" algn="l" defTabSz="762000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500" indent="-190500" algn="l" defTabSz="762000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1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2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4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5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6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7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8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.png"/><Relationship Id="rId3" Type="http://schemas.openxmlformats.org/officeDocument/2006/relationships/tags" Target="../tags/tag63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tags" Target="../tags/tag64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tags" Target="../tags/tag65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jpeg"/><Relationship Id="rId3" Type="http://schemas.openxmlformats.org/officeDocument/2006/relationships/image" Target="../media/image12.GIF"/><Relationship Id="rId2" Type="http://schemas.openxmlformats.org/officeDocument/2006/relationships/tags" Target="../tags/tag66.xml"/><Relationship Id="rId1" Type="http://schemas.openxmlformats.org/officeDocument/2006/relationships/image" Target="../media/image11.GIF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5.jpeg"/><Relationship Id="rId3" Type="http://schemas.openxmlformats.org/officeDocument/2006/relationships/image" Target="../media/image11.GIF"/><Relationship Id="rId2" Type="http://schemas.openxmlformats.org/officeDocument/2006/relationships/tags" Target="../tags/tag67.xml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tags" Target="../tags/tag6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457" y="164980"/>
            <a:ext cx="8843086" cy="4905375"/>
          </a:xfrm>
          <a:prstGeom prst="rect">
            <a:avLst/>
          </a:prstGeom>
        </p:spPr>
      </p:pic>
      <p:pic>
        <p:nvPicPr>
          <p:cNvPr id="209715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32945" y="2562396"/>
            <a:ext cx="2194563" cy="2424074"/>
          </a:xfrm>
          <a:prstGeom prst="rect">
            <a:avLst/>
          </a:prstGeom>
        </p:spPr>
      </p:pic>
      <p:sp>
        <p:nvSpPr>
          <p:cNvPr id="1048589" name="文本框 9"/>
          <p:cNvSpPr txBox="1"/>
          <p:nvPr/>
        </p:nvSpPr>
        <p:spPr>
          <a:xfrm>
            <a:off x="301466" y="477679"/>
            <a:ext cx="4455319" cy="299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 sz="1350"/>
          </a:p>
        </p:txBody>
      </p:sp>
      <p:pic>
        <p:nvPicPr>
          <p:cNvPr id="2097154" name="PA_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screen"/>
          <a:stretch>
            <a:fillRect/>
          </a:stretch>
        </p:blipFill>
        <p:spPr>
          <a:xfrm>
            <a:off x="7220923" y="1682563"/>
            <a:ext cx="1759667" cy="175966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30224" y="1495327"/>
            <a:ext cx="58906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  <a:ea typeface="冬青黑体简体中文 W3" panose="020B0300000000000000" pitchFamily="34" charset="-122"/>
                <a:sym typeface="+mn-ea"/>
              </a:rPr>
              <a:t>Unit1</a:t>
            </a:r>
            <a:endParaRPr lang="en-US" altLang="zh-CN" sz="36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  <a:ea typeface="冬青黑体简体中文 W3" panose="020B0300000000000000" pitchFamily="34" charset="-122"/>
              <a:sym typeface="+mn-ea"/>
            </a:endParaRPr>
          </a:p>
          <a:p>
            <a:r>
              <a:rPr lang="en-US" altLang="zh-CN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  <a:ea typeface="冬青黑体简体中文 W3" panose="020B0300000000000000" pitchFamily="34" charset="-122"/>
                <a:sym typeface="+mn-ea"/>
              </a:rPr>
              <a:t>Welcome </a:t>
            </a:r>
            <a:r>
              <a:rPr lang="en-US" altLang="zh-CN"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  <a:ea typeface="冬青黑体简体中文 W3" panose="020B0300000000000000" pitchFamily="34" charset="-122"/>
                <a:sym typeface="+mn-ea"/>
              </a:rPr>
              <a:t>to </a:t>
            </a:r>
            <a:r>
              <a:rPr lang="en-US" altLang="zh-CN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  <a:ea typeface="冬青黑体简体中文 W3" panose="020B0300000000000000" pitchFamily="34" charset="-122"/>
                <a:sym typeface="+mn-ea"/>
              </a:rPr>
              <a:t>my </a:t>
            </a:r>
            <a:r>
              <a:rPr lang="en-US" altLang="zh-CN"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  <a:ea typeface="冬青黑体简体中文 W3" panose="020B0300000000000000" pitchFamily="34" charset="-122"/>
                <a:sym typeface="+mn-ea"/>
              </a:rPr>
              <a:t>new </a:t>
            </a:r>
            <a:r>
              <a:rPr lang="en-US" altLang="zh-CN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  <a:ea typeface="冬青黑体简体中文 W3" panose="020B0300000000000000" pitchFamily="34" charset="-122"/>
                <a:sym typeface="+mn-ea"/>
              </a:rPr>
              <a:t>home!</a:t>
            </a:r>
            <a:endParaRPr lang="zh-CN" altLang="en-US" sz="36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97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97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3.7037E-7 L -0.00326 0.85232 " pathEditMode="relative" rAng="0" ptsTypes="AA">
                                      <p:cBhvr>
                                        <p:cTn id="12" dur="2000" spd="-100000" fill="hold"/>
                                        <p:tgtEl>
                                          <p:spTgt spid="2097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4261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1000"/>
                                        <p:tgtEl>
                                          <p:spTgt spid="2097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477453" y="1598646"/>
            <a:ext cx="6199034" cy="1454244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3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Please talk </a:t>
            </a:r>
            <a:r>
              <a:rPr lang="en-US" altLang="zh-CN" sz="3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+mn-ea"/>
              </a:rPr>
              <a:t>about </a:t>
            </a:r>
            <a:r>
              <a:rPr lang="en-US" altLang="zh-CN" sz="3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something </a:t>
            </a:r>
            <a:endParaRPr lang="en-US" altLang="zh-CN" sz="30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en-US" altLang="zh-CN" sz="3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your living room</a:t>
            </a:r>
            <a:endParaRPr lang="en-US" altLang="zh-CN" sz="3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en-US" altLang="zh-CN" sz="3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With “There be…”in  groups</a:t>
            </a:r>
            <a:endParaRPr lang="zh-CN" altLang="en-US" sz="3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1450" y="847725"/>
            <a:ext cx="1991201" cy="99187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3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Talking</a:t>
            </a:r>
            <a:endParaRPr lang="en-US" altLang="zh-CN" sz="30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en-US" altLang="zh-CN" sz="3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Time</a:t>
            </a:r>
            <a:endParaRPr lang="zh-CN" altLang="en-US" sz="3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26531" y="3721894"/>
            <a:ext cx="5737860" cy="99187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en-US" sz="3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请用“</a:t>
            </a:r>
            <a:r>
              <a:rPr lang="en-US" altLang="zh-CN" sz="3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There be</a:t>
            </a:r>
            <a:r>
              <a:rPr lang="zh-CN" altLang="en-US" sz="3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”</a:t>
            </a:r>
            <a:r>
              <a:rPr lang="zh-CN" altLang="en-US" sz="3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句型</a:t>
            </a:r>
            <a:r>
              <a:rPr lang="zh-CN" altLang="en-US" sz="3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描述你们家的客厅吧！</a:t>
            </a:r>
            <a:endParaRPr lang="zh-CN" altLang="en-US" sz="3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1" name="TextBox 5"/>
          <p:cNvSpPr txBox="1"/>
          <p:nvPr/>
        </p:nvSpPr>
        <p:spPr>
          <a:xfrm>
            <a:off x="1546861" y="1070611"/>
            <a:ext cx="5994797" cy="3415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dirty="0">
                <a:latin typeface="Calibri" panose="020F0502020204030204" charset="0"/>
                <a:ea typeface="宋体" panose="02010600030101010101" pitchFamily="2" charset="-122"/>
              </a:rPr>
              <a:t>1.</a:t>
            </a:r>
            <a:r>
              <a:rPr lang="zh-CN" altLang="en-US" dirty="0">
                <a:latin typeface="Calibri" panose="020F0502020204030204" charset="0"/>
                <a:ea typeface="宋体" panose="02010600030101010101" pitchFamily="2" charset="-122"/>
              </a:rPr>
              <a:t>用</a:t>
            </a:r>
            <a:r>
              <a:rPr lang="en-US" altLang="zh-CN" dirty="0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is</a:t>
            </a:r>
            <a:r>
              <a:rPr lang="en-US" altLang="zh-CN" dirty="0">
                <a:latin typeface="Calibri" panose="020F0502020204030204" charset="0"/>
                <a:ea typeface="宋体" panose="02010600030101010101" pitchFamily="2" charset="-122"/>
              </a:rPr>
              <a:t> or </a:t>
            </a:r>
            <a:r>
              <a:rPr lang="en-US" altLang="zh-CN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are</a:t>
            </a:r>
            <a:r>
              <a:rPr lang="zh-CN" altLang="en-US" dirty="0">
                <a:latin typeface="Calibri" panose="020F0502020204030204" charset="0"/>
                <a:ea typeface="宋体" panose="02010600030101010101" pitchFamily="2" charset="-122"/>
              </a:rPr>
              <a:t>填空</a:t>
            </a:r>
            <a:r>
              <a:rPr lang="en-US" altLang="zh-CN" dirty="0">
                <a:latin typeface="Calibri" panose="020F0502020204030204" charset="0"/>
                <a:ea typeface="宋体" panose="02010600030101010101" pitchFamily="2" charset="-122"/>
              </a:rPr>
              <a:t>.</a:t>
            </a:r>
            <a:endParaRPr lang="en-US" altLang="zh-CN" dirty="0">
              <a:latin typeface="Calibri" panose="020F0502020204030204" charset="0"/>
              <a:ea typeface="宋体" panose="02010600030101010101" pitchFamily="2" charset="-122"/>
            </a:endParaRPr>
          </a:p>
          <a:p>
            <a:endParaRPr lang="en-US" altLang="zh-CN" dirty="0">
              <a:latin typeface="Calibri" panose="020F0502020204030204" charset="0"/>
              <a:ea typeface="宋体" panose="02010600030101010101" pitchFamily="2" charset="-122"/>
            </a:endParaRPr>
          </a:p>
          <a:p>
            <a:r>
              <a:rPr lang="en-US" altLang="zh-CN" dirty="0">
                <a:latin typeface="Calibri" panose="020F0502020204030204" charset="0"/>
                <a:ea typeface="宋体" panose="02010600030101010101" pitchFamily="2" charset="-122"/>
              </a:rPr>
              <a:t>1).There _____ a map in the classroom.</a:t>
            </a:r>
            <a:endParaRPr lang="en-US" altLang="zh-CN" dirty="0">
              <a:latin typeface="Calibri" panose="020F0502020204030204" charset="0"/>
              <a:ea typeface="宋体" panose="02010600030101010101" pitchFamily="2" charset="-122"/>
            </a:endParaRPr>
          </a:p>
          <a:p>
            <a:endParaRPr lang="en-US" altLang="zh-CN" dirty="0">
              <a:latin typeface="Calibri" panose="020F0502020204030204" charset="0"/>
              <a:ea typeface="宋体" panose="02010600030101010101" pitchFamily="2" charset="-122"/>
            </a:endParaRPr>
          </a:p>
          <a:p>
            <a:r>
              <a:rPr lang="en-US" altLang="zh-CN" dirty="0">
                <a:latin typeface="Calibri" panose="020F0502020204030204" charset="0"/>
                <a:ea typeface="宋体" panose="02010600030101010101" pitchFamily="2" charset="-122"/>
              </a:rPr>
              <a:t>2).There ______ two books on the desk.</a:t>
            </a:r>
            <a:endParaRPr lang="en-US" altLang="zh-CN" dirty="0">
              <a:latin typeface="Calibri" panose="020F0502020204030204" charset="0"/>
              <a:ea typeface="宋体" panose="02010600030101010101" pitchFamily="2" charset="-122"/>
            </a:endParaRPr>
          </a:p>
          <a:p>
            <a:endParaRPr lang="en-US" altLang="zh-CN" dirty="0">
              <a:latin typeface="Calibri" panose="020F0502020204030204" charset="0"/>
              <a:ea typeface="宋体" panose="02010600030101010101" pitchFamily="2" charset="-122"/>
            </a:endParaRPr>
          </a:p>
          <a:p>
            <a:r>
              <a:rPr lang="en-US" altLang="zh-CN" dirty="0">
                <a:latin typeface="Calibri" panose="020F0502020204030204" charset="0"/>
                <a:ea typeface="宋体" panose="02010600030101010101" pitchFamily="2" charset="-122"/>
              </a:rPr>
              <a:t>3).There______ some water in the cup.</a:t>
            </a:r>
            <a:endParaRPr lang="en-US" altLang="zh-CN" dirty="0">
              <a:latin typeface="Calibri" panose="020F0502020204030204" charset="0"/>
              <a:ea typeface="宋体" panose="02010600030101010101" pitchFamily="2" charset="-122"/>
            </a:endParaRPr>
          </a:p>
          <a:p>
            <a:endParaRPr lang="en-US" altLang="zh-CN" dirty="0">
              <a:latin typeface="Calibri" panose="020F0502020204030204" charset="0"/>
              <a:ea typeface="宋体" panose="02010600030101010101" pitchFamily="2" charset="-122"/>
            </a:endParaRPr>
          </a:p>
          <a:p>
            <a:r>
              <a:rPr lang="en-US" altLang="zh-CN" dirty="0">
                <a:latin typeface="Calibri" panose="020F0502020204030204" charset="0"/>
                <a:ea typeface="宋体" panose="02010600030101010101" pitchFamily="2" charset="-122"/>
              </a:rPr>
              <a:t>4).There _____ a girl and three boys on the playground.</a:t>
            </a:r>
            <a:endParaRPr lang="en-US" altLang="zh-CN" dirty="0">
              <a:latin typeface="Calibri" panose="020F0502020204030204" charset="0"/>
              <a:ea typeface="宋体" panose="02010600030101010101" pitchFamily="2" charset="-122"/>
            </a:endParaRPr>
          </a:p>
          <a:p>
            <a:endParaRPr lang="en-US" altLang="zh-CN" dirty="0">
              <a:latin typeface="Calibri" panose="020F0502020204030204" charset="0"/>
              <a:ea typeface="宋体" panose="02010600030101010101" pitchFamily="2" charset="-122"/>
            </a:endParaRPr>
          </a:p>
          <a:p>
            <a:r>
              <a:rPr lang="en-US" altLang="zh-CN" dirty="0">
                <a:latin typeface="Calibri" panose="020F0502020204030204" charset="0"/>
                <a:ea typeface="宋体" panose="02010600030101010101" pitchFamily="2" charset="-122"/>
              </a:rPr>
              <a:t>5).There ______ four dogs and a cat in front of the house. </a:t>
            </a:r>
            <a:endParaRPr lang="en-US" altLang="zh-CN" dirty="0">
              <a:latin typeface="Calibri" panose="020F0502020204030204" charset="0"/>
              <a:ea typeface="宋体" panose="02010600030101010101" pitchFamily="2" charset="-122"/>
            </a:endParaRPr>
          </a:p>
          <a:p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048712" name="TextBox 6"/>
          <p:cNvSpPr txBox="1"/>
          <p:nvPr/>
        </p:nvSpPr>
        <p:spPr>
          <a:xfrm>
            <a:off x="2519125" y="3161348"/>
            <a:ext cx="3238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is</a:t>
            </a:r>
            <a:endParaRPr lang="zh-CN" altLang="en-US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048713" name="TextBox 8"/>
          <p:cNvSpPr txBox="1"/>
          <p:nvPr/>
        </p:nvSpPr>
        <p:spPr>
          <a:xfrm>
            <a:off x="2574132" y="2594135"/>
            <a:ext cx="432197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is</a:t>
            </a:r>
            <a:endParaRPr lang="zh-CN" altLang="en-US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048714" name="TextBox 9"/>
          <p:cNvSpPr txBox="1"/>
          <p:nvPr/>
        </p:nvSpPr>
        <p:spPr>
          <a:xfrm>
            <a:off x="2519363" y="1585913"/>
            <a:ext cx="432197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is</a:t>
            </a:r>
            <a:endParaRPr lang="zh-CN" altLang="en-US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048715" name="矩形 10"/>
          <p:cNvSpPr/>
          <p:nvPr/>
        </p:nvSpPr>
        <p:spPr>
          <a:xfrm>
            <a:off x="2519363" y="2103596"/>
            <a:ext cx="487204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are</a:t>
            </a:r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048716" name="矩形 11"/>
          <p:cNvSpPr/>
          <p:nvPr/>
        </p:nvSpPr>
        <p:spPr>
          <a:xfrm>
            <a:off x="2493170" y="3760471"/>
            <a:ext cx="594122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are</a:t>
            </a:r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048717" name="双波形 12"/>
          <p:cNvSpPr/>
          <p:nvPr/>
        </p:nvSpPr>
        <p:spPr>
          <a:xfrm>
            <a:off x="6253639" y="597218"/>
            <a:ext cx="2280285" cy="473393"/>
          </a:xfrm>
          <a:prstGeom prst="doubleWave">
            <a:avLst/>
          </a:prstGeom>
          <a:gradFill>
            <a:gsLst>
              <a:gs pos="2900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3000" b="1" i="0" u="none" strike="noStrike" kern="1200" cap="none" spc="0" normalizeH="0" baseline="0" noProof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Practice</a:t>
            </a:r>
            <a:endParaRPr kumimoji="0" lang="zh-CN" altLang="en-US" sz="3000" b="1" i="0" u="none" strike="noStrike" kern="1200" cap="none" spc="0" normalizeH="0" baseline="0" noProof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8718" name="TextBox 2"/>
          <p:cNvSpPr txBox="1"/>
          <p:nvPr/>
        </p:nvSpPr>
        <p:spPr>
          <a:xfrm>
            <a:off x="3654029" y="2663190"/>
            <a:ext cx="1512094" cy="299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350" dirty="0">
                <a:latin typeface="Calibri" panose="020F0502020204030204" charset="0"/>
                <a:ea typeface="宋体" panose="02010600030101010101" pitchFamily="2" charset="-122"/>
              </a:rPr>
              <a:t>。</a:t>
            </a:r>
            <a:endParaRPr lang="zh-CN" altLang="en-US" sz="135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048719" name="TextBox 4"/>
          <p:cNvSpPr txBox="1"/>
          <p:nvPr/>
        </p:nvSpPr>
        <p:spPr>
          <a:xfrm>
            <a:off x="3654028" y="3376137"/>
            <a:ext cx="1403747" cy="299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350" dirty="0">
                <a:latin typeface="Calibri" panose="020F0502020204030204" charset="0"/>
                <a:ea typeface="宋体" panose="02010600030101010101" pitchFamily="2" charset="-122"/>
              </a:rPr>
              <a:t>。</a:t>
            </a:r>
            <a:endParaRPr lang="zh-CN" altLang="en-US" sz="135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048720" name="PA_圆角矩形 9"/>
          <p:cNvSpPr/>
          <p:nvPr>
            <p:custDataLst>
              <p:tags r:id="rId1"/>
            </p:custDataLst>
          </p:nvPr>
        </p:nvSpPr>
        <p:spPr>
          <a:xfrm>
            <a:off x="0" y="504604"/>
            <a:ext cx="365878" cy="375285"/>
          </a:xfrm>
          <a:prstGeom prst="roundRect">
            <a:avLst>
              <a:gd name="adj" fmla="val 0"/>
            </a:avLst>
          </a:prstGeom>
          <a:solidFill>
            <a:srgbClr val="92D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48721" name="文本框 28"/>
          <p:cNvSpPr txBox="1"/>
          <p:nvPr/>
        </p:nvSpPr>
        <p:spPr>
          <a:xfrm>
            <a:off x="425053" y="504612"/>
            <a:ext cx="139065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dirty="0">
                <a:solidFill>
                  <a:srgbClr val="26262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课堂练习</a:t>
            </a:r>
            <a:endParaRPr lang="en-US" altLang="zh-CN" sz="2100" dirty="0">
              <a:solidFill>
                <a:srgbClr val="262626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048723" name="文本框 1"/>
          <p:cNvSpPr txBox="1"/>
          <p:nvPr/>
        </p:nvSpPr>
        <p:spPr>
          <a:xfrm>
            <a:off x="4378643" y="621030"/>
            <a:ext cx="1559243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zh-CN" sz="21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libri" panose="020F0502020204030204" charset="0"/>
              </a:rPr>
              <a:t>小组</a:t>
            </a:r>
            <a:r>
              <a:rPr lang="en-US" altLang="zh-CN" sz="2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libri" panose="020F0502020204030204" charset="0"/>
              </a:rPr>
              <a:t>PK</a:t>
            </a:r>
            <a:endParaRPr lang="en-US" altLang="zh-CN" sz="2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Calibri" panose="020F0502020204030204" charset="0"/>
            </a:endParaRPr>
          </a:p>
        </p:txBody>
      </p:sp>
      <p:sp>
        <p:nvSpPr>
          <p:cNvPr id="1048724" name="流程图: 联系 7"/>
          <p:cNvSpPr/>
          <p:nvPr/>
        </p:nvSpPr>
        <p:spPr>
          <a:xfrm>
            <a:off x="3006566" y="1585913"/>
            <a:ext cx="647700" cy="345281"/>
          </a:xfrm>
          <a:prstGeom prst="flowChartConnector">
            <a:avLst/>
          </a:prstGeom>
          <a:solidFill>
            <a:schemeClr val="bg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48725" name="流程图: 联系 13"/>
          <p:cNvSpPr/>
          <p:nvPr/>
        </p:nvSpPr>
        <p:spPr>
          <a:xfrm flipV="1">
            <a:off x="3101816" y="2185988"/>
            <a:ext cx="1060609" cy="408623"/>
          </a:xfrm>
          <a:prstGeom prst="flowChartConnector">
            <a:avLst/>
          </a:prstGeom>
          <a:solidFill>
            <a:schemeClr val="bg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48726" name="流程图: 联系 14"/>
          <p:cNvSpPr/>
          <p:nvPr/>
        </p:nvSpPr>
        <p:spPr>
          <a:xfrm flipV="1">
            <a:off x="3101816" y="2663190"/>
            <a:ext cx="1140143" cy="499586"/>
          </a:xfrm>
          <a:prstGeom prst="flowChartConnector">
            <a:avLst/>
          </a:prstGeom>
          <a:solidFill>
            <a:schemeClr val="bg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48727" name="流程图: 联系 17"/>
          <p:cNvSpPr/>
          <p:nvPr/>
        </p:nvSpPr>
        <p:spPr>
          <a:xfrm>
            <a:off x="3006566" y="3307080"/>
            <a:ext cx="567690" cy="345281"/>
          </a:xfrm>
          <a:prstGeom prst="flowChartConnector">
            <a:avLst/>
          </a:prstGeom>
          <a:solidFill>
            <a:schemeClr val="bg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48728" name="流程图: 联系 18"/>
          <p:cNvSpPr/>
          <p:nvPr/>
        </p:nvSpPr>
        <p:spPr>
          <a:xfrm>
            <a:off x="3007043" y="3759994"/>
            <a:ext cx="1074896" cy="467201"/>
          </a:xfrm>
          <a:prstGeom prst="flowChartConnector">
            <a:avLst/>
          </a:prstGeom>
          <a:solidFill>
            <a:schemeClr val="bg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48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48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48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48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48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048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048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1048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3" dur="2000"/>
                                        <p:tgtEl>
                                          <p:spTgt spid="1048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1048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1048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12" grpId="0"/>
      <p:bldP spid="1048713" grpId="0"/>
      <p:bldP spid="1048714" grpId="0"/>
      <p:bldP spid="1048715" grpId="0"/>
      <p:bldP spid="1048716" grpId="0"/>
      <p:bldP spid="1048724" grpId="1" bldLvl="0" animBg="1"/>
      <p:bldP spid="1048725" grpId="2" bldLvl="0" animBg="1"/>
      <p:bldP spid="1048726" grpId="3" bldLvl="0" animBg="1"/>
      <p:bldP spid="1048727" grpId="2" bldLvl="0" animBg="1"/>
      <p:bldP spid="1048728" grpId="2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9" name="Text Box 6"/>
          <p:cNvSpPr txBox="1">
            <a:spLocks noChangeArrowheads="1"/>
          </p:cNvSpPr>
          <p:nvPr/>
        </p:nvSpPr>
        <p:spPr bwMode="auto">
          <a:xfrm>
            <a:off x="3577828" y="1021556"/>
            <a:ext cx="4235053" cy="50673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700" b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8740" name="Text Box 8"/>
          <p:cNvSpPr txBox="1">
            <a:spLocks noChangeArrowheads="1"/>
          </p:cNvSpPr>
          <p:nvPr/>
        </p:nvSpPr>
        <p:spPr bwMode="auto">
          <a:xfrm>
            <a:off x="1835468" y="2926080"/>
            <a:ext cx="5586889" cy="216852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/>
              <a:t>There be</a:t>
            </a:r>
            <a:r>
              <a:rPr lang="en-US" altLang="zh-CN" sz="270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 </a:t>
            </a:r>
            <a:r>
              <a:rPr lang="en-US" altLang="zh-CN" sz="2700">
                <a:latin typeface="黑体" panose="02010609060101010101" charset="-122"/>
                <a:ea typeface="黑体" panose="02010609060101010101" charset="-122"/>
              </a:rPr>
              <a:t>+ </a:t>
            </a:r>
            <a:r>
              <a:rPr lang="zh-CN" altLang="en-US" sz="2700">
                <a:latin typeface="黑体" panose="02010609060101010101" charset="-122"/>
                <a:ea typeface="黑体" panose="02010609060101010101" charset="-122"/>
              </a:rPr>
              <a:t>人或物 </a:t>
            </a:r>
            <a:r>
              <a:rPr lang="en-US" altLang="zh-CN" sz="2700">
                <a:latin typeface="黑体" panose="02010609060101010101" charset="-122"/>
                <a:ea typeface="黑体" panose="02010609060101010101" charset="-122"/>
              </a:rPr>
              <a:t>+ </a:t>
            </a:r>
            <a:r>
              <a:rPr lang="zh-CN" altLang="en-US" sz="2700">
                <a:latin typeface="黑体" panose="02010609060101010101" charset="-122"/>
                <a:ea typeface="黑体" panose="02010609060101010101" charset="-122"/>
              </a:rPr>
              <a:t>地点</a:t>
            </a:r>
            <a:endParaRPr lang="zh-CN" altLang="en-US" sz="270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/>
            <a:endParaRPr lang="zh-CN" altLang="en-US" sz="270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/>
            <a:endParaRPr lang="zh-CN" altLang="en-US" sz="270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/>
            <a:endParaRPr lang="zh-CN" altLang="en-US" sz="270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/>
            <a:endParaRPr lang="zh-CN" altLang="en-US" sz="27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8741" name="Text Box 9"/>
          <p:cNvSpPr txBox="1">
            <a:spLocks noChangeArrowheads="1"/>
          </p:cNvSpPr>
          <p:nvPr/>
        </p:nvSpPr>
        <p:spPr bwMode="auto">
          <a:xfrm>
            <a:off x="1980010" y="1870472"/>
            <a:ext cx="1481455" cy="50673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dirty="0"/>
              <a:t>There be</a:t>
            </a:r>
            <a:r>
              <a:rPr lang="en-US" altLang="zh-CN" sz="2100" b="0" dirty="0"/>
              <a:t> </a:t>
            </a:r>
            <a:endParaRPr lang="en-US" altLang="zh-CN" sz="2100" b="0" dirty="0"/>
          </a:p>
        </p:txBody>
      </p:sp>
      <p:sp>
        <p:nvSpPr>
          <p:cNvPr id="1048742" name="AutoShape 10"/>
          <p:cNvSpPr>
            <a:spLocks noChangeArrowheads="1"/>
          </p:cNvSpPr>
          <p:nvPr/>
        </p:nvSpPr>
        <p:spPr bwMode="auto">
          <a:xfrm rot="-1796074">
            <a:off x="3545681" y="1924050"/>
            <a:ext cx="394097" cy="153591"/>
          </a:xfrm>
          <a:prstGeom prst="rightArrow">
            <a:avLst>
              <a:gd name="adj1" fmla="val 50000"/>
              <a:gd name="adj2" fmla="val 6414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 sz="135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1048743" name="AutoShape 11"/>
          <p:cNvSpPr>
            <a:spLocks noChangeArrowheads="1"/>
          </p:cNvSpPr>
          <p:nvPr/>
        </p:nvSpPr>
        <p:spPr bwMode="auto">
          <a:xfrm rot="938186">
            <a:off x="3561160" y="2194322"/>
            <a:ext cx="378619" cy="171450"/>
          </a:xfrm>
          <a:prstGeom prst="rightArrow">
            <a:avLst>
              <a:gd name="adj1" fmla="val 50000"/>
              <a:gd name="adj2" fmla="val 5520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 sz="135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1048744" name="Text Box 12"/>
          <p:cNvSpPr txBox="1">
            <a:spLocks noChangeArrowheads="1"/>
          </p:cNvSpPr>
          <p:nvPr/>
        </p:nvSpPr>
        <p:spPr bwMode="auto">
          <a:xfrm>
            <a:off x="4139803" y="1615679"/>
            <a:ext cx="411480" cy="50673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/>
              <a:t>is</a:t>
            </a:r>
            <a:endParaRPr lang="en-US" altLang="zh-CN" sz="2700"/>
          </a:p>
        </p:txBody>
      </p:sp>
      <p:sp>
        <p:nvSpPr>
          <p:cNvPr id="1048745" name="Text Box 13"/>
          <p:cNvSpPr txBox="1">
            <a:spLocks noChangeArrowheads="1"/>
          </p:cNvSpPr>
          <p:nvPr/>
        </p:nvSpPr>
        <p:spPr bwMode="auto">
          <a:xfrm>
            <a:off x="4086225" y="2037160"/>
            <a:ext cx="652780" cy="50673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/>
              <a:t>are</a:t>
            </a:r>
            <a:endParaRPr lang="en-US" altLang="zh-CN" sz="2700"/>
          </a:p>
        </p:txBody>
      </p:sp>
      <p:sp>
        <p:nvSpPr>
          <p:cNvPr id="1048747" name="Text Box 18"/>
          <p:cNvSpPr txBox="1">
            <a:spLocks noChangeArrowheads="1"/>
          </p:cNvSpPr>
          <p:nvPr/>
        </p:nvSpPr>
        <p:spPr bwMode="auto">
          <a:xfrm>
            <a:off x="2033350" y="3862864"/>
            <a:ext cx="6103144" cy="645160"/>
          </a:xfrm>
          <a:prstGeom prst="rect">
            <a:avLst/>
          </a:prstGeom>
          <a:solidFill>
            <a:srgbClr val="99CCFF">
              <a:alpha val="54117"/>
            </a:srgbClr>
          </a:solidFill>
          <a:ln w="9525">
            <a:solidFill>
              <a:srgbClr val="0000FF"/>
            </a:solidFill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/>
              <a:t>2</a:t>
            </a:r>
            <a:r>
              <a:rPr lang="zh-CN" altLang="en-US" sz="2100"/>
              <a:t>、就近原则 </a:t>
            </a:r>
            <a:r>
              <a:rPr lang="en-US" altLang="zh-CN" sz="2100"/>
              <a:t>(there </a:t>
            </a:r>
            <a:r>
              <a:rPr lang="zh-CN" altLang="en-US" sz="2100"/>
              <a:t>是个近视眼）</a:t>
            </a:r>
            <a:endParaRPr lang="zh-CN" altLang="en-US" sz="2100"/>
          </a:p>
          <a:p>
            <a:pPr eaLnBrk="1" hangingPunct="1"/>
            <a:r>
              <a:rPr lang="en-US" altLang="zh-CN" sz="1500"/>
              <a:t>      </a:t>
            </a:r>
            <a:endParaRPr lang="en-US" altLang="zh-CN" sz="1500"/>
          </a:p>
        </p:txBody>
      </p:sp>
      <p:sp>
        <p:nvSpPr>
          <p:cNvPr id="1048749" name="Rectangle 21"/>
          <p:cNvSpPr>
            <a:spLocks noChangeArrowheads="1"/>
          </p:cNvSpPr>
          <p:nvPr/>
        </p:nvSpPr>
        <p:spPr bwMode="auto">
          <a:xfrm>
            <a:off x="1815465" y="2856310"/>
            <a:ext cx="4572000" cy="400050"/>
          </a:xfrm>
          <a:prstGeom prst="rect">
            <a:avLst/>
          </a:prstGeom>
          <a:noFill/>
          <a:ln>
            <a:noFill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500"/>
              <a:t> </a:t>
            </a:r>
            <a:endParaRPr lang="zh-CN" altLang="en-US" sz="1500"/>
          </a:p>
        </p:txBody>
      </p:sp>
      <p:sp>
        <p:nvSpPr>
          <p:cNvPr id="1048750" name="Rectangle 20"/>
          <p:cNvSpPr>
            <a:spLocks noChangeArrowheads="1"/>
          </p:cNvSpPr>
          <p:nvPr/>
        </p:nvSpPr>
        <p:spPr bwMode="auto">
          <a:xfrm>
            <a:off x="2033588" y="4748213"/>
            <a:ext cx="4572000" cy="400050"/>
          </a:xfrm>
          <a:prstGeom prst="rect">
            <a:avLst/>
          </a:prstGeom>
          <a:noFill/>
          <a:ln>
            <a:noFill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zh-CN" sz="1500"/>
          </a:p>
        </p:txBody>
      </p:sp>
      <p:sp>
        <p:nvSpPr>
          <p:cNvPr id="1048751" name="Rectangle 21"/>
          <p:cNvSpPr>
            <a:spLocks noChangeArrowheads="1"/>
          </p:cNvSpPr>
          <p:nvPr/>
        </p:nvSpPr>
        <p:spPr bwMode="auto">
          <a:xfrm>
            <a:off x="2033588" y="5072063"/>
            <a:ext cx="4572000" cy="400050"/>
          </a:xfrm>
          <a:prstGeom prst="rect">
            <a:avLst/>
          </a:prstGeom>
          <a:noFill/>
          <a:ln>
            <a:noFill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500"/>
              <a:t>  </a:t>
            </a:r>
            <a:endParaRPr lang="en-US" altLang="zh-CN" sz="1500"/>
          </a:p>
        </p:txBody>
      </p:sp>
      <p:sp>
        <p:nvSpPr>
          <p:cNvPr id="1048752" name="Text Box 25"/>
          <p:cNvSpPr txBox="1">
            <a:spLocks noChangeArrowheads="1"/>
          </p:cNvSpPr>
          <p:nvPr/>
        </p:nvSpPr>
        <p:spPr bwMode="auto">
          <a:xfrm>
            <a:off x="4664869" y="1669256"/>
            <a:ext cx="3398520" cy="41402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/>
              <a:t>不可数名词或可数名词单数</a:t>
            </a:r>
            <a:endParaRPr lang="zh-CN" altLang="en-US" sz="2100"/>
          </a:p>
        </p:txBody>
      </p:sp>
      <p:sp>
        <p:nvSpPr>
          <p:cNvPr id="1048753" name="Text Box 26"/>
          <p:cNvSpPr txBox="1">
            <a:spLocks noChangeArrowheads="1"/>
          </p:cNvSpPr>
          <p:nvPr/>
        </p:nvSpPr>
        <p:spPr bwMode="auto">
          <a:xfrm>
            <a:off x="4662488" y="2140744"/>
            <a:ext cx="1790700" cy="41402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/>
              <a:t>可数名词复数</a:t>
            </a:r>
            <a:endParaRPr lang="zh-CN" altLang="en-US" sz="2100"/>
          </a:p>
        </p:txBody>
      </p:sp>
      <p:sp>
        <p:nvSpPr>
          <p:cNvPr id="1048754" name="PA_圆角矩形 9"/>
          <p:cNvSpPr/>
          <p:nvPr>
            <p:custDataLst>
              <p:tags r:id="rId1"/>
            </p:custDataLst>
          </p:nvPr>
        </p:nvSpPr>
        <p:spPr>
          <a:xfrm>
            <a:off x="0" y="513176"/>
            <a:ext cx="365878" cy="375285"/>
          </a:xfrm>
          <a:prstGeom prst="roundRect">
            <a:avLst>
              <a:gd name="adj" fmla="val 0"/>
            </a:avLst>
          </a:prstGeom>
          <a:solidFill>
            <a:srgbClr val="2AAE3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48755" name="文本框 18"/>
          <p:cNvSpPr txBox="1"/>
          <p:nvPr/>
        </p:nvSpPr>
        <p:spPr>
          <a:xfrm>
            <a:off x="425053" y="504612"/>
            <a:ext cx="139065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dirty="0">
                <a:solidFill>
                  <a:srgbClr val="26262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小结</a:t>
            </a:r>
            <a:endParaRPr lang="en-US" altLang="zh-CN" sz="2100" dirty="0">
              <a:solidFill>
                <a:srgbClr val="262626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35944" y="646271"/>
            <a:ext cx="618363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marR="0" indent="-57150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lang="zh-CN" altLang="en-US" sz="2100" b="1" noProof="0" dirty="0">
                <a:solidFill>
                  <a:srgbClr val="0070C0"/>
                </a:solidFill>
                <a:sym typeface="+mn-ea"/>
              </a:rPr>
              <a:t>介绍起居室及其陈设：</a:t>
            </a:r>
            <a:r>
              <a:rPr lang="en-US" altLang="zh-CN" sz="2100" b="1" noProof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living room </a:t>
            </a:r>
            <a:r>
              <a:rPr lang="zh-CN" altLang="en-US" sz="2100" b="1" noProof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起居室 </a:t>
            </a:r>
            <a:endParaRPr kumimoji="0" lang="en-US" altLang="zh-CN" sz="2100" b="1" kern="1200" cap="none" spc="0" normalizeH="0" baseline="0" noProof="0" dirty="0">
              <a:solidFill>
                <a:srgbClr val="0070C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en-US" altLang="zh-CN" sz="2100" b="1" noProof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sofa </a:t>
            </a:r>
            <a:r>
              <a:rPr lang="zh-CN" altLang="en-US" sz="2100" b="1" noProof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沙发     </a:t>
            </a:r>
            <a:r>
              <a:rPr lang="en-US" altLang="zh-CN" sz="2100" b="1" noProof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TV </a:t>
            </a:r>
            <a:r>
              <a:rPr lang="zh-CN" altLang="en-US" sz="2100" b="1" noProof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电视机</a:t>
            </a:r>
            <a:endParaRPr lang="zh-CN" altLang="en-US" sz="21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48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40" grpId="0" bldLvl="0" animBg="1"/>
      <p:bldP spid="1048741" grpId="0" bldLvl="0" animBg="1"/>
      <p:bldP spid="1048742" grpId="0" bldLvl="0" animBg="1"/>
      <p:bldP spid="1048743" grpId="0" bldLvl="0" animBg="1"/>
      <p:bldP spid="1048744" grpId="0" bldLvl="0" animBg="1"/>
      <p:bldP spid="1048745" grpId="0" bldLvl="0" animBg="1"/>
      <p:bldP spid="1048747" grpId="0" bldLvl="0" animBg="1"/>
      <p:bldP spid="1048752" grpId="0" bldLvl="0" animBg="1"/>
      <p:bldP spid="1048753" grpId="0" bldLvl="0" animBg="1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45364" y="2188333"/>
            <a:ext cx="6496526" cy="1494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90000"/>
              </a:lnSpc>
              <a:buFont typeface="Wingdings 2" panose="05020102010507070707" pitchFamily="2" charset="2"/>
              <a:buNone/>
            </a:pPr>
            <a:r>
              <a:rPr lang="en-US" altLang="x-none" sz="2400" b="1" dirty="0" smtClean="0">
                <a:solidFill>
                  <a:srgbClr val="3333CC"/>
                </a:solidFill>
                <a:latin typeface="Comic Sans MS" panose="030F0702030302020204" pitchFamily="66" charset="0"/>
                <a:sym typeface="+mn-ea"/>
              </a:rPr>
              <a:t>1.read aloud. </a:t>
            </a:r>
            <a:endParaRPr lang="en-US" altLang="x-none" sz="2400" b="1" dirty="0" smtClean="0">
              <a:solidFill>
                <a:srgbClr val="3333CC"/>
              </a:solidFill>
              <a:latin typeface="Comic Sans MS" panose="030F0702030302020204" pitchFamily="66" charset="0"/>
            </a:endParaRPr>
          </a:p>
          <a:p>
            <a:pPr lvl="0">
              <a:lnSpc>
                <a:spcPct val="190000"/>
              </a:lnSpc>
              <a:buFont typeface="Wingdings 2" panose="05020102010507070707" pitchFamily="2" charset="2"/>
              <a:buNone/>
            </a:pPr>
            <a:r>
              <a:rPr lang="en-US" altLang="x-none" sz="2400" b="1" dirty="0" smtClean="0">
                <a:solidFill>
                  <a:srgbClr val="3333CC"/>
                </a:solidFill>
                <a:latin typeface="Comic Sans MS" panose="030F0702030302020204" pitchFamily="66" charset="0"/>
                <a:sym typeface="+mn-ea"/>
              </a:rPr>
              <a:t>2.Make up a new dialogue and act it out .</a:t>
            </a:r>
            <a:endParaRPr lang="zh-CN" altLang="en-US"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2555477" y="1012902"/>
            <a:ext cx="4676299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1" hangingPunct="1"/>
            <a:r>
              <a:rPr lang="en-US" altLang="x-none" sz="2100" b="1" dirty="0">
                <a:solidFill>
                  <a:srgbClr val="FF0066"/>
                </a:solidFill>
                <a:latin typeface="Comic Sans MS" panose="030F0702030302020204" pitchFamily="66" charset="0"/>
                <a:sym typeface="+mn-ea"/>
              </a:rPr>
              <a:t>          Homework</a:t>
            </a:r>
            <a:endParaRPr lang="zh-CN" altLang="en-US" sz="21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kate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1718" y="3078004"/>
            <a:ext cx="1966436" cy="252364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AutoShape 7"/>
          <p:cNvSpPr/>
          <p:nvPr/>
        </p:nvSpPr>
        <p:spPr>
          <a:xfrm>
            <a:off x="1494235" y="4369594"/>
            <a:ext cx="4914900" cy="917972"/>
          </a:xfrm>
          <a:prstGeom prst="wedgeRoundRectCallout">
            <a:avLst>
              <a:gd name="adj1" fmla="val 3634"/>
              <a:gd name="adj2" fmla="val -89690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00FF00"/>
              </a:gs>
            </a:gsLst>
            <a:lin ang="5400000" scaled="1"/>
            <a:tileRect/>
          </a:gradFill>
          <a:ln w="952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en-US" altLang="zh-CN" sz="3300" b="1" dirty="0">
                <a:solidFill>
                  <a:srgbClr val="A306FA"/>
                </a:solidFill>
                <a:latin typeface="Arial" panose="020B0604020202020204" pitchFamily="34" charset="0"/>
              </a:rPr>
              <a:t>Welcome to my</a:t>
            </a:r>
            <a:r>
              <a:rPr lang="en-US" altLang="zh-CN" sz="3300" b="1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300" b="1" dirty="0">
                <a:solidFill>
                  <a:srgbClr val="FF0000"/>
                </a:solidFill>
                <a:latin typeface="Arial" panose="020B0604020202020204" pitchFamily="34" charset="0"/>
              </a:rPr>
              <a:t>home</a:t>
            </a:r>
            <a:r>
              <a:rPr lang="zh-CN" altLang="en-US" sz="3300" b="1" dirty="0">
                <a:solidFill>
                  <a:srgbClr val="0000FF"/>
                </a:solidFill>
                <a:latin typeface="Arial" panose="020B0604020202020204" pitchFamily="34" charset="0"/>
              </a:rPr>
              <a:t>！</a:t>
            </a:r>
            <a:endParaRPr lang="en-US" altLang="zh-CN" sz="33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68454" y="773906"/>
            <a:ext cx="4676299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1" hangingPunct="1"/>
            <a:r>
              <a:rPr lang="en-US" altLang="x-none" sz="2100" b="1" dirty="0">
                <a:solidFill>
                  <a:srgbClr val="FF0066"/>
                </a:solidFill>
                <a:latin typeface="Comic Sans MS" panose="030F0702030302020204" pitchFamily="66" charset="0"/>
                <a:sym typeface="+mn-ea"/>
              </a:rPr>
              <a:t>          </a:t>
            </a:r>
            <a:endParaRPr lang="zh-CN" altLang="en-US" sz="2100"/>
          </a:p>
        </p:txBody>
      </p:sp>
      <p:pic>
        <p:nvPicPr>
          <p:cNvPr id="3" name="图片 2" descr="2998776059807662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4055" y="773906"/>
            <a:ext cx="5864543" cy="434155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401026" y="1222216"/>
            <a:ext cx="3143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+mn-ea"/>
              </a:rPr>
              <a:t>Where is it?</a:t>
            </a:r>
            <a:endParaRPr lang="en-US" altLang="zh-CN" sz="36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8126" y="669131"/>
            <a:ext cx="3680936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dirty="0" smtClean="0"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  <a:sym typeface="+mn-ea"/>
              </a:rPr>
              <a:t>Look and guess.</a:t>
            </a:r>
            <a:endParaRPr lang="zh-CN" altLang="en-US" sz="3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 descr="客厅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77152" y="254318"/>
            <a:ext cx="9532620" cy="5103495"/>
          </a:xfrm>
          <a:prstGeom prst="rect">
            <a:avLst/>
          </a:prstGeom>
        </p:spPr>
      </p:pic>
      <p:sp>
        <p:nvSpPr>
          <p:cNvPr id="6" name="椭圆形标注 5"/>
          <p:cNvSpPr/>
          <p:nvPr/>
        </p:nvSpPr>
        <p:spPr>
          <a:xfrm flipH="1">
            <a:off x="5409724" y="436721"/>
            <a:ext cx="1634490" cy="1074896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50"/>
              <a:t>TV</a:t>
            </a:r>
            <a:endParaRPr lang="en-US" altLang="zh-CN" sz="4050"/>
          </a:p>
        </p:txBody>
      </p:sp>
      <p:sp>
        <p:nvSpPr>
          <p:cNvPr id="7" name="文本框 6"/>
          <p:cNvSpPr txBox="1"/>
          <p:nvPr/>
        </p:nvSpPr>
        <p:spPr>
          <a:xfrm>
            <a:off x="5664518" y="1120140"/>
            <a:ext cx="179355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0070C0"/>
                </a:solidFill>
                <a:latin typeface="Georgia" panose="02040502050405020303" charset="0"/>
              </a:rPr>
              <a:t>   </a:t>
            </a:r>
            <a:r>
              <a:rPr lang="zh-CN" altLang="en-US" b="1">
                <a:solidFill>
                  <a:srgbClr val="0070C0"/>
                </a:solidFill>
                <a:latin typeface="Georgia" panose="02040502050405020303" charset="0"/>
              </a:rPr>
              <a:t>电    视</a:t>
            </a:r>
            <a:endParaRPr lang="zh-CN" altLang="en-US" b="1">
              <a:solidFill>
                <a:srgbClr val="0070C0"/>
              </a:solidFill>
              <a:latin typeface="Georgia" panose="02040502050405020303" charset="0"/>
            </a:endParaRPr>
          </a:p>
        </p:txBody>
      </p:sp>
      <p:sp>
        <p:nvSpPr>
          <p:cNvPr id="8" name="椭圆形标注 7"/>
          <p:cNvSpPr/>
          <p:nvPr/>
        </p:nvSpPr>
        <p:spPr>
          <a:xfrm flipH="1">
            <a:off x="863918" y="1321118"/>
            <a:ext cx="1680686" cy="1052513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50"/>
              <a:t>sofa</a:t>
            </a:r>
            <a:endParaRPr lang="en-US" altLang="zh-CN" sz="4050"/>
          </a:p>
        </p:txBody>
      </p:sp>
      <p:sp>
        <p:nvSpPr>
          <p:cNvPr id="9" name="文本框 8"/>
          <p:cNvSpPr txBox="1"/>
          <p:nvPr/>
        </p:nvSpPr>
        <p:spPr>
          <a:xfrm>
            <a:off x="1130618" y="2061210"/>
            <a:ext cx="179355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0070C0"/>
                </a:solidFill>
                <a:latin typeface="Georgia" panose="02040502050405020303" charset="0"/>
              </a:rPr>
              <a:t>   </a:t>
            </a:r>
            <a:r>
              <a:rPr lang="zh-CN" altLang="en-US" b="1">
                <a:solidFill>
                  <a:srgbClr val="0070C0"/>
                </a:solidFill>
                <a:latin typeface="Georgia" panose="02040502050405020303" charset="0"/>
              </a:rPr>
              <a:t>沙     发</a:t>
            </a:r>
            <a:endParaRPr lang="zh-CN" altLang="en-US" b="1">
              <a:solidFill>
                <a:srgbClr val="0070C0"/>
              </a:solidFill>
              <a:latin typeface="Georgia" panose="02040502050405020303" charset="0"/>
            </a:endParaRPr>
          </a:p>
        </p:txBody>
      </p:sp>
      <p:sp>
        <p:nvSpPr>
          <p:cNvPr id="10" name="椭圆形标注 9"/>
          <p:cNvSpPr/>
          <p:nvPr/>
        </p:nvSpPr>
        <p:spPr>
          <a:xfrm>
            <a:off x="6280785" y="2867660"/>
            <a:ext cx="3146425" cy="1177925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50"/>
              <a:t>armchair</a:t>
            </a:r>
            <a:endParaRPr lang="en-US" altLang="zh-CN" sz="4050"/>
          </a:p>
        </p:txBody>
      </p:sp>
      <p:sp>
        <p:nvSpPr>
          <p:cNvPr id="11" name="文本框 10"/>
          <p:cNvSpPr txBox="1"/>
          <p:nvPr/>
        </p:nvSpPr>
        <p:spPr>
          <a:xfrm>
            <a:off x="7261860" y="3630930"/>
            <a:ext cx="29356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0070C0"/>
                </a:solidFill>
                <a:latin typeface="Georgia" panose="02040502050405020303" charset="0"/>
              </a:rPr>
              <a:t>   </a:t>
            </a:r>
            <a:r>
              <a:rPr lang="zh-CN" altLang="en-US" b="1">
                <a:solidFill>
                  <a:srgbClr val="0070C0"/>
                </a:solidFill>
                <a:latin typeface="Georgia" panose="02040502050405020303" charset="0"/>
              </a:rPr>
              <a:t>扶   手   椅</a:t>
            </a:r>
            <a:endParaRPr lang="zh-CN" altLang="en-US" b="1">
              <a:solidFill>
                <a:srgbClr val="0070C0"/>
              </a:solidFill>
              <a:latin typeface="Georgia" panose="02040502050405020303" charset="0"/>
            </a:endParaRPr>
          </a:p>
        </p:txBody>
      </p:sp>
      <p:sp>
        <p:nvSpPr>
          <p:cNvPr id="12" name="流程图: 可选过程 11"/>
          <p:cNvSpPr/>
          <p:nvPr/>
        </p:nvSpPr>
        <p:spPr>
          <a:xfrm>
            <a:off x="3065145" y="3813334"/>
            <a:ext cx="2731770" cy="514350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1"/>
                </a:solidFill>
              </a:rPr>
              <a:t>living room</a:t>
            </a:r>
            <a:endParaRPr lang="en-US" altLang="zh-CN" sz="3600" dirty="0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99534" y="4424839"/>
            <a:ext cx="1323818" cy="391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baseline="30000" dirty="0">
                <a:solidFill>
                  <a:srgbClr val="0070C0"/>
                </a:solidFill>
              </a:rPr>
              <a:t>起  居  室</a:t>
            </a:r>
            <a:endParaRPr lang="zh-CN" altLang="en-US" sz="3000" b="1" baseline="30000" dirty="0">
              <a:solidFill>
                <a:srgbClr val="0070C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8585" y="285750"/>
            <a:ext cx="281559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700">
                <a:sym typeface="+mn-ea"/>
              </a:rPr>
              <a:t>Look  and learn </a:t>
            </a:r>
            <a:endParaRPr lang="zh-CN" altLang="en-US" sz="270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/>
      <p:bldP spid="8" grpId="0" bldLvl="0" animBg="1"/>
      <p:bldP spid="9" grpId="0"/>
      <p:bldP spid="9" grpId="1"/>
      <p:bldP spid="9" grpId="2"/>
      <p:bldP spid="9" grpId="3"/>
      <p:bldP spid="10" grpId="0" animBg="1"/>
      <p:bldP spid="10" grpId="1" bldLvl="0" animBg="1"/>
      <p:bldP spid="11" grpId="0"/>
      <p:bldP spid="12" grpId="0" bldLvl="0" animBg="1"/>
      <p:bldP spid="13" grpId="0"/>
      <p:bldP spid="13" grpId="1"/>
      <p:bldP spid="13" grpId="2"/>
      <p:bldP spid="13" grpId="3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9" name="TextBox 109"/>
          <p:cNvSpPr txBox="1">
            <a:spLocks noChangeArrowheads="1"/>
          </p:cNvSpPr>
          <p:nvPr/>
        </p:nvSpPr>
        <p:spPr bwMode="auto">
          <a:xfrm>
            <a:off x="1892618" y="285750"/>
            <a:ext cx="3530918" cy="1383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 b="1">
                <a:solidFill>
                  <a:schemeClr val="bg1"/>
                </a:solidFill>
              </a:rPr>
              <a:t>活动与探究</a:t>
            </a:r>
            <a:r>
              <a:rPr lang="zh-CN" altLang="en-US" sz="1800" b="1">
                <a:solidFill>
                  <a:schemeClr val="bg1"/>
                </a:solidFill>
              </a:rPr>
              <a:t>（</a:t>
            </a:r>
            <a:r>
              <a:rPr lang="zh-CN" altLang="en-US" sz="1500" b="1">
                <a:solidFill>
                  <a:schemeClr val="bg1"/>
                </a:solidFill>
              </a:rPr>
              <a:t>温馨提示：规范操作、注意安全</a:t>
            </a:r>
            <a:r>
              <a:rPr lang="zh-CN" altLang="en-US" sz="1800" b="1">
                <a:solidFill>
                  <a:schemeClr val="bg1"/>
                </a:solidFill>
              </a:rPr>
              <a:t>）</a:t>
            </a:r>
            <a:endParaRPr lang="zh-CN" altLang="en-US" sz="3000" b="1">
              <a:solidFill>
                <a:schemeClr val="bg1"/>
              </a:solidFill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sz="3000" b="1">
              <a:solidFill>
                <a:schemeClr val="bg1"/>
              </a:solidFill>
            </a:endParaRPr>
          </a:p>
        </p:txBody>
      </p:sp>
      <p:sp>
        <p:nvSpPr>
          <p:cNvPr id="1048620" name="PA_圆角矩形 9"/>
          <p:cNvSpPr/>
          <p:nvPr>
            <p:custDataLst>
              <p:tags r:id="rId2"/>
            </p:custDataLst>
          </p:nvPr>
        </p:nvSpPr>
        <p:spPr>
          <a:xfrm>
            <a:off x="0" y="513176"/>
            <a:ext cx="365878" cy="375285"/>
          </a:xfrm>
          <a:prstGeom prst="roundRect">
            <a:avLst>
              <a:gd name="adj" fmla="val 0"/>
            </a:avLst>
          </a:prstGeom>
          <a:solidFill>
            <a:srgbClr val="36E0F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48621" name="文本框 68"/>
          <p:cNvSpPr txBox="1"/>
          <p:nvPr/>
        </p:nvSpPr>
        <p:spPr>
          <a:xfrm>
            <a:off x="425053" y="504612"/>
            <a:ext cx="139065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dirty="0">
                <a:solidFill>
                  <a:srgbClr val="26262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知识讲解</a:t>
            </a:r>
            <a:endParaRPr lang="en-US" altLang="zh-CN" sz="2100" dirty="0">
              <a:solidFill>
                <a:srgbClr val="262626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048622" name="Text Box 10"/>
          <p:cNvSpPr txBox="1">
            <a:spLocks noChangeArrowheads="1"/>
          </p:cNvSpPr>
          <p:nvPr/>
        </p:nvSpPr>
        <p:spPr bwMode="auto">
          <a:xfrm>
            <a:off x="89823" y="966628"/>
            <a:ext cx="1257652" cy="506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华文彩云" panose="02010800040101010101" pitchFamily="2" charset="-122"/>
                <a:ea typeface="华文彩云" panose="02010800040101010101" pitchFamily="2" charset="-122"/>
              </a:rPr>
              <a:t>难点突破</a:t>
            </a:r>
            <a:endParaRPr lang="zh-CN" altLang="zh-CN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pic>
        <p:nvPicPr>
          <p:cNvPr id="2097158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7281" y="1715929"/>
            <a:ext cx="3562826" cy="3335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623" name="文本框 3"/>
          <p:cNvSpPr txBox="1"/>
          <p:nvPr/>
        </p:nvSpPr>
        <p:spPr>
          <a:xfrm>
            <a:off x="1107281" y="979170"/>
            <a:ext cx="4043839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dirty="0">
                <a:solidFill>
                  <a:srgbClr val="1F1F2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      </a:t>
            </a:r>
            <a:r>
              <a:rPr lang="en-US" altLang="zh-CN" sz="2100" dirty="0">
                <a:solidFill>
                  <a:srgbClr val="1F1F2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21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This is Li  Yan</a:t>
            </a:r>
            <a:r>
              <a:rPr lang="el-GR" altLang="zh-CN" sz="2100" dirty="0">
                <a:solidFill>
                  <a:srgbClr val="FF0000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΄</a:t>
            </a:r>
            <a:r>
              <a:rPr lang="en-US" altLang="zh-CN" sz="21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s  living room.</a:t>
            </a:r>
            <a:endParaRPr lang="zh-CN" altLang="en-US" sz="2100" dirty="0"/>
          </a:p>
        </p:txBody>
      </p:sp>
      <p:sp>
        <p:nvSpPr>
          <p:cNvPr id="1048624" name="文本框 6"/>
          <p:cNvSpPr txBox="1"/>
          <p:nvPr/>
        </p:nvSpPr>
        <p:spPr>
          <a:xfrm>
            <a:off x="5814536" y="1324451"/>
            <a:ext cx="211313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dirty="0"/>
              <a:t>What's in it?</a:t>
            </a:r>
            <a:endParaRPr lang="en-US" altLang="zh-CN" sz="2100" dirty="0"/>
          </a:p>
        </p:txBody>
      </p:sp>
      <p:sp>
        <p:nvSpPr>
          <p:cNvPr id="1048625" name="文本框 7"/>
          <p:cNvSpPr txBox="1"/>
          <p:nvPr/>
        </p:nvSpPr>
        <p:spPr>
          <a:xfrm>
            <a:off x="4285774" y="2397919"/>
            <a:ext cx="384334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+mn-ea"/>
              </a:rPr>
              <a:t>TV</a:t>
            </a:r>
            <a:endParaRPr lang="zh-CN" altLang="en-US" sz="1350"/>
          </a:p>
        </p:txBody>
      </p:sp>
      <p:sp>
        <p:nvSpPr>
          <p:cNvPr id="1048626" name="文本框 8"/>
          <p:cNvSpPr txBox="1"/>
          <p:nvPr/>
        </p:nvSpPr>
        <p:spPr>
          <a:xfrm>
            <a:off x="3261360" y="2932271"/>
            <a:ext cx="496253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+mn-ea"/>
              </a:rPr>
              <a:t>sofa</a:t>
            </a:r>
            <a:endParaRPr lang="zh-CN" altLang="en-US" sz="1350"/>
          </a:p>
        </p:txBody>
      </p:sp>
      <p:sp>
        <p:nvSpPr>
          <p:cNvPr id="1048627" name="文本框 10"/>
          <p:cNvSpPr txBox="1"/>
          <p:nvPr/>
        </p:nvSpPr>
        <p:spPr>
          <a:xfrm>
            <a:off x="2455069" y="1646873"/>
            <a:ext cx="602933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dirty="0">
                <a:solidFill>
                  <a:srgbClr val="1F1F2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kite</a:t>
            </a:r>
            <a:endParaRPr lang="zh-CN" altLang="en-US" sz="1350"/>
          </a:p>
        </p:txBody>
      </p:sp>
      <p:sp>
        <p:nvSpPr>
          <p:cNvPr id="1048628" name="文本框 11"/>
          <p:cNvSpPr txBox="1"/>
          <p:nvPr/>
        </p:nvSpPr>
        <p:spPr>
          <a:xfrm>
            <a:off x="1587341" y="1715929"/>
            <a:ext cx="694373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dirty="0">
                <a:solidFill>
                  <a:srgbClr val="1F1F2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balloon</a:t>
            </a:r>
            <a:endParaRPr lang="zh-CN" altLang="en-US" sz="1350"/>
          </a:p>
        </p:txBody>
      </p:sp>
      <p:sp>
        <p:nvSpPr>
          <p:cNvPr id="1048629" name="文本框 12"/>
          <p:cNvSpPr txBox="1"/>
          <p:nvPr/>
        </p:nvSpPr>
        <p:spPr>
          <a:xfrm>
            <a:off x="3510439" y="4486751"/>
            <a:ext cx="1053941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+mn-ea"/>
              </a:rPr>
              <a:t>armchair</a:t>
            </a:r>
            <a:endParaRPr lang="zh-CN" altLang="en-US" sz="1350"/>
          </a:p>
        </p:txBody>
      </p:sp>
      <p:sp>
        <p:nvSpPr>
          <p:cNvPr id="1048630" name="文本框 13"/>
          <p:cNvSpPr txBox="1"/>
          <p:nvPr/>
        </p:nvSpPr>
        <p:spPr>
          <a:xfrm>
            <a:off x="3757613" y="1552575"/>
            <a:ext cx="559594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/>
              <a:t>clock</a:t>
            </a:r>
            <a:endParaRPr lang="en-US" altLang="zh-CN" sz="1350"/>
          </a:p>
        </p:txBody>
      </p:sp>
      <p:sp>
        <p:nvSpPr>
          <p:cNvPr id="3" name="文本框 2"/>
          <p:cNvSpPr txBox="1"/>
          <p:nvPr/>
        </p:nvSpPr>
        <p:spPr>
          <a:xfrm>
            <a:off x="5008245" y="1923098"/>
            <a:ext cx="3976211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en-US" altLang="zh-CN" b="1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There is a   new </a:t>
            </a:r>
            <a:r>
              <a:rPr lang="en-US" altLang="zh-CN" sz="1350" b="1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_________.</a:t>
            </a:r>
            <a:endParaRPr lang="zh-CN" altLang="en-US" sz="1350" dirty="0"/>
          </a:p>
        </p:txBody>
      </p:sp>
      <p:sp>
        <p:nvSpPr>
          <p:cNvPr id="2" name="文本框 1"/>
          <p:cNvSpPr txBox="1"/>
          <p:nvPr/>
        </p:nvSpPr>
        <p:spPr>
          <a:xfrm>
            <a:off x="5008245" y="2512219"/>
            <a:ext cx="2810828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algn="l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en-US" altLang="zh-CN" b="1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There are two </a:t>
            </a:r>
            <a:r>
              <a:rPr lang="en-US" altLang="zh-CN" sz="1350" b="1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_________.</a:t>
            </a:r>
            <a:endParaRPr lang="zh-CN" altLang="en-US" sz="1350" dirty="0"/>
          </a:p>
        </p:txBody>
      </p:sp>
      <p:sp>
        <p:nvSpPr>
          <p:cNvPr id="4" name="文本框 3"/>
          <p:cNvSpPr txBox="1"/>
          <p:nvPr/>
        </p:nvSpPr>
        <p:spPr>
          <a:xfrm>
            <a:off x="5008245" y="3016568"/>
            <a:ext cx="270510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b="1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There are  four </a:t>
            </a:r>
            <a:r>
              <a:rPr lang="en-US" altLang="zh-CN" sz="1350" b="1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___________</a:t>
            </a:r>
            <a:endParaRPr lang="zh-CN" altLang="en-US" sz="1350" dirty="0"/>
          </a:p>
        </p:txBody>
      </p:sp>
      <p:sp>
        <p:nvSpPr>
          <p:cNvPr id="5" name="文本框 4"/>
          <p:cNvSpPr txBox="1"/>
          <p:nvPr/>
        </p:nvSpPr>
        <p:spPr>
          <a:xfrm>
            <a:off x="5008245" y="3677603"/>
            <a:ext cx="312229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b="1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There are three   ___________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6785610" y="1828800"/>
            <a:ext cx="145637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TV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642259" y="2397919"/>
            <a:ext cx="102489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sofas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85610" y="2877979"/>
            <a:ext cx="12649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armchairs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919913" y="3566160"/>
            <a:ext cx="81486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kites</a:t>
            </a: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48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24" grpId="0"/>
      <p:bldP spid="3" grpId="2"/>
      <p:bldP spid="2" grpId="0"/>
      <p:bldP spid="5" grpId="0"/>
      <p:bldP spid="7" grpId="0" bldLvl="0" build="allAtOnce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1" name="文本框 28"/>
          <p:cNvSpPr txBox="1"/>
          <p:nvPr/>
        </p:nvSpPr>
        <p:spPr>
          <a:xfrm>
            <a:off x="425053" y="504612"/>
            <a:ext cx="139065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dirty="0">
                <a:solidFill>
                  <a:srgbClr val="26262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sym typeface="+mn-ea"/>
              </a:rPr>
              <a:t>知识讲解</a:t>
            </a:r>
            <a:endParaRPr lang="en-US" altLang="zh-CN" sz="2100" dirty="0">
              <a:solidFill>
                <a:srgbClr val="262626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04863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EF79-204E-44E9-9497-DC3F3763FC2D}" type="slidenum">
              <a:rPr lang="zh-CN" altLang="en-US" sz="625" smtClean="0"/>
            </a:fld>
            <a:endParaRPr lang="zh-CN" altLang="en-US" sz="625"/>
          </a:p>
        </p:txBody>
      </p:sp>
      <p:sp>
        <p:nvSpPr>
          <p:cNvPr id="1048633" name="文本框 21"/>
          <p:cNvSpPr txBox="1"/>
          <p:nvPr/>
        </p:nvSpPr>
        <p:spPr>
          <a:xfrm>
            <a:off x="2230472" y="562736"/>
            <a:ext cx="3724604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What are they talking about?</a:t>
            </a:r>
            <a:endParaRPr lang="zh-CN" altLang="en-US" sz="2100" i="1" dirty="0">
              <a:solidFill>
                <a:srgbClr val="29AAF8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48634" name="文本框 2"/>
          <p:cNvSpPr txBox="1"/>
          <p:nvPr/>
        </p:nvSpPr>
        <p:spPr>
          <a:xfrm>
            <a:off x="3846671" y="1673066"/>
            <a:ext cx="3837146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+mn-ea"/>
              </a:rPr>
              <a:t>L: </a:t>
            </a:r>
            <a:r>
              <a:rPr lang="en-US" altLang="zh-CN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+mn-ea"/>
              </a:rPr>
              <a:t>Look at the living room!</a:t>
            </a:r>
            <a:endParaRPr lang="zh-CN" altLang="en-US" dirty="0"/>
          </a:p>
        </p:txBody>
      </p:sp>
      <p:sp>
        <p:nvSpPr>
          <p:cNvPr id="1048635" name="文本框 3"/>
          <p:cNvSpPr txBox="1"/>
          <p:nvPr/>
        </p:nvSpPr>
        <p:spPr>
          <a:xfrm>
            <a:off x="4329589" y="2297430"/>
            <a:ext cx="4008596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+mn-ea"/>
              </a:rPr>
              <a:t>K: </a:t>
            </a:r>
            <a:r>
              <a:rPr lang="en-US" altLang="zh-CN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+mn-ea"/>
              </a:rPr>
              <a:t>Wow! </a:t>
            </a:r>
            <a:r>
              <a:rPr lang="en-US" altLang="zh-CN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+mn-ea"/>
              </a:rPr>
              <a:t>There is</a:t>
            </a:r>
            <a:r>
              <a:rPr lang="en-US" altLang="zh-CN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+mn-ea"/>
              </a:rPr>
              <a:t> a new TV.</a:t>
            </a:r>
            <a:endParaRPr lang="zh-CN" altLang="en-US" dirty="0"/>
          </a:p>
        </p:txBody>
      </p:sp>
      <p:sp>
        <p:nvSpPr>
          <p:cNvPr id="1048636" name="文本框 4"/>
          <p:cNvSpPr txBox="1"/>
          <p:nvPr/>
        </p:nvSpPr>
        <p:spPr>
          <a:xfrm>
            <a:off x="4329589" y="2919413"/>
            <a:ext cx="435387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+mn-ea"/>
              </a:rPr>
              <a:t>K: </a:t>
            </a:r>
            <a:r>
              <a:rPr lang="en-US" altLang="zh-CN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+mn-ea"/>
              </a:rPr>
              <a:t>Oh,</a:t>
            </a:r>
            <a:r>
              <a:rPr lang="en-US" altLang="zh-CN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+mn-ea"/>
              </a:rPr>
              <a:t>There are</a:t>
            </a:r>
            <a:r>
              <a:rPr lang="en-US" altLang="zh-CN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+mn-ea"/>
              </a:rPr>
              <a:t> two sofa</a:t>
            </a:r>
            <a:r>
              <a:rPr lang="en-US" altLang="zh-CN" noProof="0" dirty="0" smtClean="0">
                <a:ln>
                  <a:noFill/>
                </a:ln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+mn-ea"/>
              </a:rPr>
              <a:t>s</a:t>
            </a:r>
            <a:r>
              <a:rPr lang="en-US" altLang="zh-CN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+mn-ea"/>
              </a:rPr>
              <a:t> and four armchair</a:t>
            </a:r>
            <a:r>
              <a:rPr lang="en-US" altLang="zh-CN" noProof="0" dirty="0" smtClean="0">
                <a:ln>
                  <a:noFill/>
                </a:ln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+mn-ea"/>
              </a:rPr>
              <a:t>s.</a:t>
            </a:r>
            <a:endParaRPr lang="en-US" altLang="zh-CN" noProof="0" dirty="0" smtClean="0">
              <a:ln>
                <a:noFill/>
              </a:ln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048637" name="文本框 5"/>
          <p:cNvSpPr txBox="1"/>
          <p:nvPr/>
        </p:nvSpPr>
        <p:spPr>
          <a:xfrm>
            <a:off x="4253865" y="3799046"/>
            <a:ext cx="4767263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L: </a:t>
            </a:r>
            <a:r>
              <a:rPr lang="en-US" altLang="zh-CN" dirty="0">
                <a:solidFill>
                  <a:srgbClr val="1F1F2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And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there are</a:t>
            </a:r>
            <a:r>
              <a:rPr lang="en-US" altLang="zh-CN" dirty="0">
                <a:solidFill>
                  <a:srgbClr val="1F1F2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three kite</a:t>
            </a:r>
            <a:r>
              <a:rPr lang="en-US" altLang="zh-CN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</a:t>
            </a:r>
            <a:r>
              <a:rPr lang="en-US" altLang="zh-CN" dirty="0">
                <a:solidFill>
                  <a:srgbClr val="1F1F2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and four balloon</a:t>
            </a:r>
            <a:r>
              <a:rPr lang="en-US" altLang="zh-CN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s.</a:t>
            </a:r>
            <a:endParaRPr lang="en-US" altLang="zh-CN" dirty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048638" name="PA_圆角矩形 9"/>
          <p:cNvSpPr/>
          <p:nvPr>
            <p:custDataLst>
              <p:tags r:id="rId1"/>
            </p:custDataLst>
          </p:nvPr>
        </p:nvSpPr>
        <p:spPr>
          <a:xfrm>
            <a:off x="59055" y="513176"/>
            <a:ext cx="365878" cy="375285"/>
          </a:xfrm>
          <a:prstGeom prst="roundRect">
            <a:avLst>
              <a:gd name="adj" fmla="val 0"/>
            </a:avLst>
          </a:prstGeom>
          <a:solidFill>
            <a:srgbClr val="36E0F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48639" name="文本框 6"/>
          <p:cNvSpPr txBox="1"/>
          <p:nvPr/>
        </p:nvSpPr>
        <p:spPr>
          <a:xfrm>
            <a:off x="59055" y="954405"/>
            <a:ext cx="1228249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dirty="0">
                <a:latin typeface="华文彩云" panose="02010800040101010101" pitchFamily="2" charset="-122"/>
                <a:ea typeface="华文彩云" panose="02010800040101010101" pitchFamily="2" charset="-122"/>
                <a:sym typeface="+mn-ea"/>
              </a:rPr>
              <a:t>难点突破</a:t>
            </a:r>
            <a:endParaRPr lang="zh-CN" altLang="en-US" sz="1350"/>
          </a:p>
        </p:txBody>
      </p:sp>
      <p:sp>
        <p:nvSpPr>
          <p:cNvPr id="1048640" name="圆角矩形 10"/>
          <p:cNvSpPr/>
          <p:nvPr/>
        </p:nvSpPr>
        <p:spPr>
          <a:xfrm>
            <a:off x="6196965" y="2185511"/>
            <a:ext cx="1062514" cy="456724"/>
          </a:xfrm>
          <a:prstGeom prst="roundRect">
            <a:avLst/>
          </a:prstGeom>
          <a:solidFill>
            <a:schemeClr val="bg2">
              <a:alpha val="2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3145728" name="直接箭头连接符 7"/>
          <p:cNvCxnSpPr>
            <a:stCxn id="1048640" idx="3"/>
          </p:cNvCxnSpPr>
          <p:nvPr/>
        </p:nvCxnSpPr>
        <p:spPr>
          <a:xfrm flipV="1">
            <a:off x="7259479" y="2018348"/>
            <a:ext cx="519113" cy="3957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641" name="圆角矩形 13"/>
          <p:cNvSpPr/>
          <p:nvPr/>
        </p:nvSpPr>
        <p:spPr>
          <a:xfrm>
            <a:off x="5954554" y="2756535"/>
            <a:ext cx="3066574" cy="1669733"/>
          </a:xfrm>
          <a:prstGeom prst="roundRect">
            <a:avLst/>
          </a:prstGeom>
          <a:solidFill>
            <a:schemeClr val="bg2">
              <a:alpha val="2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8642" name="文本框 14"/>
          <p:cNvSpPr txBox="1"/>
          <p:nvPr/>
        </p:nvSpPr>
        <p:spPr>
          <a:xfrm>
            <a:off x="6686550" y="4830128"/>
            <a:ext cx="1625441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5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可数名词复数</a:t>
            </a:r>
            <a:endParaRPr lang="zh-CN" altLang="en-US" sz="135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</p:txBody>
      </p:sp>
      <p:cxnSp>
        <p:nvCxnSpPr>
          <p:cNvPr id="3145729" name="直接箭头连接符 15"/>
          <p:cNvCxnSpPr>
            <a:stCxn id="1048641" idx="2"/>
          </p:cNvCxnSpPr>
          <p:nvPr/>
        </p:nvCxnSpPr>
        <p:spPr>
          <a:xfrm>
            <a:off x="7488079" y="4426268"/>
            <a:ext cx="253365" cy="4910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643" name="文本框 9"/>
          <p:cNvSpPr txBox="1"/>
          <p:nvPr/>
        </p:nvSpPr>
        <p:spPr>
          <a:xfrm>
            <a:off x="7791450" y="1790700"/>
            <a:ext cx="1352550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5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可数名词单数</a:t>
            </a:r>
            <a:endParaRPr lang="zh-CN" altLang="en-US" sz="135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179" y="1673066"/>
            <a:ext cx="3328416" cy="33528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48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48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45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45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1048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45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45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048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40" grpId="0" bldLvl="0" animBg="1"/>
      <p:bldP spid="1048641" grpId="0" bldLvl="0" animBg="1"/>
      <p:bldP spid="1048642" grpId="0"/>
      <p:bldP spid="10486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7" name="文本框 1"/>
          <p:cNvSpPr txBox="1"/>
          <p:nvPr/>
        </p:nvSpPr>
        <p:spPr>
          <a:xfrm>
            <a:off x="1656398" y="2960846"/>
            <a:ext cx="5431155" cy="11887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100" b="1" noProof="0" dirty="0">
                <a:ln>
                  <a:noFill/>
                </a:ln>
                <a:effectLst/>
                <a:uLnTx/>
                <a:uFillTx/>
                <a:latin typeface="印品黑体" panose="00000500000000000000" pitchFamily="2" charset="-122"/>
                <a:sym typeface="+mn-ea"/>
              </a:rPr>
              <a:t>  </a:t>
            </a:r>
            <a:r>
              <a:rPr lang="en-US" altLang="zh-CN" sz="2100" b="1" noProof="0" dirty="0">
                <a:ln>
                  <a:noFill/>
                </a:ln>
                <a:effectLst/>
                <a:uLnTx/>
                <a:uFillTx/>
                <a:latin typeface="印品黑体" panose="00000500000000000000" pitchFamily="2" charset="-122"/>
                <a:sym typeface="+mn-ea"/>
              </a:rPr>
              <a:t>There is </a:t>
            </a:r>
            <a:r>
              <a:rPr lang="en-US" altLang="zh-CN" sz="21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印品黑体" panose="00000500000000000000" pitchFamily="2" charset="-122"/>
                <a:sym typeface="+mn-ea"/>
              </a:rPr>
              <a:t>a</a:t>
            </a:r>
            <a:r>
              <a:rPr lang="en-US" altLang="zh-CN" sz="2100" b="1" noProof="0" dirty="0">
                <a:ln>
                  <a:noFill/>
                </a:ln>
                <a:effectLst/>
                <a:uLnTx/>
                <a:uFillTx/>
                <a:latin typeface="印品黑体" panose="00000500000000000000" pitchFamily="2" charset="-122"/>
                <a:sym typeface="+mn-ea"/>
              </a:rPr>
              <a:t> </a:t>
            </a:r>
            <a:r>
              <a:rPr lang="en-US" altLang="zh-CN" sz="21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印品黑体" panose="00000500000000000000" pitchFamily="2" charset="-122"/>
                <a:sym typeface="+mn-ea"/>
              </a:rPr>
              <a:t>bird</a:t>
            </a:r>
            <a:r>
              <a:rPr lang="en-US" altLang="zh-CN" sz="2100" b="1" noProof="0" dirty="0">
                <a:ln>
                  <a:noFill/>
                </a:ln>
                <a:effectLst/>
                <a:uLnTx/>
                <a:uFillTx/>
                <a:latin typeface="印品黑体" panose="00000500000000000000" pitchFamily="2" charset="-122"/>
                <a:sym typeface="+mn-ea"/>
              </a:rPr>
              <a:t> on the tree.</a:t>
            </a:r>
            <a:endParaRPr kumimoji="0" lang="en-US" altLang="zh-CN" sz="2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印品黑体" panose="00000500000000000000" pitchFamily="2" charset="-122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2100" b="1" noProof="0" dirty="0">
                <a:ln>
                  <a:noFill/>
                </a:ln>
                <a:effectLst/>
                <a:uLnTx/>
                <a:uFillTx/>
                <a:latin typeface="印品黑体" panose="00000500000000000000" pitchFamily="2" charset="-122"/>
                <a:sym typeface="+mn-ea"/>
              </a:rPr>
              <a:t>     </a:t>
            </a:r>
            <a:r>
              <a:rPr lang="zh-CN" altLang="en-US" sz="2100" b="1" noProof="0" dirty="0">
                <a:ln>
                  <a:noFill/>
                </a:ln>
                <a:effectLst/>
                <a:uLnTx/>
                <a:uFillTx/>
                <a:latin typeface="印品黑体" panose="00000500000000000000" pitchFamily="2" charset="-122"/>
                <a:sym typeface="+mn-ea"/>
              </a:rPr>
              <a:t>树上有一只鸟。</a:t>
            </a:r>
            <a:endParaRPr kumimoji="0" lang="zh-CN" altLang="en-US" sz="2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印品黑体" panose="00000500000000000000" pitchFamily="2" charset="-122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100" b="1" noProof="0" dirty="0">
                <a:ln>
                  <a:noFill/>
                </a:ln>
                <a:effectLst/>
                <a:uLnTx/>
                <a:uFillTx/>
                <a:latin typeface="印品黑体" panose="00000500000000000000" pitchFamily="2" charset="-122"/>
                <a:sym typeface="+mn-ea"/>
              </a:rPr>
              <a:t>  </a:t>
            </a:r>
            <a:endParaRPr lang="zh-CN" altLang="en-US" sz="2100" dirty="0"/>
          </a:p>
        </p:txBody>
      </p:sp>
      <p:sp>
        <p:nvSpPr>
          <p:cNvPr id="1048648" name="文本框 2"/>
          <p:cNvSpPr txBox="1"/>
          <p:nvPr/>
        </p:nvSpPr>
        <p:spPr>
          <a:xfrm>
            <a:off x="1997393" y="549116"/>
            <a:ext cx="531495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zh-CN" dirty="0">
                <a:solidFill>
                  <a:schemeClr val="tx2"/>
                </a:solidFill>
                <a:latin typeface="Times New Roman" panose="02020603050405020304" pitchFamily="18" charset="0"/>
                <a:sym typeface="+mn-ea"/>
              </a:rPr>
              <a:t>          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观察图文，发现问题</a:t>
            </a:r>
            <a:endParaRPr lang="zh-CN" altLang="en-US" sz="2100" b="1"/>
          </a:p>
        </p:txBody>
      </p:sp>
      <p:sp>
        <p:nvSpPr>
          <p:cNvPr id="1048649" name="文本框 3"/>
          <p:cNvSpPr txBox="1"/>
          <p:nvPr/>
        </p:nvSpPr>
        <p:spPr>
          <a:xfrm>
            <a:off x="1902619" y="1808321"/>
            <a:ext cx="4938713" cy="887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350" noProof="0" dirty="0" smtClean="0">
              <a:ln>
                <a:noFill/>
              </a:ln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effectLst/>
              <a:uLnTx/>
              <a:uFillTx/>
              <a:cs typeface="+mj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100" b="1" noProof="0" dirty="0">
                <a:ln>
                  <a:noFill/>
                </a:ln>
                <a:effectLst/>
                <a:uLnTx/>
                <a:uFillTx/>
                <a:latin typeface="印品黑体" panose="00000500000000000000" pitchFamily="2" charset="-122"/>
                <a:sym typeface="+mn-ea"/>
              </a:rPr>
              <a:t>There </a:t>
            </a:r>
            <a:r>
              <a:rPr lang="en-US" altLang="zh-CN" sz="21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印品黑体" panose="00000500000000000000" pitchFamily="2" charset="-122"/>
                <a:sym typeface="+mn-ea"/>
              </a:rPr>
              <a:t>is  </a:t>
            </a:r>
            <a:r>
              <a:rPr lang="en-US" altLang="zh-CN" sz="2100" b="1" noProof="0" dirty="0">
                <a:ln>
                  <a:noFill/>
                </a:ln>
                <a:effectLst/>
                <a:uLnTx/>
                <a:uFillTx/>
                <a:latin typeface="印品黑体" panose="00000500000000000000" pitchFamily="2" charset="-122"/>
                <a:sym typeface="+mn-ea"/>
              </a:rPr>
              <a:t>+</a:t>
            </a:r>
            <a:r>
              <a:rPr lang="zh-CN" altLang="en-US" sz="21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印品黑体" panose="00000500000000000000" pitchFamily="2" charset="-122"/>
                <a:sym typeface="+mn-ea"/>
              </a:rPr>
              <a:t>单数可数名词</a:t>
            </a:r>
            <a:endParaRPr lang="zh-CN" altLang="en-US" sz="1350" noProof="0" dirty="0" smtClean="0">
              <a:ln>
                <a:noFill/>
              </a:ln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effectLst/>
              <a:uLnTx/>
              <a:uFillTx/>
              <a:cs typeface="+mj-cs"/>
              <a:sym typeface="+mn-ea"/>
            </a:endParaRPr>
          </a:p>
        </p:txBody>
      </p:sp>
      <p:sp>
        <p:nvSpPr>
          <p:cNvPr id="1048650" name="椭圆 4"/>
          <p:cNvSpPr/>
          <p:nvPr/>
        </p:nvSpPr>
        <p:spPr>
          <a:xfrm>
            <a:off x="2319814" y="560070"/>
            <a:ext cx="310515" cy="3228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2097160" name="图片 5" descr="说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2143" y="1808321"/>
            <a:ext cx="3374708" cy="2097881"/>
          </a:xfrm>
          <a:prstGeom prst="rect">
            <a:avLst/>
          </a:prstGeom>
        </p:spPr>
      </p:pic>
      <p:sp>
        <p:nvSpPr>
          <p:cNvPr id="1048651" name="PA_圆角矩形 9"/>
          <p:cNvSpPr/>
          <p:nvPr>
            <p:custDataLst>
              <p:tags r:id="rId2"/>
            </p:custDataLst>
          </p:nvPr>
        </p:nvSpPr>
        <p:spPr>
          <a:xfrm>
            <a:off x="0" y="349091"/>
            <a:ext cx="464820" cy="375285"/>
          </a:xfrm>
          <a:prstGeom prst="roundRect">
            <a:avLst>
              <a:gd name="adj" fmla="val 0"/>
            </a:avLst>
          </a:prstGeom>
          <a:solidFill>
            <a:srgbClr val="36E0F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48652" name="文本框 6"/>
          <p:cNvSpPr txBox="1"/>
          <p:nvPr/>
        </p:nvSpPr>
        <p:spPr>
          <a:xfrm>
            <a:off x="510064" y="379095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rgbClr val="26262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sym typeface="+mn-ea"/>
              </a:rPr>
              <a:t>知识讲解</a:t>
            </a:r>
            <a:endParaRPr lang="zh-CN" altLang="en-US"/>
          </a:p>
        </p:txBody>
      </p:sp>
      <p:sp>
        <p:nvSpPr>
          <p:cNvPr id="1048653" name="文本框 7"/>
          <p:cNvSpPr txBox="1"/>
          <p:nvPr/>
        </p:nvSpPr>
        <p:spPr>
          <a:xfrm>
            <a:off x="423386" y="940594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latin typeface="华文彩云" panose="02010800040101010101" pitchFamily="2" charset="-122"/>
                <a:ea typeface="华文彩云" panose="02010800040101010101" pitchFamily="2" charset="-122"/>
                <a:sym typeface="+mn-ea"/>
              </a:rPr>
              <a:t>难点突破</a:t>
            </a:r>
            <a:endParaRPr lang="zh-CN" altLang="en-US"/>
          </a:p>
        </p:txBody>
      </p:sp>
      <p:sp>
        <p:nvSpPr>
          <p:cNvPr id="1048654" name="文本框 8"/>
          <p:cNvSpPr txBox="1"/>
          <p:nvPr/>
        </p:nvSpPr>
        <p:spPr>
          <a:xfrm>
            <a:off x="1901666" y="3807619"/>
            <a:ext cx="4211003" cy="700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1350" b="1" noProof="0" dirty="0">
                <a:ln>
                  <a:noFill/>
                </a:ln>
                <a:effectLst/>
                <a:uLnTx/>
                <a:uFillTx/>
                <a:latin typeface="印品黑体" panose="00000500000000000000" pitchFamily="2" charset="-122"/>
                <a:sym typeface="+mn-ea"/>
              </a:rPr>
              <a:t> </a:t>
            </a:r>
            <a:r>
              <a:rPr lang="en-US" altLang="zh-CN" b="1" noProof="0">
                <a:ln>
                  <a:noFill/>
                </a:ln>
                <a:effectLst/>
                <a:uLnTx/>
                <a:uFillTx/>
                <a:latin typeface="印品黑体" panose="00000500000000000000" pitchFamily="2" charset="-122"/>
                <a:sym typeface="+mn-ea"/>
              </a:rPr>
              <a:t>There is </a:t>
            </a:r>
            <a:r>
              <a:rPr lang="en-US" altLang="zh-CN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印品黑体" panose="00000500000000000000" pitchFamily="2" charset="-122"/>
                <a:sym typeface="+mn-ea"/>
              </a:rPr>
              <a:t>some bread </a:t>
            </a:r>
            <a:r>
              <a:rPr lang="en-US" altLang="zh-CN" b="1" noProof="0">
                <a:ln>
                  <a:noFill/>
                </a:ln>
                <a:effectLst/>
                <a:uLnTx/>
                <a:uFillTx/>
                <a:latin typeface="印品黑体" panose="00000500000000000000" pitchFamily="2" charset="-122"/>
                <a:sym typeface="+mn-ea"/>
              </a:rPr>
              <a:t> on the table.</a:t>
            </a:r>
            <a:endParaRPr kumimoji="0" lang="en-US" altLang="zh-CN" b="1" i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印品黑体" panose="00000500000000000000" pitchFamily="2" charset="-122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b="1" noProof="0">
                <a:ln>
                  <a:noFill/>
                </a:ln>
                <a:effectLst/>
                <a:uLnTx/>
                <a:uFillTx/>
                <a:latin typeface="印品黑体" panose="00000500000000000000" pitchFamily="2" charset="-122"/>
                <a:sym typeface="+mn-ea"/>
              </a:rPr>
              <a:t>      </a:t>
            </a:r>
            <a:r>
              <a:rPr lang="zh-CN" altLang="zh-CN" b="1" noProof="0">
                <a:ln>
                  <a:noFill/>
                </a:ln>
                <a:effectLst/>
                <a:uLnTx/>
                <a:uFillTx/>
                <a:latin typeface="印品黑体" panose="00000500000000000000" pitchFamily="2" charset="-122"/>
                <a:sym typeface="+mn-ea"/>
              </a:rPr>
              <a:t>桌子上</a:t>
            </a:r>
            <a:r>
              <a:rPr lang="zh-CN" altLang="en-US" b="1" noProof="0" dirty="0">
                <a:ln>
                  <a:noFill/>
                </a:ln>
                <a:effectLst/>
                <a:uLnTx/>
                <a:uFillTx/>
                <a:latin typeface="印品黑体" panose="00000500000000000000" pitchFamily="2" charset="-122"/>
                <a:sym typeface="+mn-ea"/>
              </a:rPr>
              <a:t>里有一些面包。</a:t>
            </a:r>
            <a:endParaRPr lang="zh-CN" altLang="en-US"/>
          </a:p>
        </p:txBody>
      </p:sp>
      <p:sp>
        <p:nvSpPr>
          <p:cNvPr id="1048655" name="文本框 9"/>
          <p:cNvSpPr txBox="1"/>
          <p:nvPr/>
        </p:nvSpPr>
        <p:spPr>
          <a:xfrm>
            <a:off x="4994434" y="2132171"/>
            <a:ext cx="1753553" cy="575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b="1" noProof="0">
                <a:ln>
                  <a:noFill/>
                </a:ln>
                <a:effectLst/>
                <a:uLnTx/>
                <a:uFillTx/>
                <a:latin typeface="印品黑体" panose="00000500000000000000" pitchFamily="2" charset="-122"/>
                <a:sym typeface="+mn-ea"/>
              </a:rPr>
              <a:t>/</a:t>
            </a:r>
            <a:r>
              <a:rPr lang="zh-CN" altLang="en-US" sz="21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印品黑体" panose="00000500000000000000" pitchFamily="2" charset="-122"/>
                <a:sym typeface="+mn-ea"/>
              </a:rPr>
              <a:t>不可数名词</a:t>
            </a:r>
            <a:endParaRPr lang="zh-CN" altLang="en-US" sz="2100" b="1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印品黑体" panose="00000500000000000000" pitchFamily="2" charset="-122"/>
              <a:sym typeface="+mn-ea"/>
            </a:endParaRPr>
          </a:p>
        </p:txBody>
      </p:sp>
      <p:pic>
        <p:nvPicPr>
          <p:cNvPr id="2097161" name="图片 10" descr="timg-159626834158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00978" y="1808321"/>
            <a:ext cx="1136809" cy="1313498"/>
          </a:xfrm>
          <a:prstGeom prst="rect">
            <a:avLst/>
          </a:prstGeom>
        </p:spPr>
      </p:pic>
      <p:pic>
        <p:nvPicPr>
          <p:cNvPr id="2097162" name="图片 12" descr="t01b9314841100f4d55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00501" y="3521869"/>
            <a:ext cx="1274921" cy="1525429"/>
          </a:xfrm>
          <a:prstGeom prst="rect">
            <a:avLst/>
          </a:prstGeom>
        </p:spPr>
      </p:pic>
      <p:sp>
        <p:nvSpPr>
          <p:cNvPr id="1048656" name="文本框 11"/>
          <p:cNvSpPr txBox="1"/>
          <p:nvPr/>
        </p:nvSpPr>
        <p:spPr>
          <a:xfrm>
            <a:off x="2319814" y="1090613"/>
            <a:ext cx="4782979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sym typeface="+mn-ea"/>
              </a:rPr>
              <a:t>句型的定义</a:t>
            </a:r>
            <a:endParaRPr lang="zh-CN" altLang="en-US" dirty="0"/>
          </a:p>
          <a:p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sym typeface="+mn-ea"/>
              </a:rPr>
              <a:t>There be</a:t>
            </a:r>
            <a:r>
              <a:rPr lang="zh-CN" altLang="en-US" noProof="0" dirty="0" smtClean="0">
                <a:ln>
                  <a:noFill/>
                </a:ln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effectLst/>
                <a:uLnTx/>
                <a:uFillTx/>
                <a:cs typeface="+mj-cs"/>
                <a:sym typeface="+mn-ea"/>
              </a:rPr>
              <a:t>句型指某处有某物或</a:t>
            </a:r>
            <a:r>
              <a:rPr lang="zh-CN" altLang="en-US" noProof="0" dirty="0">
                <a:ln>
                  <a:noFill/>
                </a:ln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effectLst/>
                <a:uLnTx/>
                <a:uFillTx/>
                <a:cs typeface="+mj-cs"/>
                <a:sym typeface="+mn-ea"/>
              </a:rPr>
              <a:t>某人，是一种存在</a:t>
            </a:r>
            <a:r>
              <a:rPr lang="zh-CN" altLang="en-US" noProof="0" dirty="0" smtClean="0">
                <a:ln>
                  <a:noFill/>
                </a:ln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effectLst/>
                <a:uLnTx/>
                <a:uFillTx/>
                <a:cs typeface="+mj-cs"/>
                <a:sym typeface="+mn-ea"/>
              </a:rPr>
              <a:t>关系。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97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048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048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48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097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048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48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47" grpId="0"/>
      <p:bldP spid="1048649" grpId="0"/>
      <p:bldP spid="1048654" grpId="0"/>
      <p:bldP spid="1048655" grpId="0"/>
      <p:bldP spid="1048655" grpId="1"/>
      <p:bldP spid="104865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1" name="Title 1"/>
          <p:cNvSpPr txBox="1"/>
          <p:nvPr/>
        </p:nvSpPr>
        <p:spPr>
          <a:xfrm>
            <a:off x="2050733" y="410528"/>
            <a:ext cx="6637496" cy="379571"/>
          </a:xfrm>
          <a:prstGeom prst="rect">
            <a:avLst/>
          </a:prstGeom>
          <a:noFill/>
          <a:ln w="9525">
            <a:noFill/>
          </a:ln>
        </p:spPr>
        <p:txBody>
          <a:bodyPr lIns="0" rIns="0" anchor="ctr"/>
          <a:lstStyle/>
          <a:p>
            <a:r>
              <a:rPr lang="en-US" altLang="zh-CN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小组交流探索发现    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There be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句型的具体结构</a:t>
            </a:r>
            <a:endParaRPr lang="zh-CN" altLang="en-US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8662" name="文本框 68609"/>
          <p:cNvSpPr txBox="1"/>
          <p:nvPr/>
        </p:nvSpPr>
        <p:spPr>
          <a:xfrm>
            <a:off x="4116705" y="2439353"/>
            <a:ext cx="1167289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66"/>
                </a:solidFill>
                <a:latin typeface="Arial" panose="020B0604020202020204" pitchFamily="34" charset="0"/>
              </a:rPr>
              <a:t>There is</a:t>
            </a:r>
            <a:r>
              <a:rPr lang="en-US" altLang="zh-CN" sz="2100" b="1" dirty="0">
                <a:latin typeface="Arial" panose="020B0604020202020204" pitchFamily="34" charset="0"/>
              </a:rPr>
              <a:t> </a:t>
            </a:r>
            <a:endParaRPr lang="en-US" altLang="zh-CN" sz="2100" dirty="0">
              <a:latin typeface="Arial" panose="020B0604020202020204" pitchFamily="34" charset="0"/>
            </a:endParaRPr>
          </a:p>
        </p:txBody>
      </p:sp>
      <p:sp>
        <p:nvSpPr>
          <p:cNvPr id="1048663" name="文本框 68610"/>
          <p:cNvSpPr txBox="1"/>
          <p:nvPr/>
        </p:nvSpPr>
        <p:spPr>
          <a:xfrm>
            <a:off x="4037171" y="3360420"/>
            <a:ext cx="1577340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100" b="1" dirty="0">
                <a:solidFill>
                  <a:srgbClr val="FF0066"/>
                </a:solidFill>
                <a:latin typeface="Arial" panose="020B0604020202020204" pitchFamily="34" charset="0"/>
              </a:rPr>
              <a:t>There are</a:t>
            </a:r>
            <a:r>
              <a:rPr lang="en-US" altLang="zh-CN" sz="2100" b="1" dirty="0">
                <a:latin typeface="Arial" panose="020B0604020202020204" pitchFamily="34" charset="0"/>
              </a:rPr>
              <a:t> </a:t>
            </a:r>
            <a:endParaRPr lang="en-US" altLang="zh-CN" sz="2100" b="1" dirty="0">
              <a:latin typeface="Arial" panose="020B0604020202020204" pitchFamily="34" charset="0"/>
            </a:endParaRPr>
          </a:p>
        </p:txBody>
      </p:sp>
      <p:pic>
        <p:nvPicPr>
          <p:cNvPr id="2097163" name="图片 2" descr="timg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1108710" y="3264694"/>
            <a:ext cx="2202656" cy="1634490"/>
          </a:xfrm>
          <a:prstGeom prst="rect">
            <a:avLst/>
          </a:prstGeom>
        </p:spPr>
      </p:pic>
      <p:sp>
        <p:nvSpPr>
          <p:cNvPr id="1048664" name="PA_圆角矩形 9"/>
          <p:cNvSpPr/>
          <p:nvPr>
            <p:custDataLst>
              <p:tags r:id="rId2"/>
            </p:custDataLst>
          </p:nvPr>
        </p:nvSpPr>
        <p:spPr>
          <a:xfrm>
            <a:off x="0" y="349091"/>
            <a:ext cx="464820" cy="375285"/>
          </a:xfrm>
          <a:prstGeom prst="roundRect">
            <a:avLst>
              <a:gd name="adj" fmla="val 0"/>
            </a:avLst>
          </a:prstGeom>
          <a:solidFill>
            <a:srgbClr val="36E0F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48665" name="文本框 3"/>
          <p:cNvSpPr txBox="1"/>
          <p:nvPr/>
        </p:nvSpPr>
        <p:spPr>
          <a:xfrm>
            <a:off x="465296" y="398621"/>
            <a:ext cx="1375886" cy="414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100" dirty="0">
                <a:solidFill>
                  <a:srgbClr val="26262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sym typeface="+mn-ea"/>
              </a:rPr>
              <a:t>知识讲解</a:t>
            </a:r>
            <a:endParaRPr lang="zh-CN" altLang="en-US" sz="2100"/>
          </a:p>
        </p:txBody>
      </p:sp>
      <p:sp>
        <p:nvSpPr>
          <p:cNvPr id="1048666" name="文本框 4"/>
          <p:cNvSpPr txBox="1"/>
          <p:nvPr/>
        </p:nvSpPr>
        <p:spPr>
          <a:xfrm>
            <a:off x="134779" y="954405"/>
            <a:ext cx="109728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华文彩云" panose="02010800040101010101" pitchFamily="2" charset="-122"/>
                <a:ea typeface="华文彩云" panose="02010800040101010101" pitchFamily="2" charset="-122"/>
                <a:sym typeface="+mn-ea"/>
              </a:rPr>
              <a:t>难点突破</a:t>
            </a:r>
            <a:endParaRPr lang="zh-CN" altLang="en-US"/>
          </a:p>
        </p:txBody>
      </p:sp>
      <p:sp>
        <p:nvSpPr>
          <p:cNvPr id="1048667" name="文本框 7"/>
          <p:cNvSpPr txBox="1"/>
          <p:nvPr/>
        </p:nvSpPr>
        <p:spPr>
          <a:xfrm>
            <a:off x="5284470" y="2439353"/>
            <a:ext cx="3939064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Arial" panose="020B0604020202020204" pitchFamily="34" charset="0"/>
                <a:sym typeface="+mn-ea"/>
              </a:rPr>
              <a:t>a  cat on the sofa.</a:t>
            </a:r>
            <a:endParaRPr lang="zh-CN" altLang="en-US" sz="2100"/>
          </a:p>
        </p:txBody>
      </p:sp>
      <p:sp>
        <p:nvSpPr>
          <p:cNvPr id="1048668" name="文本框 8"/>
          <p:cNvSpPr txBox="1"/>
          <p:nvPr/>
        </p:nvSpPr>
        <p:spPr>
          <a:xfrm>
            <a:off x="5409248" y="3360420"/>
            <a:ext cx="3529489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latin typeface="Arial" panose="020B0604020202020204" pitchFamily="34" charset="0"/>
                <a:sym typeface="+mn-ea"/>
              </a:rPr>
              <a:t>two cats on the sofa.</a:t>
            </a:r>
            <a:endParaRPr lang="zh-CN" altLang="en-US" sz="2100"/>
          </a:p>
        </p:txBody>
      </p:sp>
      <p:sp>
        <p:nvSpPr>
          <p:cNvPr id="1048669" name="文本框 5"/>
          <p:cNvSpPr txBox="1"/>
          <p:nvPr/>
        </p:nvSpPr>
        <p:spPr>
          <a:xfrm>
            <a:off x="4116705" y="1622584"/>
            <a:ext cx="4212908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2100" b="1" noProof="0">
                <a:ln>
                  <a:noFill/>
                </a:ln>
                <a:effectLst/>
                <a:uLnTx/>
                <a:uFillTx/>
                <a:latin typeface="印品黑体" panose="00000500000000000000" pitchFamily="2" charset="-122"/>
                <a:sym typeface="+mn-ea"/>
              </a:rPr>
              <a:t>There </a:t>
            </a:r>
            <a:r>
              <a:rPr lang="en-US" altLang="zh-CN" sz="21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印品黑体" panose="00000500000000000000" pitchFamily="2" charset="-122"/>
                <a:sym typeface="+mn-ea"/>
              </a:rPr>
              <a:t>are </a:t>
            </a:r>
            <a:r>
              <a:rPr lang="en-US" altLang="zh-CN" sz="2100" b="1" noProof="0">
                <a:ln>
                  <a:noFill/>
                </a:ln>
                <a:effectLst/>
                <a:uLnTx/>
                <a:uFillTx/>
                <a:latin typeface="印品黑体" panose="00000500000000000000" pitchFamily="2" charset="-122"/>
                <a:sym typeface="+mn-ea"/>
              </a:rPr>
              <a:t> +</a:t>
            </a:r>
            <a:r>
              <a:rPr lang="zh-CN" altLang="en-US" sz="21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印品黑体" panose="00000500000000000000" pitchFamily="2" charset="-122"/>
                <a:sym typeface="+mn-ea"/>
              </a:rPr>
              <a:t>复数可数名词</a:t>
            </a:r>
            <a:endParaRPr lang="zh-CN" altLang="en-US" sz="2100"/>
          </a:p>
        </p:txBody>
      </p:sp>
      <p:sp>
        <p:nvSpPr>
          <p:cNvPr id="1048670" name="文本框 6"/>
          <p:cNvSpPr txBox="1"/>
          <p:nvPr/>
        </p:nvSpPr>
        <p:spPr>
          <a:xfrm>
            <a:off x="4010501" y="832485"/>
            <a:ext cx="4320064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b="1" noProof="0" dirty="0">
                <a:ln>
                  <a:noFill/>
                </a:ln>
                <a:effectLst/>
                <a:uLnTx/>
                <a:uFillTx/>
                <a:latin typeface="印品黑体" panose="00000500000000000000" pitchFamily="2" charset="-122"/>
                <a:sym typeface="+mn-ea"/>
              </a:rPr>
              <a:t>There </a:t>
            </a:r>
            <a:r>
              <a:rPr lang="en-US" altLang="zh-CN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印品黑体" panose="00000500000000000000" pitchFamily="2" charset="-122"/>
                <a:sym typeface="+mn-ea"/>
              </a:rPr>
              <a:t>is  </a:t>
            </a:r>
            <a:r>
              <a:rPr lang="en-US" altLang="zh-CN" b="1" noProof="0" dirty="0">
                <a:ln>
                  <a:noFill/>
                </a:ln>
                <a:effectLst/>
                <a:uLnTx/>
                <a:uFillTx/>
                <a:latin typeface="印品黑体" panose="00000500000000000000" pitchFamily="2" charset="-122"/>
                <a:sym typeface="+mn-ea"/>
              </a:rPr>
              <a:t>+</a:t>
            </a:r>
            <a:r>
              <a:rPr lang="zh-CN" altLang="en-US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印品黑体" panose="00000500000000000000" pitchFamily="2" charset="-122"/>
                <a:sym typeface="+mn-ea"/>
              </a:rPr>
              <a:t>单数可数名词</a:t>
            </a:r>
            <a:r>
              <a:rPr lang="en-US" altLang="zh-CN" b="1" noProof="0" dirty="0">
                <a:ln>
                  <a:noFill/>
                </a:ln>
                <a:effectLst/>
                <a:uLnTx/>
                <a:uFillTx/>
                <a:latin typeface="印品黑体" panose="00000500000000000000" pitchFamily="2" charset="-122"/>
                <a:sym typeface="+mn-ea"/>
              </a:rPr>
              <a:t>/</a:t>
            </a:r>
            <a:r>
              <a:rPr lang="zh-CN" altLang="en-US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印品黑体" panose="00000500000000000000" pitchFamily="2" charset="-122"/>
                <a:sym typeface="+mn-ea"/>
              </a:rPr>
              <a:t>不可数名词</a:t>
            </a:r>
            <a:endParaRPr lang="zh-CN" altLang="en-US" dirty="0"/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dirty="0"/>
          </a:p>
        </p:txBody>
      </p:sp>
      <p:sp>
        <p:nvSpPr>
          <p:cNvPr id="1048671" name="流程图: 联系 10"/>
          <p:cNvSpPr/>
          <p:nvPr/>
        </p:nvSpPr>
        <p:spPr>
          <a:xfrm>
            <a:off x="5284470" y="2324100"/>
            <a:ext cx="803434" cy="582454"/>
          </a:xfrm>
          <a:prstGeom prst="flowChartConnector">
            <a:avLst/>
          </a:prstGeom>
          <a:solidFill>
            <a:schemeClr val="bg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48672" name="流程图: 联系 11"/>
          <p:cNvSpPr/>
          <p:nvPr/>
        </p:nvSpPr>
        <p:spPr>
          <a:xfrm>
            <a:off x="5409248" y="3184684"/>
            <a:ext cx="1220629" cy="795814"/>
          </a:xfrm>
          <a:prstGeom prst="flowChartConnector">
            <a:avLst/>
          </a:prstGeom>
          <a:solidFill>
            <a:schemeClr val="bg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2097164" name="图片 12" descr="说话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9499" y="410528"/>
            <a:ext cx="1804035" cy="2420303"/>
          </a:xfrm>
          <a:prstGeom prst="rect">
            <a:avLst/>
          </a:prstGeom>
        </p:spPr>
      </p:pic>
      <p:pic>
        <p:nvPicPr>
          <p:cNvPr id="2097165" name="图片 9" descr="tim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6339" y="1030129"/>
            <a:ext cx="2161699" cy="187642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486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486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486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486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486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486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1048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048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500"/>
                                        <p:tgtEl>
                                          <p:spTgt spid="10486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500"/>
                                        <p:tgtEl>
                                          <p:spTgt spid="1048669"/>
                                        </p:tgtEl>
                                        <p:attrNameLst>
                                          <p:attrName>fill.color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500"/>
                                        <p:tgtEl>
                                          <p:spTgt spid="10486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69" grpId="0"/>
      <p:bldP spid="1048671" grpId="0" bldLvl="0" animBg="1"/>
      <p:bldP spid="104867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6" name="文本框 3"/>
          <p:cNvSpPr txBox="1"/>
          <p:nvPr/>
        </p:nvSpPr>
        <p:spPr>
          <a:xfrm>
            <a:off x="3688080" y="2634139"/>
            <a:ext cx="519398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</a:pPr>
            <a:r>
              <a:rPr lang="en-US" altLang="zh-CN" b="1" noProof="0">
                <a:ln>
                  <a:noFill/>
                </a:ln>
                <a:effectLst/>
                <a:uLnTx/>
                <a:uFillTx/>
                <a:latin typeface="Comic Sans MS" panose="030F0702030302020204" pitchFamily="66" charset="0"/>
                <a:ea typeface="+mj-ea"/>
                <a:cs typeface="Comic Sans MS" panose="030F0702030302020204" pitchFamily="66" charset="0"/>
                <a:sym typeface="+mn-ea"/>
              </a:rPr>
              <a:t>There </a:t>
            </a:r>
            <a:r>
              <a:rPr lang="en-US" altLang="zh-CN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j-ea"/>
                <a:cs typeface="Comic Sans MS" panose="030F0702030302020204" pitchFamily="66" charset="0"/>
                <a:sym typeface="+mn-ea"/>
              </a:rPr>
              <a:t>is</a:t>
            </a:r>
            <a:r>
              <a:rPr lang="en-US" altLang="zh-CN" noProof="0" dirty="0">
                <a:ln>
                  <a:noFill/>
                </a:ln>
                <a:effectLst/>
                <a:uLnTx/>
                <a:uFillTx/>
                <a:latin typeface="Comic Sans MS" panose="030F0702030302020204" pitchFamily="66" charset="0"/>
                <a:ea typeface="+mj-ea"/>
                <a:cs typeface="Comic Sans MS" panose="030F0702030302020204" pitchFamily="66" charset="0"/>
                <a:sym typeface="+mn-ea"/>
              </a:rPr>
              <a:t> </a:t>
            </a:r>
            <a:r>
              <a:rPr lang="en-US" altLang="zh-CN" b="1" noProof="0" dirty="0">
                <a:ln>
                  <a:noFill/>
                </a:ln>
                <a:effectLst/>
                <a:uLnTx/>
                <a:uFillTx/>
                <a:latin typeface="Comic Sans MS" panose="030F0702030302020204" pitchFamily="66" charset="0"/>
                <a:ea typeface="+mj-ea"/>
                <a:cs typeface="Comic Sans MS" panose="030F0702030302020204" pitchFamily="66" charset="0"/>
                <a:sym typeface="+mn-ea"/>
              </a:rPr>
              <a:t>a</a:t>
            </a:r>
            <a:r>
              <a:rPr lang="en-US" altLang="zh-CN" b="1" noProof="0">
                <a:ln>
                  <a:noFill/>
                </a:ln>
                <a:effectLst/>
                <a:uLnTx/>
                <a:uFillTx/>
                <a:latin typeface="Comic Sans MS" panose="030F0702030302020204" pitchFamily="66" charset="0"/>
                <a:ea typeface="+mj-ea"/>
                <a:cs typeface="Comic Sans MS" panose="030F0702030302020204" pitchFamily="66" charset="0"/>
                <a:sym typeface="+mn-ea"/>
              </a:rPr>
              <a:t> dog and two children under the tree.</a:t>
            </a:r>
            <a:endParaRPr lang="zh-CN" altLang="en-US"/>
          </a:p>
        </p:txBody>
      </p:sp>
      <p:sp>
        <p:nvSpPr>
          <p:cNvPr id="1048677" name="文本框 4"/>
          <p:cNvSpPr txBox="1"/>
          <p:nvPr/>
        </p:nvSpPr>
        <p:spPr>
          <a:xfrm>
            <a:off x="3721894" y="3375660"/>
            <a:ext cx="4856321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There     </a:t>
            </a:r>
            <a:r>
              <a:rPr lang="en-US" altLang="zh-CN" b="1" noProof="0">
                <a:ln>
                  <a:noFill/>
                </a:ln>
                <a:effectLst/>
                <a:uLnTx/>
                <a:uFillTx/>
                <a:latin typeface="Comic Sans MS" panose="030F0702030302020204" pitchFamily="66" charset="0"/>
                <a:ea typeface="+mj-ea"/>
                <a:cs typeface="Comic Sans MS" panose="030F0702030302020204" pitchFamily="66" charset="0"/>
                <a:sym typeface="+mn-ea"/>
              </a:rPr>
              <a:t>two children </a:t>
            </a:r>
            <a:r>
              <a:rPr lang="en-US" altLang="zh-CN" b="1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and </a:t>
            </a:r>
            <a:r>
              <a:rPr lang="en-US" altLang="zh-CN" b="1" noProof="0" dirty="0">
                <a:ln>
                  <a:noFill/>
                </a:ln>
                <a:effectLst/>
                <a:uLnTx/>
                <a:uFillTx/>
                <a:latin typeface="Comic Sans MS" panose="030F0702030302020204" pitchFamily="66" charset="0"/>
                <a:ea typeface="+mj-ea"/>
                <a:cs typeface="Comic Sans MS" panose="030F0702030302020204" pitchFamily="66" charset="0"/>
                <a:sym typeface="+mn-ea"/>
              </a:rPr>
              <a:t>a</a:t>
            </a:r>
            <a:r>
              <a:rPr lang="en-US" altLang="zh-CN" b="1" noProof="0">
                <a:ln>
                  <a:noFill/>
                </a:ln>
                <a:effectLst/>
                <a:uLnTx/>
                <a:uFillTx/>
                <a:latin typeface="Comic Sans MS" panose="030F0702030302020204" pitchFamily="66" charset="0"/>
                <a:ea typeface="+mj-ea"/>
                <a:cs typeface="Comic Sans MS" panose="030F0702030302020204" pitchFamily="66" charset="0"/>
                <a:sym typeface="+mn-ea"/>
              </a:rPr>
              <a:t> dog </a:t>
            </a:r>
            <a:r>
              <a:rPr lang="en-US" altLang="zh-CN" b="1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under the tree.</a:t>
            </a:r>
            <a:endParaRPr lang="zh-CN" altLang="en-US"/>
          </a:p>
        </p:txBody>
      </p:sp>
      <p:sp>
        <p:nvSpPr>
          <p:cNvPr id="1048678" name="文本框 5"/>
          <p:cNvSpPr txBox="1"/>
          <p:nvPr/>
        </p:nvSpPr>
        <p:spPr>
          <a:xfrm>
            <a:off x="2050256" y="379095"/>
            <a:ext cx="2585561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dirty="0">
                <a:solidFill>
                  <a:schemeClr val="tx1"/>
                </a:solidFill>
                <a:latin typeface="Comic Sans MS" panose="030F0702030302020204" pitchFamily="66" charset="0"/>
                <a:ea typeface="Arial Unicode MS" panose="020B0604020202020204" charset="-122"/>
                <a:sym typeface="+mn-ea"/>
              </a:rPr>
              <a:t>there </a:t>
            </a:r>
            <a:r>
              <a:rPr lang="zh-CN" altLang="en-US" dirty="0">
                <a:solidFill>
                  <a:schemeClr val="tx1"/>
                </a:solidFill>
                <a:latin typeface="Comic Sans MS" panose="030F0702030302020204" pitchFamily="66" charset="0"/>
                <a:ea typeface="黑体" panose="02010609060101010101" charset="-122"/>
                <a:sym typeface="+mn-ea"/>
              </a:rPr>
              <a:t>是个近视眼</a:t>
            </a:r>
            <a:endParaRPr lang="zh-CN" altLang="en-US" dirty="0">
              <a:solidFill>
                <a:srgbClr val="FF0000"/>
              </a:solidFill>
              <a:latin typeface="Comic Sans MS" panose="030F0702030302020204" pitchFamily="66" charset="0"/>
              <a:ea typeface="黑体" panose="02010609060101010101" charset="-122"/>
              <a:sym typeface="+mn-ea"/>
            </a:endParaRPr>
          </a:p>
          <a:p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     就近原则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endParaRPr lang="zh-CN" altLang="en-US" dirty="0">
              <a:solidFill>
                <a:srgbClr val="FF0000"/>
              </a:solidFill>
              <a:latin typeface="Comic Sans MS" panose="030F0702030302020204" pitchFamily="66" charset="0"/>
              <a:ea typeface="黑体" panose="02010609060101010101" charset="-122"/>
              <a:sym typeface="+mn-ea"/>
            </a:endParaRPr>
          </a:p>
        </p:txBody>
      </p:sp>
      <p:sp>
        <p:nvSpPr>
          <p:cNvPr id="1048679" name="文本框 6"/>
          <p:cNvSpPr txBox="1"/>
          <p:nvPr/>
        </p:nvSpPr>
        <p:spPr>
          <a:xfrm>
            <a:off x="3562826" y="4476750"/>
            <a:ext cx="4992529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dirty="0">
                <a:solidFill>
                  <a:schemeClr val="accent4"/>
                </a:solidFill>
                <a:effectLst/>
                <a:sym typeface="+mn-ea"/>
              </a:rPr>
              <a:t>若句子中有几个并列主语时，</a:t>
            </a:r>
            <a:r>
              <a:rPr lang="en-US" altLang="zh-CN" dirty="0">
                <a:solidFill>
                  <a:schemeClr val="accent4"/>
                </a:solidFill>
                <a:effectLst/>
                <a:sym typeface="+mn-ea"/>
              </a:rPr>
              <a:t>be</a:t>
            </a:r>
            <a:r>
              <a:rPr lang="zh-CN" altLang="en-US" dirty="0">
                <a:solidFill>
                  <a:schemeClr val="accent4"/>
                </a:solidFill>
                <a:effectLst/>
                <a:sym typeface="+mn-ea"/>
              </a:rPr>
              <a:t>的形式要</a:t>
            </a:r>
            <a:r>
              <a:rPr lang="zh-CN" altLang="en-US" b="1" u="sng" dirty="0">
                <a:solidFill>
                  <a:schemeClr val="accent4"/>
                </a:solidFill>
                <a:effectLst/>
                <a:sym typeface="+mn-ea"/>
              </a:rPr>
              <a:t>与离其最近</a:t>
            </a:r>
            <a:r>
              <a:rPr lang="zh-CN" altLang="en-US" dirty="0">
                <a:solidFill>
                  <a:schemeClr val="accent4"/>
                </a:solidFill>
                <a:effectLst/>
                <a:sym typeface="+mn-ea"/>
              </a:rPr>
              <a:t>的一个主语在</a:t>
            </a:r>
            <a:r>
              <a:rPr lang="zh-CN" altLang="en-US" b="1" dirty="0">
                <a:solidFill>
                  <a:schemeClr val="accent4"/>
                </a:solidFill>
                <a:effectLst/>
                <a:sym typeface="+mn-ea"/>
              </a:rPr>
              <a:t>人称和数上保持一致。</a:t>
            </a:r>
            <a:endParaRPr lang="zh-CN" altLang="en-US" b="1" dirty="0">
              <a:solidFill>
                <a:schemeClr val="accent4"/>
              </a:solidFill>
              <a:effectLst/>
              <a:sym typeface="+mn-ea"/>
            </a:endParaRPr>
          </a:p>
        </p:txBody>
      </p:sp>
      <p:sp>
        <p:nvSpPr>
          <p:cNvPr id="1048680" name="PA_圆角矩形 9"/>
          <p:cNvSpPr/>
          <p:nvPr>
            <p:custDataLst>
              <p:tags r:id="rId1"/>
            </p:custDataLst>
          </p:nvPr>
        </p:nvSpPr>
        <p:spPr>
          <a:xfrm>
            <a:off x="0" y="349091"/>
            <a:ext cx="464820" cy="375285"/>
          </a:xfrm>
          <a:prstGeom prst="roundRect">
            <a:avLst>
              <a:gd name="adj" fmla="val 0"/>
            </a:avLst>
          </a:prstGeom>
          <a:solidFill>
            <a:srgbClr val="36E0F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81" name="文本框 7"/>
          <p:cNvSpPr txBox="1"/>
          <p:nvPr/>
        </p:nvSpPr>
        <p:spPr>
          <a:xfrm>
            <a:off x="510064" y="379095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rgbClr val="26262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sym typeface="+mn-ea"/>
              </a:rPr>
              <a:t>知识讲解</a:t>
            </a:r>
            <a:endParaRPr lang="zh-CN" altLang="en-US" dirty="0">
              <a:solidFill>
                <a:srgbClr val="262626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  <a:sym typeface="+mn-ea"/>
            </a:endParaRPr>
          </a:p>
        </p:txBody>
      </p:sp>
      <p:sp>
        <p:nvSpPr>
          <p:cNvPr id="1048682" name="文本框 8"/>
          <p:cNvSpPr txBox="1"/>
          <p:nvPr/>
        </p:nvSpPr>
        <p:spPr>
          <a:xfrm>
            <a:off x="423386" y="940594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latin typeface="华文彩云" panose="02010800040101010101" pitchFamily="2" charset="-122"/>
                <a:ea typeface="华文彩云" panose="02010800040101010101" pitchFamily="2" charset="-122"/>
                <a:sym typeface="+mn-ea"/>
              </a:rPr>
              <a:t>难点突破</a:t>
            </a:r>
            <a:endParaRPr lang="zh-CN" altLang="en-US" dirty="0">
              <a:latin typeface="华文彩云" panose="02010800040101010101" pitchFamily="2" charset="-122"/>
              <a:ea typeface="华文彩云" panose="02010800040101010101" pitchFamily="2" charset="-122"/>
              <a:sym typeface="+mn-ea"/>
            </a:endParaRPr>
          </a:p>
        </p:txBody>
      </p:sp>
      <p:sp>
        <p:nvSpPr>
          <p:cNvPr id="1048683" name="文本框 9"/>
          <p:cNvSpPr txBox="1"/>
          <p:nvPr/>
        </p:nvSpPr>
        <p:spPr>
          <a:xfrm>
            <a:off x="3687604" y="1055370"/>
            <a:ext cx="455914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</a:pPr>
            <a:r>
              <a:rPr lang="en-US" altLang="zh-CN" b="1" noProof="0" dirty="0">
                <a:ln>
                  <a:noFill/>
                </a:ln>
                <a:effectLst/>
                <a:uLnTx/>
                <a:uFillTx/>
                <a:latin typeface="Comic Sans MS" panose="030F0702030302020204" pitchFamily="66" charset="0"/>
                <a:ea typeface="+mj-ea"/>
                <a:cs typeface="Comic Sans MS" panose="030F0702030302020204" pitchFamily="66" charset="0"/>
                <a:sym typeface="+mn-ea"/>
              </a:rPr>
              <a:t>There </a:t>
            </a:r>
            <a:r>
              <a:rPr lang="en-US" altLang="zh-CN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j-ea"/>
                <a:cs typeface="Comic Sans MS" panose="030F0702030302020204" pitchFamily="66" charset="0"/>
                <a:sym typeface="+mn-ea"/>
              </a:rPr>
              <a:t>is</a:t>
            </a:r>
            <a:r>
              <a:rPr lang="en-US" altLang="zh-CN" noProof="0" dirty="0">
                <a:ln>
                  <a:noFill/>
                </a:ln>
                <a:effectLst/>
                <a:uLnTx/>
                <a:uFillTx/>
                <a:latin typeface="Comic Sans MS" panose="030F0702030302020204" pitchFamily="66" charset="0"/>
                <a:ea typeface="+mj-ea"/>
                <a:cs typeface="Comic Sans MS" panose="030F0702030302020204" pitchFamily="66" charset="0"/>
                <a:sym typeface="+mn-ea"/>
              </a:rPr>
              <a:t> </a:t>
            </a:r>
            <a:r>
              <a:rPr lang="en-US" altLang="zh-CN" b="1" noProof="0" dirty="0">
                <a:ln>
                  <a:noFill/>
                </a:ln>
                <a:effectLst/>
                <a:uLnTx/>
                <a:uFillTx/>
                <a:latin typeface="Comic Sans MS" panose="030F0702030302020204" pitchFamily="66" charset="0"/>
                <a:ea typeface="+mj-ea"/>
                <a:cs typeface="Comic Sans MS" panose="030F0702030302020204" pitchFamily="66" charset="0"/>
                <a:sym typeface="+mn-ea"/>
              </a:rPr>
              <a:t>a dog </a:t>
            </a:r>
            <a:r>
              <a:rPr lang="en-US" altLang="zh-CN" b="1" noProof="0" dirty="0" err="1">
                <a:ln>
                  <a:noFill/>
                </a:ln>
                <a:effectLst/>
                <a:uLnTx/>
                <a:uFillTx/>
                <a:latin typeface="Comic Sans MS" panose="030F0702030302020204" pitchFamily="66" charset="0"/>
                <a:ea typeface="+mj-ea"/>
                <a:cs typeface="Comic Sans MS" panose="030F0702030302020204" pitchFamily="66" charset="0"/>
                <a:sym typeface="+mn-ea"/>
              </a:rPr>
              <a:t>underthe</a:t>
            </a:r>
            <a:r>
              <a:rPr lang="en-US" altLang="zh-CN" b="1" noProof="0" dirty="0">
                <a:ln>
                  <a:noFill/>
                </a:ln>
                <a:effectLst/>
                <a:uLnTx/>
                <a:uFillTx/>
                <a:latin typeface="Comic Sans MS" panose="030F0702030302020204" pitchFamily="66" charset="0"/>
                <a:ea typeface="+mj-ea"/>
                <a:cs typeface="Comic Sans MS" panose="030F0702030302020204" pitchFamily="66" charset="0"/>
                <a:sym typeface="+mn-ea"/>
              </a:rPr>
              <a:t> tree.</a:t>
            </a:r>
            <a:endParaRPr lang="zh-CN" altLang="en-US" dirty="0"/>
          </a:p>
        </p:txBody>
      </p:sp>
      <p:sp>
        <p:nvSpPr>
          <p:cNvPr id="1048684" name="文本框 10"/>
          <p:cNvSpPr txBox="1"/>
          <p:nvPr/>
        </p:nvSpPr>
        <p:spPr>
          <a:xfrm>
            <a:off x="3562826" y="1744028"/>
            <a:ext cx="523970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There</a:t>
            </a:r>
            <a:r>
              <a:rPr lang="en-US" altLang="zh-CN" b="1" dirty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 are</a:t>
            </a:r>
            <a:r>
              <a:rPr lang="en-US" altLang="zh-CN" b="1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 </a:t>
            </a:r>
            <a:r>
              <a:rPr lang="en-US" altLang="zh-CN" b="1" noProof="0" dirty="0">
                <a:ln>
                  <a:noFill/>
                </a:ln>
                <a:effectLst/>
                <a:uLnTx/>
                <a:uFillTx/>
                <a:latin typeface="Comic Sans MS" panose="030F0702030302020204" pitchFamily="66" charset="0"/>
                <a:ea typeface="+mj-ea"/>
                <a:cs typeface="Comic Sans MS" panose="030F0702030302020204" pitchFamily="66" charset="0"/>
                <a:sym typeface="+mn-ea"/>
              </a:rPr>
              <a:t>two children under the tree.</a:t>
            </a:r>
            <a:endParaRPr lang="zh-CN" altLang="en-US" dirty="0"/>
          </a:p>
          <a:p>
            <a:endParaRPr lang="zh-CN" altLang="en-US" dirty="0"/>
          </a:p>
        </p:txBody>
      </p:sp>
      <p:pic>
        <p:nvPicPr>
          <p:cNvPr id="2097166" name="图片 11" descr="t01ed948be713daa53e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2050733" y="3256598"/>
            <a:ext cx="1182529" cy="2172653"/>
          </a:xfrm>
          <a:prstGeom prst="rect">
            <a:avLst/>
          </a:prstGeom>
        </p:spPr>
      </p:pic>
      <p:sp>
        <p:nvSpPr>
          <p:cNvPr id="1048685" name="文本框 12"/>
          <p:cNvSpPr txBox="1"/>
          <p:nvPr/>
        </p:nvSpPr>
        <p:spPr>
          <a:xfrm>
            <a:off x="4440555" y="577691"/>
            <a:ext cx="411527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请看图，用</a:t>
            </a:r>
            <a:r>
              <a:rPr lang="en-US" altLang="zh-CN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there  be </a:t>
            </a:r>
            <a:r>
              <a:rPr lang="zh-CN" altLang="zh-CN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造句</a:t>
            </a:r>
            <a:r>
              <a:rPr lang="en-US" altLang="zh-CN" dirty="0">
                <a:solidFill>
                  <a:srgbClr val="61BB25"/>
                </a:solidFill>
              </a:rPr>
              <a:t> </a:t>
            </a:r>
            <a:endParaRPr lang="en-US" altLang="zh-CN" dirty="0">
              <a:solidFill>
                <a:srgbClr val="61BB25"/>
              </a:solidFill>
            </a:endParaRPr>
          </a:p>
        </p:txBody>
      </p:sp>
      <p:sp>
        <p:nvSpPr>
          <p:cNvPr id="1048686" name="文本框 2"/>
          <p:cNvSpPr txBox="1"/>
          <p:nvPr/>
        </p:nvSpPr>
        <p:spPr>
          <a:xfrm>
            <a:off x="2695575" y="2836069"/>
            <a:ext cx="525780" cy="299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1350"/>
              <a:t>合并</a:t>
            </a:r>
            <a:endParaRPr lang="zh-CN" altLang="zh-CN" sz="1350"/>
          </a:p>
        </p:txBody>
      </p:sp>
      <p:cxnSp>
        <p:nvCxnSpPr>
          <p:cNvPr id="3145730" name="直接箭头连接符 13"/>
          <p:cNvCxnSpPr/>
          <p:nvPr/>
        </p:nvCxnSpPr>
        <p:spPr>
          <a:xfrm>
            <a:off x="3135630" y="3017044"/>
            <a:ext cx="466249" cy="4929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31" name="直接箭头连接符 16"/>
          <p:cNvCxnSpPr/>
          <p:nvPr/>
        </p:nvCxnSpPr>
        <p:spPr>
          <a:xfrm flipV="1">
            <a:off x="3175635" y="2817019"/>
            <a:ext cx="546259" cy="800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687" name="文本框 19"/>
          <p:cNvSpPr txBox="1"/>
          <p:nvPr/>
        </p:nvSpPr>
        <p:spPr>
          <a:xfrm>
            <a:off x="4440555" y="3336608"/>
            <a:ext cx="791528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sym typeface="+mn-ea"/>
              </a:rPr>
              <a:t>are    </a:t>
            </a:r>
            <a:r>
              <a:rPr lang="en-US" altLang="zh-CN" sz="2100">
                <a:solidFill>
                  <a:srgbClr val="FF0000"/>
                </a:solidFill>
                <a:sym typeface="+mn-ea"/>
              </a:rPr>
              <a:t>      </a:t>
            </a:r>
            <a:endParaRPr lang="zh-CN" altLang="en-US" sz="2100"/>
          </a:p>
        </p:txBody>
      </p:sp>
      <p:pic>
        <p:nvPicPr>
          <p:cNvPr id="2097167" name="图片 15" descr="DSC0140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0010" y="1635919"/>
            <a:ext cx="1970723" cy="3793331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48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04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4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45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45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04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04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4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45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45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4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4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4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4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76" grpId="0"/>
      <p:bldP spid="1048678" grpId="0"/>
      <p:bldP spid="1048679" grpId="0"/>
      <p:bldP spid="1048683" grpId="0"/>
      <p:bldP spid="1048684" grpId="0"/>
      <p:bldP spid="1048686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PA" val="v3.2.0"/>
</p:tagLst>
</file>

<file path=ppt/tags/tag64.xml><?xml version="1.0" encoding="utf-8"?>
<p:tagLst xmlns:p="http://schemas.openxmlformats.org/presentationml/2006/main">
  <p:tag name="PA" val="v3.0.1"/>
</p:tagLst>
</file>

<file path=ppt/tags/tag65.xml><?xml version="1.0" encoding="utf-8"?>
<p:tagLst xmlns:p="http://schemas.openxmlformats.org/presentationml/2006/main">
  <p:tag name="PA" val="v3.0.1"/>
</p:tagLst>
</file>

<file path=ppt/tags/tag66.xml><?xml version="1.0" encoding="utf-8"?>
<p:tagLst xmlns:p="http://schemas.openxmlformats.org/presentationml/2006/main">
  <p:tag name="PA" val="v3.0.1"/>
</p:tagLst>
</file>

<file path=ppt/tags/tag67.xml><?xml version="1.0" encoding="utf-8"?>
<p:tagLst xmlns:p="http://schemas.openxmlformats.org/presentationml/2006/main">
  <p:tag name="PA" val="v3.0.1"/>
</p:tagLst>
</file>

<file path=ppt/tags/tag68.xml><?xml version="1.0" encoding="utf-8"?>
<p:tagLst xmlns:p="http://schemas.openxmlformats.org/presentationml/2006/main">
  <p:tag name="PA" val="v3.0.1"/>
</p:tagLst>
</file>

<file path=ppt/tags/tag69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PA" val="v3.0.1"/>
</p:tagLst>
</file>

<file path=ppt/tags/tag71.xml><?xml version="1.0" encoding="utf-8"?>
<p:tagLst xmlns:p="http://schemas.openxmlformats.org/presentationml/2006/main">
  <p:tag name="KSO_WPP_MARK_KEY" val="fca11954-b6ef-4be5-9b5f-d3b03372d602"/>
  <p:tag name="COMMONDATA" val="eyJoZGlkIjoiNTEwZDYwYjA4ODUyYzA2MmI0M2EzZjhhMWY0NWI4YW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1759</Words>
  <Application>WPS 演示</Application>
  <PresentationFormat>全屏显示(16:10)</PresentationFormat>
  <Paragraphs>227</Paragraphs>
  <Slides>13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Wingdings</vt:lpstr>
      <vt:lpstr>Century Gothic</vt:lpstr>
      <vt:lpstr>冬青黑体简体中文 W3</vt:lpstr>
      <vt:lpstr>Comic Sans MS</vt:lpstr>
      <vt:lpstr>Arial Unicode MS</vt:lpstr>
      <vt:lpstr>Georgia</vt:lpstr>
      <vt:lpstr>黑体</vt:lpstr>
      <vt:lpstr>华文彩云</vt:lpstr>
      <vt:lpstr>Calibri</vt:lpstr>
      <vt:lpstr>幼圆</vt:lpstr>
      <vt:lpstr>Times New Roman</vt:lpstr>
      <vt:lpstr>印品黑体</vt:lpstr>
      <vt:lpstr>Wingdings 2</vt:lpstr>
      <vt:lpstr>Arial</vt:lpstr>
      <vt:lpstr>Arial Unicode MS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第一PPT模板网-WWW.1PPT.COM</dc:creator>
  <cp:lastModifiedBy>小树</cp:lastModifiedBy>
  <cp:revision>154</cp:revision>
  <dcterms:created xsi:type="dcterms:W3CDTF">2019-06-19T02:08:00Z</dcterms:created>
  <dcterms:modified xsi:type="dcterms:W3CDTF">2023-02-27T06:41:55Z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BB119E8E538F493FB2C11AEC87BD32A1</vt:lpwstr>
  </property>
</Properties>
</file>