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E423C-9BCC-4D31-824A-C73700BF2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EA390-5316-4431-8B83-62A204CCF2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79A60-5E78-4CB2-9784-6E3E87DED7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1B460-050E-4338-8EE2-949837BCC7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EE0CA-44B5-4E5D-94A8-F5BE7F130E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A7CBA-E39D-48F2-94BF-70309648D6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B41BC-01A5-4FA5-AE9B-517816E80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A54DB-ADFF-4304-A185-32611D24D2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1160A-DFB1-432A-847A-9FE75281F3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01A01-8D83-4DEB-BA73-C379C6285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A53CC-10D8-4971-8E89-A470996C2C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E66F8-CD3E-4DB6-9FF5-070BCEB21C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0B418-9872-443B-A680-4BB1669EEE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E7605-74A4-4A09-A398-5474F874E8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42BA2-DBEE-4EC2-A5CA-377C09AEB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2181E-47DB-44F8-9C2A-1F5FC6B60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9138-3063-4D81-99D4-3621AD5F4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C9C3D-6835-4F81-ADEC-1012BA8514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0CE9A-0281-43C5-846A-53A6E8714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2B442-8635-4F67-B186-BB47D40146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110F6-4CF7-481B-AD4F-8034CE18F6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ECE78-7196-4AAF-854F-0A56E906D3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4E8152A-7C45-4E82-ABAB-A3C08CCB35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10C1D85-8B53-4346-9494-6E36BF3C2F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14700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5400" dirty="0" smtClean="0">
                <a:solidFill>
                  <a:schemeClr val="accent3">
                    <a:lumMod val="50000"/>
                  </a:schemeClr>
                </a:solidFill>
                <a:latin typeface="+mj-ea"/>
                <a:cs typeface="+mj-cs"/>
              </a:rPr>
              <a:t>Unit </a:t>
            </a:r>
            <a:r>
              <a:rPr lang="en-US" altLang="zh-CN" sz="5400" dirty="0" smtClean="0">
                <a:solidFill>
                  <a:schemeClr val="accent3">
                    <a:lumMod val="50000"/>
                  </a:schemeClr>
                </a:solidFill>
                <a:latin typeface="+mj-ea"/>
                <a:cs typeface="+mj-cs"/>
              </a:rPr>
              <a:t>1</a:t>
            </a:r>
            <a:br>
              <a:rPr lang="en-US" altLang="zh-CN" sz="5400" dirty="0" smtClean="0">
                <a:solidFill>
                  <a:schemeClr val="accent3">
                    <a:lumMod val="50000"/>
                  </a:schemeClr>
                </a:solidFill>
                <a:latin typeface="+mj-ea"/>
                <a:cs typeface="+mj-cs"/>
              </a:rPr>
            </a:br>
            <a:r>
              <a:rPr lang="en-US" altLang="zh-CN" sz="5400" dirty="0" smtClean="0">
                <a:solidFill>
                  <a:schemeClr val="accent3">
                    <a:lumMod val="50000"/>
                  </a:schemeClr>
                </a:solidFill>
                <a:latin typeface="+mj-ea"/>
                <a:cs typeface="+mj-cs"/>
              </a:rPr>
              <a:t>Welcome </a:t>
            </a:r>
            <a:r>
              <a:rPr lang="en-US" altLang="zh-CN" sz="5400" dirty="0" smtClean="0">
                <a:solidFill>
                  <a:schemeClr val="accent3">
                    <a:lumMod val="50000"/>
                  </a:schemeClr>
                </a:solidFill>
                <a:latin typeface="+mj-ea"/>
                <a:cs typeface="+mj-cs"/>
              </a:rPr>
              <a:t>to our school!</a:t>
            </a:r>
            <a:endParaRPr sz="5400" dirty="0" smtClean="0">
              <a:solidFill>
                <a:schemeClr val="accent3">
                  <a:lumMod val="50000"/>
                </a:schemeClr>
              </a:solidFill>
              <a:latin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mtClean="0">
                <a:solidFill>
                  <a:schemeClr val="accent4"/>
                </a:solidFill>
                <a:cs typeface="+mj-cs"/>
              </a:rPr>
              <a:t>Game time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</a:rPr>
              <a:t>记忆大比拼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</a:rPr>
              <a:t>教师展示迅速展示图片，由学生记忆。展示完之后，要求学生写出自己看到的图片相应的英语单词。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zh-CN" altLang="en-US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2532" name="图片 3" descr="494ef9e9_c6e6d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10262" y="0"/>
            <a:ext cx="3233738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4"/>
                </a:solidFill>
                <a:cs typeface="+mj-cs"/>
              </a:rPr>
              <a:t>Let’s talk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rgbClr val="FF0000"/>
                </a:solidFill>
              </a:rPr>
              <a:t>This is </a:t>
            </a:r>
            <a:r>
              <a:rPr lang="en-US" altLang="zh-CN" dirty="0" smtClean="0"/>
              <a:t>the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library.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This is the classroom.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This is the meeting room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zh-CN" altLang="en-US" dirty="0" smtClean="0"/>
              <a:t>熟知 </a:t>
            </a:r>
            <a:r>
              <a:rPr lang="en-US" altLang="zh-CN" dirty="0" smtClean="0"/>
              <a:t>this is </a:t>
            </a:r>
            <a:r>
              <a:rPr lang="zh-CN" altLang="en-US" dirty="0" smtClean="0"/>
              <a:t>的句型用法。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zh-CN" altLang="en-US" dirty="0" smtClean="0"/>
          </a:p>
        </p:txBody>
      </p:sp>
      <p:pic>
        <p:nvPicPr>
          <p:cNvPr id="23556" name="图片 3" descr="QQ截图20150427103503.png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142414" y="1988840"/>
            <a:ext cx="4010025" cy="331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Let’s talk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Do you often come to the library?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Yes, I do. I often borrow books </a:t>
            </a:r>
            <a:r>
              <a:rPr lang="en-US" altLang="zh-CN" dirty="0" smtClean="0">
                <a:solidFill>
                  <a:srgbClr val="FF0000"/>
                </a:solidFill>
              </a:rPr>
              <a:t>from</a:t>
            </a:r>
            <a:r>
              <a:rPr lang="en-US" altLang="zh-CN" dirty="0" smtClean="0"/>
              <a:t> the library.  / No, I don’t.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</p:txBody>
      </p:sp>
      <p:pic>
        <p:nvPicPr>
          <p:cNvPr id="24580" name="图片 3" descr="04bOOOPIC2e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35713" y="3432174"/>
            <a:ext cx="2808287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Let’s talk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Do you often have meetings here?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Yes, we </a:t>
            </a:r>
            <a:r>
              <a:rPr lang="en-US" altLang="zh-CN" dirty="0" smtClean="0">
                <a:solidFill>
                  <a:srgbClr val="FF0000"/>
                </a:solidFill>
              </a:rPr>
              <a:t>will</a:t>
            </a:r>
            <a:r>
              <a:rPr lang="en-US" altLang="zh-CN" dirty="0" smtClean="0"/>
              <a:t> have a meeting this afternoon. 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zh-CN" altLang="en-US" sz="2800" dirty="0" smtClean="0"/>
              <a:t>注：这里的</a:t>
            </a:r>
            <a:r>
              <a:rPr lang="en-US" altLang="zh-CN" sz="2800" dirty="0" smtClean="0"/>
              <a:t>will</a:t>
            </a:r>
            <a:r>
              <a:rPr lang="zh-CN" altLang="en-US" sz="2800" dirty="0" smtClean="0"/>
              <a:t>表示将来发生的事情。比如说现在是上午，我说我们下去有会，那么就是未来要发生的事情。</a:t>
            </a:r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4"/>
                </a:solidFill>
                <a:cs typeface="+mj-cs"/>
              </a:rPr>
              <a:t>P</a:t>
            </a:r>
            <a:r>
              <a:rPr lang="en-US" altLang="zh-CN" dirty="0" smtClean="0">
                <a:solidFill>
                  <a:schemeClr val="accent4"/>
                </a:solidFill>
                <a:cs typeface="+mj-cs"/>
              </a:rPr>
              <a:t>ractise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运用上述学过的句型，在下列场景中进行角色扮演。</a:t>
            </a:r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</p:txBody>
      </p:sp>
      <p:pic>
        <p:nvPicPr>
          <p:cNvPr id="26628" name="图片 3" descr="clip_image002_0226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3575" y="3068638"/>
            <a:ext cx="4392613" cy="34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Practise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pic>
        <p:nvPicPr>
          <p:cNvPr id="27651" name="内容占位符 5" descr="t014e96abc4af98c09b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2276475"/>
            <a:ext cx="4302125" cy="3441700"/>
          </a:xfrm>
        </p:spPr>
      </p:pic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4355208" y="2831647"/>
            <a:ext cx="478879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</a:rPr>
              <a:t>This is our classroom,</a:t>
            </a:r>
            <a:endParaRPr lang="en-US" altLang="zh-CN" sz="3200" b="1" dirty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endParaRPr lang="en-US" altLang="zh-CN" sz="3200" b="1" dirty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</a:rPr>
              <a:t> We are learning here.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Practise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pic>
        <p:nvPicPr>
          <p:cNvPr id="28675" name="内容占位符 3" descr="QQ截图20150427103815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205288" y="1412776"/>
            <a:ext cx="4938712" cy="3632200"/>
          </a:xfrm>
        </p:spPr>
      </p:pic>
      <p:sp>
        <p:nvSpPr>
          <p:cNvPr id="28676" name="TextBox 4"/>
          <p:cNvSpPr txBox="1">
            <a:spLocks noChangeArrowheads="1"/>
          </p:cNvSpPr>
          <p:nvPr/>
        </p:nvSpPr>
        <p:spPr bwMode="auto">
          <a:xfrm>
            <a:off x="107504" y="2753345"/>
            <a:ext cx="41036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accent3">
                    <a:lumMod val="50000"/>
                  </a:schemeClr>
                </a:solidFill>
              </a:rPr>
              <a:t>This </a:t>
            </a:r>
            <a:r>
              <a:rPr lang="en-US" altLang="zh-CN" sz="2800" dirty="0">
                <a:solidFill>
                  <a:schemeClr val="accent3">
                    <a:lumMod val="50000"/>
                  </a:schemeClr>
                </a:solidFill>
              </a:rPr>
              <a:t>is </a:t>
            </a:r>
            <a:r>
              <a:rPr lang="en-US" altLang="zh-CN" sz="2800" dirty="0" smtClean="0">
                <a:solidFill>
                  <a:schemeClr val="accent3">
                    <a:lumMod val="50000"/>
                  </a:schemeClr>
                </a:solidFill>
              </a:rPr>
              <a:t>our playground</a:t>
            </a:r>
            <a:r>
              <a:rPr lang="en-US" altLang="zh-CN" sz="2800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en-US" altLang="zh-CN" sz="2800" dirty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endParaRPr lang="en-US" altLang="zh-CN" sz="2800" dirty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r>
              <a:rPr lang="en-US" altLang="zh-CN" sz="2800" dirty="0" smtClean="0">
                <a:solidFill>
                  <a:schemeClr val="accent3">
                    <a:lumMod val="50000"/>
                  </a:schemeClr>
                </a:solidFill>
              </a:rPr>
              <a:t>We </a:t>
            </a:r>
            <a:r>
              <a:rPr lang="en-US" altLang="zh-CN" sz="2800" dirty="0">
                <a:solidFill>
                  <a:schemeClr val="accent3">
                    <a:lumMod val="50000"/>
                  </a:schemeClr>
                </a:solidFill>
              </a:rPr>
              <a:t>are playing here.</a:t>
            </a:r>
            <a:endParaRPr lang="zh-CN" alt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4"/>
                </a:solidFill>
                <a:cs typeface="+mj-cs"/>
              </a:rPr>
              <a:t>Homework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4400" dirty="0" smtClean="0">
                <a:solidFill>
                  <a:schemeClr val="accent3">
                    <a:lumMod val="50000"/>
                  </a:schemeClr>
                </a:solidFill>
              </a:rPr>
              <a:t>make sentences</a:t>
            </a:r>
            <a:endParaRPr lang="en-US" altLang="zh-CN" sz="44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</a:rPr>
              <a:t>运用学过的单词进行造句。加深新单词的记忆。</a:t>
            </a:r>
            <a:endParaRPr lang="zh-CN" altLang="en-US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endParaRPr lang="zh-CN" altLang="en-US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 rot="1858450">
            <a:off x="6694488" y="912813"/>
            <a:ext cx="2305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句！！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398847" y="62068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4"/>
                </a:solidFill>
                <a:cs typeface="+mj-cs"/>
              </a:rPr>
              <a:t>Learning new words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altLang="zh-CN" sz="3600" dirty="0" smtClean="0">
                <a:solidFill>
                  <a:schemeClr val="accent3">
                    <a:lumMod val="50000"/>
                  </a:schemeClr>
                </a:solidFill>
              </a:rPr>
              <a:t> welcome</a:t>
            </a: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</a:rPr>
              <a:t> 欢迎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en-US" altLang="zh-CN" sz="3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altLang="zh-CN" sz="3600" dirty="0" smtClean="0">
                <a:solidFill>
                  <a:schemeClr val="accent3">
                    <a:lumMod val="50000"/>
                  </a:schemeClr>
                </a:solidFill>
              </a:rPr>
              <a:t> Welcome to our school.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4340" name="图片 3" descr="t014cade762ec5c9c0e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24300" y="3141663"/>
            <a:ext cx="4673600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Learning new words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pic>
        <p:nvPicPr>
          <p:cNvPr id="15363" name="内容占位符 3" descr="53adbd1f453524c78ce35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12160" y="2492896"/>
            <a:ext cx="1876425" cy="1924050"/>
          </a:xfrm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611560" y="2204864"/>
            <a:ext cx="410368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</a:rPr>
              <a:t> nice </a:t>
            </a: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</a:rPr>
              <a:t>友好，开心。</a:t>
            </a:r>
            <a:endParaRPr lang="en-US" altLang="zh-CN" sz="3600" dirty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endParaRPr lang="en-US" altLang="zh-CN" sz="3600" dirty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endParaRPr lang="en-US" altLang="zh-CN" sz="3600" dirty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</a:rPr>
              <a:t> Nice to meet you.</a:t>
            </a:r>
            <a:endParaRPr lang="en-US" altLang="zh-CN" sz="3600" dirty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endParaRPr lang="en-US" altLang="zh-CN" sz="3600" dirty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/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</a:rPr>
              <a:t>很开心认识你。</a:t>
            </a:r>
            <a:endParaRPr lang="zh-CN" alt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Learning new words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/>
              <a:t> show </a:t>
            </a:r>
            <a:r>
              <a:rPr lang="zh-CN" altLang="en-US" dirty="0" smtClean="0"/>
              <a:t>展示，表演</a:t>
            </a: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/>
              <a:t> show sb.(</a:t>
            </a:r>
            <a:r>
              <a:rPr lang="zh-CN" altLang="en-US" dirty="0" smtClean="0"/>
              <a:t>某人</a:t>
            </a:r>
            <a:r>
              <a:rPr lang="en-US" altLang="zh-CN" dirty="0" smtClean="0"/>
              <a:t>) </a:t>
            </a:r>
            <a:r>
              <a:rPr lang="en-US" altLang="zh-CN" dirty="0" err="1" smtClean="0"/>
              <a:t>sth</a:t>
            </a:r>
            <a:r>
              <a:rPr lang="en-US" altLang="zh-CN" dirty="0" smtClean="0"/>
              <a:t>.(</a:t>
            </a:r>
            <a:r>
              <a:rPr lang="zh-CN" altLang="en-US" dirty="0" smtClean="0"/>
              <a:t>某物，某事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/>
              <a:t>I will show you our school.</a:t>
            </a:r>
            <a:endParaRPr lang="zh-CN" altLang="en-US" dirty="0" smtClean="0"/>
          </a:p>
        </p:txBody>
      </p:sp>
      <p:pic>
        <p:nvPicPr>
          <p:cNvPr id="16388" name="图片 3" descr="t01022492f732ff3a1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4648200"/>
            <a:ext cx="38576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Learning new words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5986463" cy="13239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altLang="zh-CN" sz="3600" dirty="0" smtClean="0">
                <a:solidFill>
                  <a:schemeClr val="accent3">
                    <a:lumMod val="50000"/>
                  </a:schemeClr>
                </a:solidFill>
              </a:rPr>
              <a:t>    library </a:t>
            </a: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</a:rPr>
              <a:t>图书馆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zh-CN" altLang="en-US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7412" name="图片 3" descr="1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36813" y="3013075"/>
            <a:ext cx="6707187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Learning new words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/>
              <a:t> often </a:t>
            </a:r>
            <a:r>
              <a:rPr lang="zh-CN" altLang="en-US" dirty="0" smtClean="0"/>
              <a:t>经常</a:t>
            </a: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/>
              <a:t>Do you often go to the library?</a:t>
            </a: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r>
              <a:rPr lang="zh-CN" altLang="en-US" dirty="0" smtClean="0"/>
              <a:t>你经常去图书馆吗？</a:t>
            </a:r>
            <a:endParaRPr lang="en-US" altLang="zh-CN" dirty="0" smtClean="0"/>
          </a:p>
        </p:txBody>
      </p:sp>
      <p:pic>
        <p:nvPicPr>
          <p:cNvPr id="18436" name="图片 3" descr="library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1638" y="3357563"/>
            <a:ext cx="4224337" cy="316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Learning new words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3600" dirty="0" smtClean="0">
                <a:solidFill>
                  <a:schemeClr val="accent3">
                    <a:lumMod val="50000"/>
                  </a:schemeClr>
                </a:solidFill>
              </a:rPr>
              <a:t> borrow </a:t>
            </a: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</a:rPr>
              <a:t>借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3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3600" dirty="0" smtClean="0">
                <a:solidFill>
                  <a:schemeClr val="accent3">
                    <a:lumMod val="50000"/>
                  </a:schemeClr>
                </a:solidFill>
              </a:rPr>
              <a:t> borrow books </a:t>
            </a: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</a:rPr>
              <a:t>借书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zh-CN" altLang="en-US" sz="36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9460" name="图片 3" descr="t012c78f9f65d37500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26009" y="3441766"/>
            <a:ext cx="3960812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Learning new words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3600" dirty="0" smtClean="0">
                <a:solidFill>
                  <a:schemeClr val="accent3">
                    <a:lumMod val="50000"/>
                  </a:schemeClr>
                </a:solidFill>
              </a:rPr>
              <a:t> meeting room </a:t>
            </a: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</a:rPr>
              <a:t>会议室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3600" dirty="0" smtClean="0">
                <a:solidFill>
                  <a:schemeClr val="accent3">
                    <a:lumMod val="50000"/>
                  </a:schemeClr>
                </a:solidFill>
              </a:rPr>
              <a:t> meeting </a:t>
            </a: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</a:rPr>
              <a:t>会议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3600" dirty="0" smtClean="0">
                <a:solidFill>
                  <a:schemeClr val="accent3">
                    <a:lumMod val="50000"/>
                  </a:schemeClr>
                </a:solidFill>
              </a:rPr>
              <a:t> room  </a:t>
            </a: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</a:rPr>
              <a:t>房间</a:t>
            </a:r>
            <a:endParaRPr lang="zh-CN" altLang="en-US" sz="36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484" name="图片 3" descr="QQ截图20150423141612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82565" y="3565524"/>
            <a:ext cx="5738812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accent4"/>
                </a:solidFill>
              </a:rPr>
              <a:t>Learning new words</a:t>
            </a:r>
            <a:endParaRPr dirty="0" smtClean="0">
              <a:solidFill>
                <a:schemeClr val="accent4"/>
              </a:solidFill>
              <a:cs typeface="+mj-cs"/>
            </a:endParaRP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539552" y="2204864"/>
            <a:ext cx="4043363" cy="14700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3600" dirty="0" smtClean="0">
                <a:solidFill>
                  <a:srgbClr val="00B050"/>
                </a:solidFill>
              </a:rPr>
              <a:t> class room </a:t>
            </a:r>
            <a:r>
              <a:rPr lang="zh-CN" altLang="en-US" sz="3600" dirty="0" smtClean="0">
                <a:solidFill>
                  <a:srgbClr val="00B050"/>
                </a:solidFill>
              </a:rPr>
              <a:t>教室</a:t>
            </a:r>
            <a:endParaRPr lang="zh-CN" altLang="en-US" sz="3600" dirty="0" smtClean="0">
              <a:solidFill>
                <a:srgbClr val="00B050"/>
              </a:solidFill>
            </a:endParaRPr>
          </a:p>
        </p:txBody>
      </p:sp>
      <p:pic>
        <p:nvPicPr>
          <p:cNvPr id="21508" name="图片 3" descr="QQ截图20150423141847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10063" y="3313113"/>
            <a:ext cx="4833937" cy="354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fe6a106-32bc-41f0-be1c-6fd59fc383f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BC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BC模板">
      <a:majorFont>
        <a:latin typeface="Arial"/>
        <a:ea typeface="微软雅黑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BC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主题38</Template>
  <TotalTime>0</TotalTime>
  <Words>1033</Words>
  <Application>WPS 演示</Application>
  <PresentationFormat>全屏显示(4:3)</PresentationFormat>
  <Paragraphs>118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Wingdings 2</vt:lpstr>
      <vt:lpstr>Wingdings</vt:lpstr>
      <vt:lpstr>楷体</vt:lpstr>
      <vt:lpstr>Arial</vt:lpstr>
      <vt:lpstr>Arial Unicode MS</vt:lpstr>
      <vt:lpstr>第一PPT模板网-WWW.1PPT.COM</vt:lpstr>
      <vt:lpstr>Unit 1 Welcome to our school!</vt:lpstr>
      <vt:lpstr>Learning new words</vt:lpstr>
      <vt:lpstr>Learning new words</vt:lpstr>
      <vt:lpstr>Learning new words</vt:lpstr>
      <vt:lpstr>Learning new words</vt:lpstr>
      <vt:lpstr>Learning new words</vt:lpstr>
      <vt:lpstr>Learning new words</vt:lpstr>
      <vt:lpstr>Learning new words</vt:lpstr>
      <vt:lpstr>Learning new words</vt:lpstr>
      <vt:lpstr>Game time</vt:lpstr>
      <vt:lpstr>Let’s talk</vt:lpstr>
      <vt:lpstr>Let’s talk</vt:lpstr>
      <vt:lpstr>Let’s talk</vt:lpstr>
      <vt:lpstr>Practise</vt:lpstr>
      <vt:lpstr>Practise</vt:lpstr>
      <vt:lpstr>Practise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Welcome to our school</dc:title>
  <dc:creator>第一PPT模板网-WWW.1PPT.COM</dc:creator>
  <cp:lastModifiedBy>小树</cp:lastModifiedBy>
  <cp:revision>18</cp:revision>
  <dcterms:created xsi:type="dcterms:W3CDTF">2015-04-23T08:53:00Z</dcterms:created>
  <dcterms:modified xsi:type="dcterms:W3CDTF">2023-02-27T06:50:15Z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913A544C957A486B93460BDD1F49935A</vt:lpwstr>
  </property>
  <property fmtid="{D5CDD505-2E9C-101B-9397-08002B2CF9AE}" pid="3" name="KSOProductBuildVer">
    <vt:lpwstr>2052-11.1.0.13703</vt:lpwstr>
  </property>
</Properties>
</file>