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30" d="100"/>
          <a:sy n="130" d="100"/>
        </p:scale>
        <p:origin x="-1152" y="-486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457F2E1E-B0BD-4D62-97C9-4EDB289F8E07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8D95DF1E-9FEF-4BFB-9075-30C68B3A0A66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724BE93B-D85E-4796-9A7D-F1BE72420694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BBE2F6BB-BF2A-4498-87D1-6591F99EB643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0B098D92-1B39-4B40-A9C5-3FF868FF024D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dirty="0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F887CA08-9B6F-4DAD-B97B-1D1AD4C35CF2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21444"/>
            <a:ext cx="2071688" cy="45434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1" y="121444"/>
            <a:ext cx="6067425" cy="45434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90500" indent="-1905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0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1" y="770335"/>
            <a:ext cx="4068763" cy="3894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0263" y="770335"/>
            <a:ext cx="4070350" cy="3894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新建文件夹 (9)\8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246314" y="1257301"/>
            <a:ext cx="6897687" cy="388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419101" y="121444"/>
            <a:ext cx="8291513" cy="52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2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A19F9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3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A19F9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054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A19F9F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055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1" y="770335"/>
            <a:ext cx="8291513" cy="3894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AF19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AF1900"/>
          </a:solidFill>
          <a:latin typeface="幼圆" pitchFamily="49" charset="-122"/>
          <a:ea typeface="幼圆" pitchFamily="49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AF1900"/>
          </a:solidFill>
          <a:latin typeface="幼圆" pitchFamily="49" charset="-122"/>
          <a:ea typeface="幼圆" pitchFamily="49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AF1900"/>
          </a:solidFill>
          <a:latin typeface="幼圆" pitchFamily="49" charset="-122"/>
          <a:ea typeface="幼圆" pitchFamily="49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AF1900"/>
          </a:solidFill>
          <a:latin typeface="幼圆" pitchFamily="49" charset="-122"/>
          <a:ea typeface="幼圆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AF1900"/>
          </a:solidFill>
          <a:latin typeface="幼圆" pitchFamily="49" charset="-122"/>
          <a:ea typeface="幼圆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AF1900"/>
          </a:solidFill>
          <a:latin typeface="幼圆" pitchFamily="49" charset="-122"/>
          <a:ea typeface="幼圆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AF1900"/>
          </a:solidFill>
          <a:latin typeface="幼圆" pitchFamily="49" charset="-122"/>
          <a:ea typeface="幼圆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AF1900"/>
          </a:solidFill>
          <a:latin typeface="幼圆" pitchFamily="49" charset="-122"/>
          <a:ea typeface="幼圆" pitchFamily="49" charset="-122"/>
        </a:defRPr>
      </a:lvl9pPr>
    </p:titleStyle>
    <p:bodyStyle>
      <a:lvl1pPr marL="357505" indent="-271780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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just" rtl="0" eaLnBrk="1" fontAlgn="base" hangingPunct="1">
        <a:lnSpc>
          <a:spcPct val="130000"/>
        </a:lnSpc>
        <a:spcBef>
          <a:spcPct val="0"/>
        </a:spcBef>
        <a:spcAft>
          <a:spcPts val="600"/>
        </a:spcAft>
        <a:buClr>
          <a:srgbClr val="F8DB7C"/>
        </a:buClr>
        <a:buFont typeface="幼圆" pitchFamily="49" charset="-122"/>
        <a:buChar char=" "/>
        <a:defRPr sz="1600">
          <a:solidFill>
            <a:srgbClr val="7D7D7D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Arial" panose="020B0604020202020204" pitchFamily="34" charset="0"/>
          <a:ea typeface="+mn-ea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Arial" panose="020B0604020202020204" pitchFamily="34" charset="0"/>
          <a:ea typeface="+mn-ea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Arial" panose="020B0604020202020204" pitchFamily="34" charset="0"/>
          <a:ea typeface="+mn-ea"/>
        </a:defRPr>
      </a:lvl5pPr>
      <a:lvl6pPr marL="25146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Arial" panose="020B0604020202020204" pitchFamily="34" charset="0"/>
          <a:ea typeface="+mn-ea"/>
        </a:defRPr>
      </a:lvl6pPr>
      <a:lvl7pPr marL="2971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Arial" panose="020B0604020202020204" pitchFamily="34" charset="0"/>
          <a:ea typeface="+mn-ea"/>
        </a:defRPr>
      </a:lvl7pPr>
      <a:lvl8pPr marL="3429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Arial" panose="020B0604020202020204" pitchFamily="34" charset="0"/>
          <a:ea typeface="+mn-ea"/>
        </a:defRPr>
      </a:lvl8pPr>
      <a:lvl9pPr marL="3886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Arial" panose="020B0604020202020204" pitchFamily="34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ctrTitle"/>
          </p:nvPr>
        </p:nvSpPr>
        <p:spPr bwMode="auto">
          <a:xfrm>
            <a:off x="0" y="1698770"/>
            <a:ext cx="9144000" cy="571500"/>
          </a:xfrm>
          <a:prstGeom prst="rect">
            <a:avLst/>
          </a:prstGeom>
          <a:noFill/>
          <a:ln>
            <a:miter lim="800000"/>
          </a:ln>
        </p:spPr>
        <p:txBody>
          <a:bodyPr>
            <a:noAutofit/>
          </a:bodyPr>
          <a:lstStyle/>
          <a:p>
            <a:pPr algn="ctr"/>
            <a:r>
              <a:rPr lang="en-US" altLang="zh-CN" sz="4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I’m cleaning my room</a:t>
            </a:r>
            <a:r>
              <a:rPr lang="en-US" altLang="zh-CN" sz="4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4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230313" y="1275607"/>
            <a:ext cx="6675438" cy="2734233"/>
          </a:xfrm>
        </p:spPr>
        <p:txBody>
          <a:bodyPr>
            <a:normAutofit fontScale="60000" lnSpcReduction="20000"/>
          </a:bodyPr>
          <a:lstStyle/>
          <a:p>
            <a:pPr marL="457200" lvl="1" indent="0" algn="ctr">
              <a:buNone/>
            </a:pPr>
            <a:r>
              <a:rPr lang="zh-CN" altLang="en-US" sz="3665" dirty="0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endParaRPr lang="zh-CN" altLang="en-US" sz="3665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3665" dirty="0">
                <a:solidFill>
                  <a:srgbClr val="000000"/>
                </a:solidFill>
                <a:latin typeface="Times New Roman" panose="02020603050405020304" pitchFamily="18" charset="0"/>
              </a:rPr>
              <a:t>It is a nice afternoon in June.</a:t>
            </a:r>
            <a:endParaRPr lang="zh-CN" altLang="en-US" sz="3665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3665" dirty="0">
                <a:solidFill>
                  <a:srgbClr val="000000"/>
                </a:solidFill>
                <a:latin typeface="Times New Roman" panose="02020603050405020304" pitchFamily="18" charset="0"/>
              </a:rPr>
              <a:t>The pupils are listening to the tune.</a:t>
            </a:r>
            <a:endParaRPr lang="zh-CN" altLang="en-US" sz="3665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3665" dirty="0">
                <a:solidFill>
                  <a:srgbClr val="000000"/>
                </a:solidFill>
                <a:latin typeface="Times New Roman" panose="02020603050405020304" pitchFamily="18" charset="0"/>
              </a:rPr>
              <a:t>They say they like the nice tune.</a:t>
            </a:r>
            <a:endParaRPr lang="zh-CN" altLang="en-US" sz="3665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3665" dirty="0">
                <a:solidFill>
                  <a:srgbClr val="000000"/>
                </a:solidFill>
                <a:latin typeface="Times New Roman" panose="02020603050405020304" pitchFamily="18" charset="0"/>
              </a:rPr>
              <a:t>They say they like the nice June.</a:t>
            </a:r>
            <a:endParaRPr lang="zh-CN" altLang="en-US" sz="3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内容占位符 1"/>
          <p:cNvSpPr txBox="1"/>
          <p:nvPr/>
        </p:nvSpPr>
        <p:spPr bwMode="auto">
          <a:xfrm>
            <a:off x="1519055" y="678099"/>
            <a:ext cx="2025386" cy="57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sz="2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365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565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65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>
              <a:buFont typeface="Wingdings" panose="05000000000000000000" pitchFamily="2" charset="2"/>
              <a:buNone/>
            </a:pPr>
            <a:r>
              <a:rPr lang="en-US" altLang="zh-CN" sz="2665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Let’s chant</a:t>
            </a:r>
            <a:endParaRPr lang="zh-CN" altLang="en-US" sz="2665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1332178" y="1113235"/>
            <a:ext cx="2039938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786981" y="3333400"/>
            <a:ext cx="1050396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1620" y="406412"/>
            <a:ext cx="1140354" cy="102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51753" y="519522"/>
            <a:ext cx="1891865" cy="50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266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四会词组：</a:t>
            </a:r>
            <a:endParaRPr lang="zh-CN" altLang="en-US" sz="2335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145629" y="506426"/>
            <a:ext cx="1742785" cy="50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665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make a call</a:t>
            </a:r>
            <a:endParaRPr lang="zh-CN" altLang="en-US" sz="2665" dirty="0" smtClean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51753" y="2359038"/>
            <a:ext cx="3257623" cy="50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65" dirty="0">
                <a:latin typeface="楷体" panose="02010609060101010101" pitchFamily="49" charset="-122"/>
                <a:ea typeface="楷体" panose="02010609060101010101" pitchFamily="49" charset="-122"/>
              </a:rPr>
              <a:t>如何询问对方是谁？</a:t>
            </a:r>
            <a:endParaRPr lang="zh-CN" altLang="en-US" sz="266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2399" y="919572"/>
            <a:ext cx="2225289" cy="502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write an email 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2399" y="1331528"/>
            <a:ext cx="2446504" cy="502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wash the clothes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2400" y="1761344"/>
            <a:ext cx="2218877" cy="502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clean the room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31180" y="2798378"/>
            <a:ext cx="2190408" cy="50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665">
                <a:solidFill>
                  <a:srgbClr val="000000"/>
                </a:solidFill>
                <a:ea typeface="黑体" panose="02010609060101010101" pitchFamily="49" charset="-122"/>
              </a:rPr>
              <a:t>Who’s he/she?</a:t>
            </a:r>
            <a:endParaRPr lang="zh-CN" altLang="en-US" sz="2665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339849" y="3367497"/>
            <a:ext cx="4453463" cy="50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65" dirty="0">
                <a:latin typeface="楷体" panose="02010609060101010101" pitchFamily="49" charset="-122"/>
                <a:ea typeface="楷体" panose="02010609060101010101" pitchFamily="49" charset="-122"/>
              </a:rPr>
              <a:t>如何表达他</a:t>
            </a:r>
            <a:r>
              <a:rPr lang="en-US" altLang="zh-CN" sz="2665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65" dirty="0">
                <a:latin typeface="楷体" panose="02010609060101010101" pitchFamily="49" charset="-122"/>
                <a:ea typeface="楷体" panose="02010609060101010101" pitchFamily="49" charset="-122"/>
              </a:rPr>
              <a:t>她正在做某事？</a:t>
            </a:r>
            <a:endParaRPr lang="zh-CN" altLang="en-US" sz="266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481417" y="3853272"/>
            <a:ext cx="2398413" cy="50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665">
                <a:solidFill>
                  <a:srgbClr val="000000"/>
                </a:solidFill>
                <a:ea typeface="黑体" panose="02010609060101010101" pitchFamily="49" charset="-122"/>
              </a:rPr>
              <a:t>He/She is v-ing.</a:t>
            </a:r>
            <a:endParaRPr lang="zh-CN" altLang="en-US" sz="2665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3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内容占位符 1"/>
          <p:cNvSpPr txBox="1"/>
          <p:nvPr/>
        </p:nvSpPr>
        <p:spPr bwMode="auto">
          <a:xfrm>
            <a:off x="1586178" y="651272"/>
            <a:ext cx="2205302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47675" indent="-4476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2665" dirty="0">
                <a:solidFill>
                  <a:srgbClr val="000000"/>
                </a:solidFill>
                <a:ea typeface="幼圆" pitchFamily="49" charset="-122"/>
              </a:rPr>
              <a:t>Let’s review</a:t>
            </a:r>
            <a:endParaRPr kumimoji="0" lang="zh-CN" altLang="en-US" sz="2665" dirty="0">
              <a:solidFill>
                <a:srgbClr val="000000"/>
              </a:solidFill>
              <a:ea typeface="幼圆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332179" y="1113235"/>
            <a:ext cx="2160323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517509" y="1918194"/>
            <a:ext cx="2040226" cy="13771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245578" y="2215252"/>
            <a:ext cx="2040228" cy="13771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995199" y="2206599"/>
            <a:ext cx="2014586" cy="13598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3311860" y="1289448"/>
            <a:ext cx="248657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write an email 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1600" y="3773931"/>
            <a:ext cx="273023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wash the clothes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63264" y="3773930"/>
            <a:ext cx="247535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clean the room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86438" y="677615"/>
            <a:ext cx="2040226" cy="13771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83689" y="679577"/>
            <a:ext cx="2040228" cy="13771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211627" y="681541"/>
            <a:ext cx="2014586" cy="13598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矩形 7"/>
          <p:cNvSpPr/>
          <p:nvPr/>
        </p:nvSpPr>
        <p:spPr>
          <a:xfrm>
            <a:off x="1148128" y="2460725"/>
            <a:ext cx="394851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I’m ________ the room.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8127" y="3053657"/>
            <a:ext cx="432362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Dad is ________ an email.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8127" y="3647779"/>
            <a:ext cx="485742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Mum is ________ the clothes.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57210" y="2405957"/>
            <a:ext cx="149111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>
                <a:solidFill>
                  <a:srgbClr val="FF0000"/>
                </a:solidFill>
                <a:ea typeface="微软雅黑" panose="020B0503020204020204" pitchFamily="34" charset="-122"/>
              </a:rPr>
              <a:t>cleaning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349986" y="2998888"/>
            <a:ext cx="12971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dirty="0">
                <a:solidFill>
                  <a:srgbClr val="FF0000"/>
                </a:solidFill>
                <a:ea typeface="微软雅黑" panose="020B0503020204020204" pitchFamily="34" charset="-122"/>
              </a:rPr>
              <a:t>writing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508068" y="3591819"/>
            <a:ext cx="14670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dirty="0">
                <a:solidFill>
                  <a:srgbClr val="FF0000"/>
                </a:solidFill>
                <a:ea typeface="微软雅黑" panose="020B0503020204020204" pitchFamily="34" charset="-122"/>
              </a:rPr>
              <a:t>washing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3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内容占位符 1"/>
          <p:cNvSpPr>
            <a:spLocks noGrp="1"/>
          </p:cNvSpPr>
          <p:nvPr>
            <p:ph sz="quarter" idx="4294967295"/>
          </p:nvPr>
        </p:nvSpPr>
        <p:spPr bwMode="auto">
          <a:xfrm>
            <a:off x="1707887" y="515470"/>
            <a:ext cx="2205038" cy="56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85725" indent="0">
              <a:buFont typeface="Wingdings" panose="05000000000000000000" pitchFamily="2" charset="2"/>
              <a:buNone/>
            </a:pPr>
            <a:r>
              <a:rPr lang="en-US" altLang="zh-CN" sz="2665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Just </a:t>
            </a:r>
            <a:r>
              <a:rPr lang="en-US" altLang="zh-CN" sz="2665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practise</a:t>
            </a:r>
            <a:endParaRPr lang="zh-CN" altLang="en-US" sz="2665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1747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1332179" y="1113235"/>
            <a:ext cx="2340239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71701" y="1270514"/>
            <a:ext cx="5426675" cy="3268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52064" y="490129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571667" y="1167595"/>
            <a:ext cx="6000750" cy="3381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780688" y="1286656"/>
            <a:ext cx="1535906" cy="1373981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0688" y="3134507"/>
            <a:ext cx="1535906" cy="1372791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69824" y="1286656"/>
            <a:ext cx="1535907" cy="1373981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69824" y="3110695"/>
            <a:ext cx="1535907" cy="1372791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28260" y="2009366"/>
            <a:ext cx="1973617" cy="451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write an email 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96369" y="3279167"/>
            <a:ext cx="2164375" cy="451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wash the clothes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95888" y="3914068"/>
            <a:ext cx="1962397" cy="451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clean the room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367939" y="897323"/>
            <a:ext cx="2340239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704208" y="1481919"/>
            <a:ext cx="1548822" cy="451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make a call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内容占位符 1"/>
          <p:cNvSpPr txBox="1"/>
          <p:nvPr/>
        </p:nvSpPr>
        <p:spPr bwMode="auto">
          <a:xfrm>
            <a:off x="1607428" y="489190"/>
            <a:ext cx="2205303" cy="57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sz="2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365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565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65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>
              <a:buFont typeface="Wingdings" panose="05000000000000000000" pitchFamily="2" charset="2"/>
              <a:buNone/>
            </a:pPr>
            <a:r>
              <a:rPr lang="en-US" altLang="zh-CN" sz="2665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Just </a:t>
            </a:r>
            <a:r>
              <a:rPr lang="en-US" altLang="zh-CN" sz="2665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practise</a:t>
            </a:r>
            <a:endParaRPr lang="zh-CN" altLang="en-US" sz="2665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  <p:bldP spid="12" grpId="0"/>
      <p:bldP spid="13" grpId="0"/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内容占位符 1"/>
          <p:cNvSpPr>
            <a:spLocks noGrp="1"/>
          </p:cNvSpPr>
          <p:nvPr>
            <p:ph sz="quarter" idx="4294967295"/>
          </p:nvPr>
        </p:nvSpPr>
        <p:spPr bwMode="auto">
          <a:xfrm>
            <a:off x="1621551" y="415235"/>
            <a:ext cx="1795463" cy="50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10000"/>
          </a:bodyPr>
          <a:lstStyle/>
          <a:p>
            <a:pPr marL="85725" indent="0">
              <a:buFont typeface="Wingdings" panose="05000000000000000000" pitchFamily="2" charset="2"/>
              <a:buNone/>
            </a:pPr>
            <a:r>
              <a:rPr lang="en-US" altLang="zh-CN" sz="2665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Just talk</a:t>
            </a:r>
            <a:endParaRPr lang="zh-CN" altLang="en-US" sz="2665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5843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229968" y="525900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1245843" y="933093"/>
            <a:ext cx="1799167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551888" y="2139703"/>
            <a:ext cx="1867555" cy="1494044"/>
          </a:xfrm>
          <a:prstGeom prst="roundRect">
            <a:avLst>
              <a:gd name="adj" fmla="val 21651"/>
            </a:avLst>
          </a:prstGeom>
          <a:solidFill>
            <a:srgbClr val="FFFFFF"/>
          </a:solidFill>
          <a:ln w="38100" cap="sq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圆角矩形标注 6"/>
          <p:cNvSpPr/>
          <p:nvPr/>
        </p:nvSpPr>
        <p:spPr>
          <a:xfrm>
            <a:off x="2437790" y="1283137"/>
            <a:ext cx="2047875" cy="545306"/>
          </a:xfrm>
          <a:prstGeom prst="wedgeRoundRectCallout">
            <a:avLst>
              <a:gd name="adj1" fmla="val -57975"/>
              <a:gd name="adj2" fmla="val 3025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Who’s she?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839956" y="3959662"/>
            <a:ext cx="4560094" cy="545306"/>
          </a:xfrm>
          <a:prstGeom prst="wedgeRoundRectCallout">
            <a:avLst>
              <a:gd name="adj1" fmla="val 35693"/>
              <a:gd name="adj2" fmla="val -7137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She’s Lily. She’s making a call.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defRPr/>
            </a:pP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38989" y="1055727"/>
            <a:ext cx="668073" cy="917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05518" y="2935725"/>
            <a:ext cx="902229" cy="732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51887" y="1437624"/>
            <a:ext cx="2040226" cy="13771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51620" y="1437624"/>
            <a:ext cx="2040228" cy="13771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952152" y="1437625"/>
            <a:ext cx="2014586" cy="13598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42522" y="372410"/>
            <a:ext cx="668073" cy="91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2528095" y="398604"/>
            <a:ext cx="1984375" cy="545306"/>
          </a:xfrm>
          <a:prstGeom prst="wedgeRoundRectCallout">
            <a:avLst>
              <a:gd name="adj1" fmla="val -57975"/>
              <a:gd name="adj2" fmla="val 3025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Who’s she?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732324" y="2990595"/>
            <a:ext cx="902229" cy="73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标注 9"/>
          <p:cNvSpPr/>
          <p:nvPr/>
        </p:nvSpPr>
        <p:spPr>
          <a:xfrm>
            <a:off x="2479147" y="3357307"/>
            <a:ext cx="4065323" cy="1031081"/>
          </a:xfrm>
          <a:prstGeom prst="wedgeRoundRectCallout">
            <a:avLst>
              <a:gd name="adj1" fmla="val 54928"/>
              <a:gd name="adj2" fmla="val -3785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She’s Lily’s mum. </a:t>
            </a:r>
            <a:endParaRPr lang="en-US" altLang="zh-CN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She’s washing the clothes.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2261" y="1426113"/>
            <a:ext cx="2039938" cy="1373981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33511" y="1421351"/>
            <a:ext cx="2058458" cy="139065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29313" y="1433257"/>
            <a:ext cx="2037292" cy="1373981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2528095" y="398604"/>
            <a:ext cx="1984375" cy="545306"/>
          </a:xfrm>
          <a:prstGeom prst="wedgeRoundRectCallout">
            <a:avLst>
              <a:gd name="adj1" fmla="val -57975"/>
              <a:gd name="adj2" fmla="val 3025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Who’s he?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2479146" y="3357307"/>
            <a:ext cx="3292740" cy="1031081"/>
          </a:xfrm>
          <a:prstGeom prst="wedgeRoundRectCallout">
            <a:avLst>
              <a:gd name="adj1" fmla="val 54928"/>
              <a:gd name="adj2" fmla="val -3785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He’s Lily’s Dad. </a:t>
            </a:r>
            <a:endParaRPr lang="en-US" altLang="zh-CN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He’s writing an email.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2528095" y="398604"/>
            <a:ext cx="1984375" cy="545306"/>
          </a:xfrm>
          <a:prstGeom prst="wedgeRoundRectCallout">
            <a:avLst>
              <a:gd name="adj1" fmla="val -57975"/>
              <a:gd name="adj2" fmla="val 3025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Who’s she?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2479146" y="3357307"/>
            <a:ext cx="3832490" cy="1031081"/>
          </a:xfrm>
          <a:prstGeom prst="wedgeRoundRectCallout">
            <a:avLst>
              <a:gd name="adj1" fmla="val 54928"/>
              <a:gd name="adj2" fmla="val -3785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She’s Lily. </a:t>
            </a:r>
            <a:endParaRPr lang="en-US" altLang="zh-CN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She’s cleaning the room.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0" grpId="1" bldLvl="0" animBg="1"/>
      <p:bldP spid="12" grpId="0" bldLvl="0" animBg="1"/>
      <p:bldP spid="13" grpId="0" bldLvl="0" animBg="1"/>
      <p:bldP spid="14" grpId="0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内容占位符 1"/>
          <p:cNvSpPr>
            <a:spLocks noGrp="1"/>
          </p:cNvSpPr>
          <p:nvPr>
            <p:ph sz="quarter" idx="4294967295"/>
          </p:nvPr>
        </p:nvSpPr>
        <p:spPr bwMode="auto">
          <a:xfrm>
            <a:off x="1842808" y="332707"/>
            <a:ext cx="1795463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85725" indent="0">
              <a:buFont typeface="Wingdings" panose="05000000000000000000" pitchFamily="2" charset="2"/>
              <a:buNone/>
            </a:pPr>
            <a:r>
              <a:rPr lang="en-US" altLang="zh-CN" sz="2665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Just write</a:t>
            </a:r>
            <a:endParaRPr lang="zh-CN" altLang="en-US" sz="2665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8915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498056" y="433317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1574785" y="840511"/>
            <a:ext cx="1799167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74053" y="932029"/>
            <a:ext cx="3086048" cy="40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85725" algn="ctr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Can you write them?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8919" name="组合 14"/>
          <p:cNvGrpSpPr/>
          <p:nvPr/>
        </p:nvGrpSpPr>
        <p:grpSpPr bwMode="auto">
          <a:xfrm>
            <a:off x="911594" y="1415018"/>
            <a:ext cx="7229739" cy="1254919"/>
            <a:chOff x="211374" y="2651871"/>
            <a:chExt cx="8675143" cy="167244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564669" y="2671953"/>
              <a:ext cx="2160241" cy="162018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2403061" y="2671953"/>
              <a:ext cx="2160243" cy="162018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726275" y="2663576"/>
              <a:ext cx="2160242" cy="162018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211374" y="2651871"/>
              <a:ext cx="2160243" cy="167244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6" name="矩形 15"/>
          <p:cNvSpPr/>
          <p:nvPr/>
        </p:nvSpPr>
        <p:spPr>
          <a:xfrm>
            <a:off x="1146358" y="3337662"/>
            <a:ext cx="2225289" cy="502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write an email 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67482" y="2819741"/>
            <a:ext cx="2446504" cy="502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wash the clothes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89974" y="3338853"/>
            <a:ext cx="2218877" cy="502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clean the room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1067" y="2818550"/>
            <a:ext cx="1742785" cy="502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make a call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41066" y="3856775"/>
            <a:ext cx="3842719" cy="502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I’m cleaning my the room.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0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内容占位符 1"/>
          <p:cNvSpPr>
            <a:spLocks noGrp="1"/>
          </p:cNvSpPr>
          <p:nvPr>
            <p:ph sz="quarter" idx="4294967295"/>
          </p:nvPr>
        </p:nvSpPr>
        <p:spPr bwMode="auto">
          <a:xfrm>
            <a:off x="1707887" y="651273"/>
            <a:ext cx="1709738" cy="46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 lnSpcReduction="10000"/>
          </a:bodyPr>
          <a:lstStyle/>
          <a:p>
            <a:pPr marL="85725" indent="0" algn="l">
              <a:buFont typeface="Wingdings" panose="05000000000000000000" pitchFamily="2" charset="2"/>
              <a:buNone/>
            </a:pPr>
            <a:r>
              <a:rPr lang="en-US" altLang="zh-CN" sz="2665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Let’s talk</a:t>
            </a:r>
            <a:endParaRPr lang="zh-CN" altLang="en-US" sz="2665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332179" y="1113235"/>
            <a:ext cx="1799167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1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图片 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72230" y="1931194"/>
            <a:ext cx="4541573" cy="306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标注 9"/>
          <p:cNvSpPr/>
          <p:nvPr/>
        </p:nvSpPr>
        <p:spPr>
          <a:xfrm>
            <a:off x="1210684" y="1288418"/>
            <a:ext cx="1891771" cy="545306"/>
          </a:xfrm>
          <a:prstGeom prst="wedgeRoundRectCallout">
            <a:avLst>
              <a:gd name="adj1" fmla="val 59055"/>
              <a:gd name="adj2" fmla="val 106201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Who’s he?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511993" y="799071"/>
            <a:ext cx="3448844" cy="978694"/>
          </a:xfrm>
          <a:prstGeom prst="wedgeRoundRectCallout">
            <a:avLst>
              <a:gd name="adj1" fmla="val -20846"/>
              <a:gd name="adj2" fmla="val 8831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He’s Tom. </a:t>
            </a:r>
            <a:endParaRPr lang="en-US" altLang="zh-CN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He’s </a:t>
            </a: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writing an email</a:t>
            </a: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PP_MARK_KEY" val="a7c9305a-5b10-444a-84b4-69a2a716fb33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A000120140530A99PPBG 1">
      <a:dk1>
        <a:srgbClr val="696464"/>
      </a:dk1>
      <a:lt1>
        <a:srgbClr val="FFFFFF"/>
      </a:lt1>
      <a:dk2>
        <a:srgbClr val="696464"/>
      </a:dk2>
      <a:lt2>
        <a:srgbClr val="FFFFFF"/>
      </a:lt2>
      <a:accent1>
        <a:srgbClr val="E92100"/>
      </a:accent1>
      <a:accent2>
        <a:srgbClr val="F3C324"/>
      </a:accent2>
      <a:accent3>
        <a:srgbClr val="FFFFFF"/>
      </a:accent3>
      <a:accent4>
        <a:srgbClr val="595454"/>
      </a:accent4>
      <a:accent5>
        <a:srgbClr val="F2ABAA"/>
      </a:accent5>
      <a:accent6>
        <a:srgbClr val="DCB020"/>
      </a:accent6>
      <a:hlink>
        <a:srgbClr val="CC9900"/>
      </a:hlink>
      <a:folHlink>
        <a:srgbClr val="96A9A9"/>
      </a:folHlink>
    </a:clrScheme>
    <a:fontScheme name="A000120140530A99PPBG">
      <a:majorFont>
        <a:latin typeface="幼圆"/>
        <a:ea typeface="幼圆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kx="3284103" algn="bl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kx="3284103" algn="bl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40530A99PPBG 1">
        <a:dk1>
          <a:srgbClr val="696464"/>
        </a:dk1>
        <a:lt1>
          <a:srgbClr val="FFFFFF"/>
        </a:lt1>
        <a:dk2>
          <a:srgbClr val="696464"/>
        </a:dk2>
        <a:lt2>
          <a:srgbClr val="FFFFFF"/>
        </a:lt2>
        <a:accent1>
          <a:srgbClr val="E92100"/>
        </a:accent1>
        <a:accent2>
          <a:srgbClr val="F3C324"/>
        </a:accent2>
        <a:accent3>
          <a:srgbClr val="FFFFFF"/>
        </a:accent3>
        <a:accent4>
          <a:srgbClr val="595454"/>
        </a:accent4>
        <a:accent5>
          <a:srgbClr val="F2ABAA"/>
        </a:accent5>
        <a:accent6>
          <a:srgbClr val="DCB020"/>
        </a:accent6>
        <a:hlink>
          <a:srgbClr val="CC9900"/>
        </a:hlink>
        <a:folHlink>
          <a:srgbClr val="96A9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876</Words>
  <Application>WPS 演示</Application>
  <PresentationFormat>全屏显示(16:9)</PresentationFormat>
  <Paragraphs>103</Paragraphs>
  <Slides>11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幼圆</vt:lpstr>
      <vt:lpstr>Wingdings 2</vt:lpstr>
      <vt:lpstr>Wingdings</vt:lpstr>
      <vt:lpstr>微软雅黑</vt:lpstr>
      <vt:lpstr>Times New Roman</vt:lpstr>
      <vt:lpstr>楷体</vt:lpstr>
      <vt:lpstr>黑体</vt:lpstr>
      <vt:lpstr>Arial</vt:lpstr>
      <vt:lpstr>Arial Unicode MS</vt:lpstr>
      <vt:lpstr>Calibri</vt:lpstr>
      <vt:lpstr>第一PPT模板网-WWW.1PPT.COM</vt:lpstr>
      <vt:lpstr>I’m cleaning my room.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第一PPT模板网-WWW.1PPT.COM</dc:creator>
  <cp:lastModifiedBy>小树</cp:lastModifiedBy>
  <cp:revision>152</cp:revision>
  <dcterms:created xsi:type="dcterms:W3CDTF">2019-06-19T02:08:00Z</dcterms:created>
  <dcterms:modified xsi:type="dcterms:W3CDTF">2023-02-27T06:53:31Z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A4DCB24D4D1B4B388482FF931D004556</vt:lpwstr>
  </property>
</Properties>
</file>