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57" r:id="rId5"/>
    <p:sldId id="258" r:id="rId6"/>
    <p:sldId id="260" r:id="rId7"/>
    <p:sldId id="259" r:id="rId8"/>
    <p:sldId id="266" r:id="rId9"/>
    <p:sldId id="286" r:id="rId10"/>
    <p:sldId id="261" r:id="rId11"/>
    <p:sldId id="262" r:id="rId12"/>
    <p:sldId id="275" r:id="rId13"/>
    <p:sldId id="263" r:id="rId14"/>
    <p:sldId id="264" r:id="rId15"/>
    <p:sldId id="276" r:id="rId16"/>
    <p:sldId id="277" r:id="rId17"/>
    <p:sldId id="278" r:id="rId18"/>
    <p:sldId id="284" r:id="rId19"/>
    <p:sldId id="285" r:id="rId20"/>
    <p:sldId id="279" r:id="rId21"/>
    <p:sldId id="280" r:id="rId22"/>
    <p:sldId id="281" r:id="rId23"/>
    <p:sldId id="289" r:id="rId24"/>
    <p:sldId id="282" r:id="rId25"/>
    <p:sldId id="288" r:id="rId26"/>
    <p:sldId id="283" r:id="rId27"/>
    <p:sldId id="287" r:id="rId28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6" userDrawn="1">
          <p15:clr>
            <a:srgbClr val="A4A3A4"/>
          </p15:clr>
        </p15:guide>
        <p15:guide id="2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586"/>
        <p:guide pos="21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24139"/>
            <a:ext cx="7772400" cy="507206"/>
          </a:xfrm>
        </p:spPr>
        <p:txBody>
          <a:bodyPr lIns="67628" tIns="35243" rIns="67628" bIns="35243">
            <a:normAutofit/>
          </a:bodyPr>
          <a:lstStyle>
            <a:lvl1pPr algn="ctr">
              <a:defRPr sz="30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18260"/>
            <a:ext cx="6400800" cy="323850"/>
          </a:xfrm>
        </p:spPr>
        <p:txBody>
          <a:bodyPr lIns="67628" tIns="35243" rIns="67628" bIns="35243" anchor="ctr">
            <a:normAutofit/>
          </a:bodyPr>
          <a:lstStyle>
            <a:lvl1pPr algn="ctr">
              <a:defRPr sz="18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0EA39E-1420-4704-82A9-87F2E2CC326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9223CA-8F6A-4651-A06F-8920F7A8FF68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457200" y="309717"/>
            <a:ext cx="8229600" cy="418132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C5FA0-9F85-457D-A0F5-996F811EEA31}" type="datetimeFigureOut">
              <a:rPr lang="zh-CN" altLang="en-US"/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B971E-885B-4B9A-AD95-61A82DDF274A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27F2A-E540-4699-BC01-9467FAC0E654}" type="datetimeFigureOut">
              <a:rPr lang="zh-CN" altLang="en-US"/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B17A-66DD-4A10-9462-00824C663CAB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48EE4-0A05-4D76-8493-13B93ACCF1E2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6B7EF-C69C-48AA-B07A-7D89EC39913F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b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411766" y="3025379"/>
            <a:ext cx="739378" cy="2103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内容占位符 5121" descr="balloo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40619" y="879872"/>
            <a:ext cx="509588" cy="66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内容占位符 5121" descr="balloon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7642073" flipH="1">
            <a:off x="7206853" y="260747"/>
            <a:ext cx="826294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73288" y="1925241"/>
            <a:ext cx="5599112" cy="432197"/>
          </a:xfrm>
        </p:spPr>
        <p:txBody>
          <a:bodyPr lIns="67628" tIns="35243" rIns="67628" bIns="35243">
            <a:normAutofit/>
          </a:bodyPr>
          <a:lstStyle>
            <a:lvl1pPr algn="ctr">
              <a:defRPr sz="30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en-US" noProof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73288" y="2518172"/>
            <a:ext cx="5599112" cy="323850"/>
          </a:xfrm>
        </p:spPr>
        <p:txBody>
          <a:bodyPr anchor="ctr">
            <a:normAutofit/>
          </a:bodyPr>
          <a:lstStyle>
            <a:lvl1pPr algn="ctr">
              <a:defRPr sz="24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64E4D1-9F6F-4B0C-AF35-D46B39766C76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9CF29B-CCC5-4ACA-AA42-BC9D3F2402D1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599" cy="857250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9176"/>
            <a:ext cx="3926080" cy="3394472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4506" y="1200151"/>
            <a:ext cx="3922294" cy="3394472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3FC83-53AA-4C9F-8905-F6A571B4BD66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A51BF-0470-4A97-85F9-D14975DBFD8A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845"/>
            <a:ext cx="8229599" cy="994172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0872"/>
            <a:ext cx="4041776" cy="617934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78806"/>
            <a:ext cx="4041776" cy="27634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4057649" cy="617934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4057649" cy="27634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A74DC-3EE1-4AE6-A4EC-244A2D3F6F93}" type="datetimeFigureOut">
              <a:rPr lang="zh-CN" altLang="en-US"/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AE32B-A80C-47EC-A96E-890EBA761305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 descr="b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411766" y="3025379"/>
            <a:ext cx="739378" cy="2103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内容占位符 5121" descr="balloo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40619" y="879872"/>
            <a:ext cx="509588" cy="66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内容占位符 5121" descr="balloon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7642073" flipH="1">
            <a:off x="7206853" y="260747"/>
            <a:ext cx="826294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74401" y="1766807"/>
            <a:ext cx="5599112" cy="665243"/>
          </a:xfrm>
        </p:spPr>
        <p:txBody>
          <a:bodyPr lIns="67628" tIns="35243" rIns="67628" bIns="35243">
            <a:noAutofit/>
          </a:bodyPr>
          <a:lstStyle>
            <a:lvl1pPr algn="ctr">
              <a:defRPr sz="27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zh-CN" altLang="en-US" noProof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73288" y="2518172"/>
            <a:ext cx="5599112" cy="596987"/>
          </a:xfrm>
        </p:spPr>
        <p:txBody>
          <a:bodyPr anchor="ctr">
            <a:normAutofit/>
          </a:bodyPr>
          <a:lstStyle>
            <a:lvl1pPr algn="ctr">
              <a:defRPr sz="24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DF25E8-D6B7-4A6F-B806-9E5AFEBAD3FA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A20941-2D3B-433F-B2FB-F0A88E3128C6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E4751-881A-4D5A-B920-2F03BC1F40A4}" type="datetimeFigureOut">
              <a:rPr lang="zh-CN" altLang="en-US"/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36082-8509-4892-8792-CDF5485F0306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 descr="V3Y8(~V0RN9]N)6@P]E}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403" y="4345781"/>
            <a:ext cx="957263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4" descr="5}@{%%U([6Q76OM)O()1IQ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16" y="21431"/>
            <a:ext cx="117157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555297" y="279131"/>
            <a:ext cx="6848903" cy="69003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图片占位符 2"/>
          <p:cNvSpPr>
            <a:spLocks noGrp="1"/>
          </p:cNvSpPr>
          <p:nvPr>
            <p:ph type="pic" idx="1"/>
          </p:nvPr>
        </p:nvSpPr>
        <p:spPr>
          <a:xfrm>
            <a:off x="1697850" y="1099892"/>
            <a:ext cx="5748300" cy="259469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占位符 3"/>
          <p:cNvSpPr>
            <a:spLocks noGrp="1"/>
          </p:cNvSpPr>
          <p:nvPr>
            <p:ph type="body" sz="half" idx="2"/>
          </p:nvPr>
        </p:nvSpPr>
        <p:spPr>
          <a:xfrm>
            <a:off x="721800" y="3694590"/>
            <a:ext cx="7682400" cy="1203982"/>
          </a:xfrm>
          <a:solidFill>
            <a:srgbClr val="FD7A56"/>
          </a:solidFill>
        </p:spPr>
        <p:txBody>
          <a:bodyPr anchor="ctr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7E4D86-F1C2-41B8-B4CC-A0F1C6C10BCF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E5A257-7B5A-4D6B-8A3F-7A21807C2092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482568" y="205980"/>
            <a:ext cx="1204232" cy="4388644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80"/>
            <a:ext cx="6890657" cy="4388644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79898-2727-4E74-8540-655C6F69353E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34317-BAB6-48E8-A370-288186AAB64C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91866" y="205979"/>
            <a:ext cx="709493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zh-CN" smtClean="0">
                <a:sym typeface="Arial" panose="020B0604020202020204" pitchFamily="34" charset="0"/>
              </a:rPr>
              <a:t>单击此处编辑母版标题样式</a:t>
            </a:r>
            <a:endParaRPr lang="zh-CN" altLang="zh-CN" smtClean="0">
              <a:sym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zh-CN" smtClean="0">
                <a:sym typeface="Arial" panose="020B0604020202020204" pitchFamily="34" charset="0"/>
              </a:rPr>
              <a:t>单击此处编辑母版文本样式</a:t>
            </a:r>
            <a:endParaRPr lang="zh-CN" altLang="zh-CN" smtClean="0">
              <a:sym typeface="Arial" panose="020B0604020202020204" pitchFamily="34" charset="0"/>
            </a:endParaRPr>
          </a:p>
          <a:p>
            <a:pPr lvl="1"/>
            <a:r>
              <a:rPr lang="zh-CN" altLang="zh-CN" smtClean="0">
                <a:sym typeface="Arial" panose="020B0604020202020204" pitchFamily="34" charset="0"/>
              </a:rPr>
              <a:t>第二级</a:t>
            </a:r>
            <a:endParaRPr lang="zh-CN" altLang="zh-CN" smtClean="0">
              <a:sym typeface="Arial" panose="020B0604020202020204" pitchFamily="34" charset="0"/>
            </a:endParaRPr>
          </a:p>
          <a:p>
            <a:pPr lvl="2"/>
            <a:r>
              <a:rPr lang="zh-CN" altLang="zh-CN" smtClean="0">
                <a:sym typeface="Arial" panose="020B0604020202020204" pitchFamily="34" charset="0"/>
              </a:rPr>
              <a:t>第三级</a:t>
            </a:r>
            <a:endParaRPr lang="zh-CN" altLang="zh-CN" smtClean="0">
              <a:sym typeface="Arial" panose="020B0604020202020204" pitchFamily="34" charset="0"/>
            </a:endParaRPr>
          </a:p>
          <a:p>
            <a:pPr lvl="3"/>
            <a:r>
              <a:rPr lang="zh-CN" altLang="zh-CN" smtClean="0">
                <a:sym typeface="Arial" panose="020B0604020202020204" pitchFamily="34" charset="0"/>
              </a:rPr>
              <a:t>第四级</a:t>
            </a:r>
            <a:endParaRPr lang="zh-CN" altLang="zh-CN" smtClean="0">
              <a:sym typeface="Arial" panose="020B0604020202020204" pitchFamily="34" charset="0"/>
            </a:endParaRPr>
          </a:p>
          <a:p>
            <a:pPr lvl="4"/>
            <a:r>
              <a:rPr lang="zh-CN" altLang="zh-CN" smtClean="0">
                <a:sym typeface="Arial" panose="020B0604020202020204" pitchFamily="34" charset="0"/>
              </a:rPr>
              <a:t>第五级</a:t>
            </a:r>
            <a:endParaRPr lang="zh-CN" altLang="zh-CN" smtClean="0">
              <a:sym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>
            <a:normAutofit/>
          </a:bodyPr>
          <a:lstStyle>
            <a:lvl1pPr>
              <a:defRPr sz="1100" noProof="1" smtClean="0"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078A8E99-8829-4933-BCD9-8AAE1EDF97DC}" type="datetimeFigureOut">
              <a:rPr lang="zh-CN" altLang="en-US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>
            <a:normAutofit/>
          </a:bodyPr>
          <a:lstStyle>
            <a:lvl1pPr algn="ctr">
              <a:defRPr sz="1100" noProof="1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>
            <a:normAutofit/>
          </a:bodyPr>
          <a:lstStyle>
            <a:lvl1pPr algn="r">
              <a:defRPr sz="1100" smtClean="0"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B775D902-068D-4414-920D-0881A1C1E0EE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sym typeface="Arial" panose="020B0604020202020204" pitchFamily="34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214630" indent="-21463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557530" indent="-21463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900430" indent="-21463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243330" indent="-21463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1586230" indent="-21463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副标题 2"/>
          <p:cNvSpPr>
            <a:spLocks noGrp="1"/>
          </p:cNvSpPr>
          <p:nvPr>
            <p:ph type="subTitle" idx="1"/>
          </p:nvPr>
        </p:nvSpPr>
        <p:spPr>
          <a:xfrm>
            <a:off x="0" y="1761336"/>
            <a:ext cx="9144000" cy="1371386"/>
          </a:xfrm>
          <a:ln>
            <a:miter lim="800000"/>
          </a:ln>
        </p:spPr>
        <p:txBody>
          <a:bodyPr lIns="68580" tIns="34290" rIns="68580" bIns="34290" anchor="t">
            <a:scene3d>
              <a:camera prst="orthographicFront"/>
              <a:lightRig rig="threePt" dir="t"/>
            </a:scene3d>
          </a:bodyPr>
          <a:lstStyle/>
          <a:p>
            <a:pPr marL="0" indent="0" eaLnBrk="1" hangingPunct="1">
              <a:spcBef>
                <a:spcPct val="50000"/>
              </a:spcBef>
              <a:buNone/>
              <a:defRPr/>
            </a:pPr>
            <a:r>
              <a:rPr lang="zh-CN" altLang="en-US" sz="3600" b="1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Unit  1 </a:t>
            </a:r>
            <a:endParaRPr lang="zh-CN" altLang="en-US" sz="3600" b="1" noProof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marL="0" indent="0" eaLnBrk="1" hangingPunct="1">
              <a:spcBef>
                <a:spcPct val="50000"/>
              </a:spcBef>
              <a:buNone/>
              <a:defRPr/>
            </a:pPr>
            <a:r>
              <a:rPr lang="zh-CN" altLang="en-US" sz="3600" b="1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 went to Sanya for my holidays</a:t>
            </a:r>
            <a:endParaRPr lang="zh-CN" altLang="en-US" sz="3600" b="1" noProof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ctrTitle"/>
          </p:nvPr>
        </p:nvSpPr>
        <p:spPr>
          <a:xfrm>
            <a:off x="2172891" y="485776"/>
            <a:ext cx="5599509" cy="3689747"/>
          </a:xfrm>
        </p:spPr>
        <p:txBody>
          <a:bodyPr/>
          <a:lstStyle/>
          <a:p>
            <a:pPr algn="l" eaLnBrk="1" hangingPunct="1">
              <a:lnSpc>
                <a:spcPct val="200000"/>
              </a:lnSpc>
            </a:pPr>
            <a:r>
              <a:rPr lang="en-US" altLang="zh-CN" sz="3100" dirty="0"/>
              <a:t>1.</a:t>
            </a:r>
            <a:r>
              <a:rPr lang="zh-CN" altLang="en-US" sz="3100" dirty="0"/>
              <a:t>肯定句式</a:t>
            </a:r>
            <a:br>
              <a:rPr lang="zh-CN" altLang="en-US" sz="3100" dirty="0"/>
            </a:br>
            <a:r>
              <a:rPr lang="zh-CN" altLang="en-US" sz="3100" dirty="0">
                <a:solidFill>
                  <a:srgbClr val="0070C0"/>
                </a:solidFill>
              </a:rPr>
              <a:t>主语</a:t>
            </a:r>
            <a:r>
              <a:rPr lang="en-US" altLang="zh-CN" sz="3100" dirty="0">
                <a:solidFill>
                  <a:srgbClr val="0070C0"/>
                </a:solidFill>
              </a:rPr>
              <a:t>+</a:t>
            </a:r>
            <a:r>
              <a:rPr lang="zh-CN" altLang="en-US" sz="3100" dirty="0">
                <a:solidFill>
                  <a:srgbClr val="0070C0"/>
                </a:solidFill>
              </a:rPr>
              <a:t>动词过去式</a:t>
            </a:r>
            <a:r>
              <a:rPr lang="en-US" altLang="zh-CN" sz="3100" dirty="0">
                <a:solidFill>
                  <a:srgbClr val="0070C0"/>
                </a:solidFill>
              </a:rPr>
              <a:t>+</a:t>
            </a:r>
            <a:r>
              <a:rPr lang="zh-CN" altLang="en-US" sz="3100" dirty="0">
                <a:solidFill>
                  <a:srgbClr val="0070C0"/>
                </a:solidFill>
              </a:rPr>
              <a:t>其他</a:t>
            </a:r>
            <a:endParaRPr lang="zh-CN" altLang="en-US" sz="31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727598" y="1204913"/>
            <a:ext cx="6044803" cy="2775347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noProof="1"/>
              <a:t>（</a:t>
            </a:r>
            <a:r>
              <a:rPr lang="en-US" altLang="zh-CN" noProof="1"/>
              <a:t>1</a:t>
            </a:r>
            <a:r>
              <a:rPr lang="zh-CN" altLang="en-US" noProof="1"/>
              <a:t>）动词</a:t>
            </a:r>
            <a:r>
              <a:rPr lang="en-US" altLang="zh-CN"/>
              <a:t>be         was/were</a:t>
            </a:r>
            <a:br>
              <a:rPr lang="en-US" altLang="zh-CN"/>
            </a:br>
            <a:r>
              <a:rPr lang="en-US" altLang="zh-CN"/>
              <a:t> (2)</a:t>
            </a:r>
            <a:r>
              <a:rPr lang="zh-CN" altLang="en-US" noProof="1"/>
              <a:t>动词</a:t>
            </a:r>
            <a:r>
              <a:rPr lang="en-US" altLang="zh-CN"/>
              <a:t>have/has       had</a:t>
            </a:r>
            <a:br>
              <a:rPr lang="en-US" altLang="zh-CN"/>
            </a:br>
            <a:r>
              <a:rPr lang="en-US" altLang="zh-CN"/>
              <a:t> (3)</a:t>
            </a:r>
            <a:r>
              <a:rPr lang="zh-CN" altLang="en-US" noProof="1"/>
              <a:t>助动词</a:t>
            </a:r>
            <a:r>
              <a:rPr lang="en-US" altLang="zh-CN"/>
              <a:t>do/does       did</a:t>
            </a:r>
            <a:br>
              <a:rPr lang="en-US" altLang="zh-CN"/>
            </a:br>
            <a:r>
              <a:rPr lang="en-US" altLang="zh-CN"/>
              <a:t> (4)</a:t>
            </a:r>
            <a:r>
              <a:rPr lang="zh-CN" altLang="en-US" noProof="1"/>
              <a:t>行为动词用过去式</a:t>
            </a:r>
            <a:br>
              <a:rPr lang="en-US" altLang="zh-CN"/>
            </a:br>
            <a:endParaRPr lang="en-US" altLang="zh-CN" noProof="1"/>
          </a:p>
        </p:txBody>
      </p:sp>
      <p:sp>
        <p:nvSpPr>
          <p:cNvPr id="16387" name="右箭头 6"/>
          <p:cNvSpPr>
            <a:spLocks noChangeArrowheads="1"/>
          </p:cNvSpPr>
          <p:nvPr/>
        </p:nvSpPr>
        <p:spPr bwMode="auto">
          <a:xfrm>
            <a:off x="3955256" y="1320404"/>
            <a:ext cx="1028700" cy="330994"/>
          </a:xfrm>
          <a:prstGeom prst="rightArrow">
            <a:avLst>
              <a:gd name="adj1" fmla="val 50000"/>
              <a:gd name="adj2" fmla="val 5005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zh-CN"/>
          </a:p>
        </p:txBody>
      </p:sp>
      <p:sp>
        <p:nvSpPr>
          <p:cNvPr id="16388" name="右箭头 7"/>
          <p:cNvSpPr>
            <a:spLocks noChangeArrowheads="1"/>
          </p:cNvSpPr>
          <p:nvPr/>
        </p:nvSpPr>
        <p:spPr bwMode="auto">
          <a:xfrm>
            <a:off x="4622006" y="1895475"/>
            <a:ext cx="1028700" cy="330994"/>
          </a:xfrm>
          <a:prstGeom prst="rightArrow">
            <a:avLst>
              <a:gd name="adj1" fmla="val 50000"/>
              <a:gd name="adj2" fmla="val 5005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zh-CN"/>
          </a:p>
        </p:txBody>
      </p:sp>
      <p:sp>
        <p:nvSpPr>
          <p:cNvPr id="16389" name="右箭头 8"/>
          <p:cNvSpPr>
            <a:spLocks noChangeArrowheads="1"/>
          </p:cNvSpPr>
          <p:nvPr/>
        </p:nvSpPr>
        <p:spPr bwMode="auto">
          <a:xfrm>
            <a:off x="4826794" y="2546747"/>
            <a:ext cx="1028700" cy="332184"/>
          </a:xfrm>
          <a:prstGeom prst="rightArrow">
            <a:avLst>
              <a:gd name="adj1" fmla="val 50000"/>
              <a:gd name="adj2" fmla="val 4987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zh-CN"/>
          </a:p>
        </p:txBody>
      </p:sp>
    </p:spTree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>
            <p:ph type="ctrTitle"/>
          </p:nvPr>
        </p:nvSpPr>
        <p:spPr>
          <a:xfrm>
            <a:off x="1510904" y="600076"/>
            <a:ext cx="6101953" cy="602456"/>
          </a:xfrm>
        </p:spPr>
        <p:txBody>
          <a:bodyPr/>
          <a:lstStyle/>
          <a:p>
            <a:pPr algn="l" eaLnBrk="1" hangingPunct="1"/>
            <a:r>
              <a:rPr lang="en-US" altLang="zh-CN" sz="3100" dirty="0"/>
              <a:t>e.g.</a:t>
            </a:r>
            <a:endParaRPr lang="zh-CN" altLang="en-US" sz="3100" dirty="0"/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293019" y="1170385"/>
            <a:ext cx="7085410" cy="3615928"/>
          </a:xfrm>
        </p:spPr>
        <p:txBody>
          <a:bodyPr>
            <a:normAutofit fontScale="87500" lnSpcReduction="10000"/>
          </a:bodyPr>
          <a:lstStyle/>
          <a:p>
            <a:pPr marL="0" indent="0" algn="l" eaLnBrk="1" hangingPunct="1">
              <a:buNone/>
              <a:defRPr/>
            </a:pPr>
            <a:endParaRPr lang="zh-CN" altLang="en-US" noProof="1">
              <a:latin typeface="Times New Roman" panose="02020603050405020304" charset="0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I </a:t>
            </a:r>
            <a:r>
              <a:rPr lang="en-US" altLang="zh-CN" i="1" u="sng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was</a:t>
            </a:r>
            <a:r>
              <a:rPr lang="en-US" altLang="zh-CN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11 years old last year.   </a:t>
            </a:r>
            <a:r>
              <a:rPr lang="zh-CN" altLang="en-US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我去年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11</a:t>
            </a:r>
            <a:r>
              <a:rPr lang="zh-CN" altLang="en-US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岁。</a:t>
            </a:r>
            <a:endParaRPr lang="zh-CN" altLang="en-US" noProof="1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They </a:t>
            </a:r>
            <a:r>
              <a:rPr lang="en-US" altLang="zh-CN" i="1" u="sng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were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in Japan yesterday.    </a:t>
            </a:r>
            <a:r>
              <a:rPr lang="zh-CN" altLang="en-US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他们昨天在日本。</a:t>
            </a:r>
            <a:endParaRPr lang="zh-CN" altLang="en-US" noProof="1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I </a:t>
            </a:r>
            <a:r>
              <a:rPr lang="en-US" altLang="zh-CN" u="sng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went</a:t>
            </a:r>
            <a:r>
              <a:rPr lang="en-US" altLang="zh-CN" u="sng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to school yesterday.   </a:t>
            </a:r>
            <a:r>
              <a:rPr lang="zh-CN" altLang="en-US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我昨天去上学了。</a:t>
            </a:r>
            <a:endParaRPr lang="zh-CN" altLang="en-US" noProof="1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He </a:t>
            </a:r>
            <a:r>
              <a:rPr lang="en-US" altLang="zh-CN" u="sng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got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home at 10:00 last night.   </a:t>
            </a:r>
            <a:r>
              <a:rPr lang="zh-CN" altLang="en-US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他昨晚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10</a:t>
            </a:r>
            <a:r>
              <a:rPr lang="zh-CN" altLang="en-US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点钟才回家。</a:t>
            </a:r>
            <a:endParaRPr lang="zh-CN" altLang="en-US" noProof="1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en-US" altLang="zh-CN" noProof="1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marL="0" indent="0" algn="l" eaLnBrk="1" hangingPunct="1">
              <a:buNone/>
              <a:defRPr/>
            </a:pPr>
            <a:br>
              <a:rPr lang="en-US" altLang="zh-CN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</a:br>
            <a:r>
              <a:rPr lang="en-US" altLang="zh-CN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  </a:t>
            </a:r>
            <a:endParaRPr lang="zh-CN" altLang="en-US" noProof="1">
              <a:solidFill>
                <a:schemeClr val="tx1"/>
              </a:solidFill>
              <a:latin typeface="Times New Roman" panose="02020603050405020304" charset="0"/>
            </a:endParaRPr>
          </a:p>
          <a:p>
            <a:pPr algn="l" eaLnBrk="1" hangingPunct="1">
              <a:defRPr/>
            </a:pPr>
            <a:endParaRPr lang="zh-CN" altLang="en-US" noProof="1">
              <a:latin typeface="Times New Roman" panose="02020603050405020304" charset="0"/>
            </a:endParaRPr>
          </a:p>
          <a:p>
            <a:pPr algn="l" eaLnBrk="1" hangingPunct="1">
              <a:defRPr/>
            </a:pPr>
            <a:endParaRPr lang="en-US" altLang="zh-CN" noProof="1"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 noChangeArrowheads="1"/>
          </p:cNvSpPr>
          <p:nvPr>
            <p:ph type="ctrTitle"/>
          </p:nvPr>
        </p:nvSpPr>
        <p:spPr>
          <a:xfrm>
            <a:off x="1784747" y="953691"/>
            <a:ext cx="5599509" cy="900113"/>
          </a:xfrm>
        </p:spPr>
        <p:txBody>
          <a:bodyPr/>
          <a:lstStyle/>
          <a:p>
            <a:pPr algn="l" eaLnBrk="1" hangingPunct="1"/>
            <a:r>
              <a:rPr lang="en-US" altLang="zh-CN" sz="3100" dirty="0">
                <a:solidFill>
                  <a:schemeClr val="tx1"/>
                </a:solidFill>
                <a:latin typeface="Times New Roman" panose="02020603050405020304" charset="0"/>
              </a:rPr>
              <a:t>2.</a:t>
            </a:r>
            <a:r>
              <a:rPr lang="zh-CN" altLang="en-US" sz="3100" dirty="0">
                <a:solidFill>
                  <a:schemeClr val="tx1"/>
                </a:solidFill>
                <a:latin typeface="Times New Roman" panose="02020603050405020304" charset="0"/>
              </a:rPr>
              <a:t>否定句式</a:t>
            </a:r>
            <a:endParaRPr lang="zh-CN" altLang="en-US" sz="3100" dirty="0">
              <a:solidFill>
                <a:schemeClr val="tx1"/>
              </a:solidFill>
              <a:latin typeface="Times New Roman" panose="02020603050405020304" charset="0"/>
            </a:endParaRPr>
          </a:p>
        </p:txBody>
      </p:sp>
      <p:sp>
        <p:nvSpPr>
          <p:cNvPr id="18435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304925" y="1672829"/>
            <a:ext cx="5598319" cy="2780109"/>
          </a:xfrm>
        </p:spPr>
        <p:txBody>
          <a:bodyPr/>
          <a:lstStyle/>
          <a:p>
            <a:pPr marL="0" indent="0" algn="l" eaLnBrk="1" hangingPunct="1">
              <a:lnSpc>
                <a:spcPct val="150000"/>
              </a:lnSpc>
              <a:buNone/>
            </a:pPr>
            <a:r>
              <a:rPr lang="en-US" altLang="zh-CN" sz="2100" b="1" dirty="0" err="1">
                <a:solidFill>
                  <a:srgbClr val="0070C0"/>
                </a:solidFill>
                <a:latin typeface="Times New Roman" panose="02020603050405020304" charset="0"/>
              </a:rPr>
              <a:t>主语+didn't</a:t>
            </a:r>
            <a:r>
              <a:rPr lang="en-US" altLang="zh-CN" sz="2100" b="1" dirty="0">
                <a:solidFill>
                  <a:srgbClr val="0070C0"/>
                </a:solidFill>
                <a:latin typeface="Times New Roman" panose="02020603050405020304" charset="0"/>
              </a:rPr>
              <a:t> +</a:t>
            </a:r>
            <a:r>
              <a:rPr lang="en-US" altLang="zh-CN" sz="2100" b="1" dirty="0" err="1">
                <a:solidFill>
                  <a:srgbClr val="0070C0"/>
                </a:solidFill>
                <a:latin typeface="Times New Roman" panose="02020603050405020304" charset="0"/>
              </a:rPr>
              <a:t>谓语动词原型+其他</a:t>
            </a:r>
            <a:endParaRPr lang="en-US" altLang="zh-CN" sz="2100" b="1" dirty="0">
              <a:solidFill>
                <a:srgbClr val="0070C0"/>
              </a:solidFill>
              <a:latin typeface="Times New Roman" panose="02020603050405020304" charset="0"/>
            </a:endParaRPr>
          </a:p>
          <a:p>
            <a:pPr marL="0" indent="0" algn="l" eaLnBrk="1" hangingPunct="1">
              <a:lnSpc>
                <a:spcPct val="150000"/>
              </a:lnSpc>
              <a:buNone/>
            </a:pPr>
            <a:r>
              <a:rPr lang="en-US" altLang="zh-CN" sz="2100" b="1" dirty="0">
                <a:solidFill>
                  <a:srgbClr val="0070C0"/>
                </a:solidFill>
                <a:latin typeface="Times New Roman" panose="02020603050405020304" charset="0"/>
              </a:rPr>
              <a:t>①was/</a:t>
            </a:r>
            <a:r>
              <a:rPr lang="en-US" altLang="zh-CN" sz="2100" b="1" dirty="0" err="1">
                <a:solidFill>
                  <a:srgbClr val="0070C0"/>
                </a:solidFill>
                <a:latin typeface="Times New Roman" panose="02020603050405020304" charset="0"/>
              </a:rPr>
              <a:t>were+not</a:t>
            </a:r>
            <a:endParaRPr lang="en-US" altLang="zh-CN" sz="2100" b="1" dirty="0">
              <a:solidFill>
                <a:srgbClr val="0070C0"/>
              </a:solidFill>
              <a:latin typeface="Times New Roman" panose="02020603050405020304" charset="0"/>
            </a:endParaRPr>
          </a:p>
          <a:p>
            <a:pPr marL="0" indent="0" algn="l" eaLnBrk="1" hangingPunct="1">
              <a:lnSpc>
                <a:spcPct val="150000"/>
              </a:lnSpc>
              <a:buNone/>
            </a:pPr>
            <a:r>
              <a:rPr lang="en-US" altLang="zh-CN" sz="2100" b="1" dirty="0">
                <a:solidFill>
                  <a:srgbClr val="0070C0"/>
                </a:solidFill>
                <a:latin typeface="Times New Roman" panose="02020603050405020304" charset="0"/>
              </a:rPr>
              <a:t>②</a:t>
            </a:r>
            <a:r>
              <a:rPr lang="en-US" altLang="zh-CN" sz="2100" b="1" dirty="0" err="1">
                <a:solidFill>
                  <a:srgbClr val="0070C0"/>
                </a:solidFill>
                <a:latin typeface="Times New Roman" panose="02020603050405020304" charset="0"/>
              </a:rPr>
              <a:t>在行为动词前加didn't，同时还原行为动词</a:t>
            </a:r>
            <a:endParaRPr lang="en-US" altLang="zh-CN" sz="2100" b="1" dirty="0">
              <a:solidFill>
                <a:srgbClr val="0070C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841897" y="542925"/>
            <a:ext cx="5930503" cy="3883819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>
                <a:latin typeface="Times New Roman" panose="02020603050405020304" charset="0"/>
              </a:rPr>
              <a:t>eg</a:t>
            </a:r>
            <a:br>
              <a:rPr lang="en-US" altLang="zh-CN">
                <a:latin typeface="Times New Roman" panose="02020603050405020304" charset="0"/>
              </a:rPr>
            </a:br>
            <a:r>
              <a:rPr lang="en-US" altLang="zh-CN">
                <a:latin typeface="Times New Roman" panose="02020603050405020304" charset="0"/>
              </a:rPr>
              <a:t>(1)I </a:t>
            </a:r>
            <a:r>
              <a:rPr lang="en-US" altLang="zh-CN" u="sng" noProof="1">
                <a:solidFill>
                  <a:srgbClr val="FF0000"/>
                </a:solidFill>
                <a:latin typeface="Times New Roman" panose="02020603050405020304" charset="0"/>
              </a:rPr>
              <a:t>didn't kown</a:t>
            </a:r>
            <a:r>
              <a:rPr lang="en-US" altLang="zh-CN">
                <a:latin typeface="Times New Roman" panose="02020603050405020304" charset="0"/>
              </a:rPr>
              <a:t> you like coffe.  </a:t>
            </a:r>
            <a:br>
              <a:rPr lang="en-US" altLang="zh-CN">
                <a:latin typeface="Times New Roman" panose="02020603050405020304" charset="0"/>
              </a:rPr>
            </a:br>
            <a:r>
              <a:rPr lang="zh-CN" altLang="en-US" noProof="1">
                <a:latin typeface="Times New Roman" panose="02020603050405020304" charset="0"/>
              </a:rPr>
              <a:t>我不知道你喜欢咖啡。</a:t>
            </a:r>
            <a:br>
              <a:rPr lang="en-US" altLang="zh-CN">
                <a:latin typeface="Times New Roman" panose="02020603050405020304" charset="0"/>
              </a:rPr>
            </a:br>
            <a:r>
              <a:rPr lang="en-US" altLang="zh-CN">
                <a:latin typeface="Times New Roman" panose="02020603050405020304" charset="0"/>
              </a:rPr>
              <a:t>(2)He </a:t>
            </a:r>
            <a:r>
              <a:rPr lang="en-US" altLang="zh-CN" u="sng" noProof="1">
                <a:solidFill>
                  <a:srgbClr val="FF0000"/>
                </a:solidFill>
                <a:latin typeface="Times New Roman" panose="02020603050405020304" charset="0"/>
              </a:rPr>
              <a:t>was</a:t>
            </a:r>
            <a:r>
              <a:rPr lang="en-US" altLang="zh-CN">
                <a:latin typeface="Times New Roman" panose="02020603050405020304" charset="0"/>
              </a:rPr>
              <a:t> not late yesterday.   </a:t>
            </a:r>
            <a:br>
              <a:rPr lang="en-US" altLang="zh-CN">
                <a:latin typeface="Times New Roman" panose="02020603050405020304" charset="0"/>
              </a:rPr>
            </a:br>
            <a:r>
              <a:rPr lang="zh-CN" altLang="en-US" noProof="1">
                <a:latin typeface="Times New Roman" panose="02020603050405020304" charset="0"/>
              </a:rPr>
              <a:t>他昨天没有迟到。</a:t>
            </a:r>
            <a:br>
              <a:rPr lang="en-US" altLang="zh-CN">
                <a:latin typeface="Times New Roman" panose="02020603050405020304" charset="0"/>
              </a:rPr>
            </a:br>
            <a:r>
              <a:rPr lang="en-US" altLang="zh-CN">
                <a:latin typeface="Times New Roman" panose="02020603050405020304" charset="0"/>
              </a:rPr>
              <a:t>(3)He </a:t>
            </a:r>
            <a:r>
              <a:rPr lang="en-US" altLang="zh-CN" u="sng" noProof="1">
                <a:solidFill>
                  <a:srgbClr val="FF0000"/>
                </a:solidFill>
                <a:latin typeface="Times New Roman" panose="02020603050405020304" charset="0"/>
              </a:rPr>
              <a:t>didn't go</a:t>
            </a:r>
            <a:r>
              <a:rPr lang="en-US" altLang="zh-CN">
                <a:latin typeface="Times New Roman" panose="02020603050405020304" charset="0"/>
              </a:rPr>
              <a:t> to school yesterday.   </a:t>
            </a:r>
            <a:br>
              <a:rPr lang="en-US" altLang="zh-CN">
                <a:latin typeface="Times New Roman" panose="02020603050405020304" charset="0"/>
              </a:rPr>
            </a:br>
            <a:r>
              <a:rPr lang="zh-CN" altLang="en-US" noProof="1">
                <a:latin typeface="Times New Roman" panose="02020603050405020304" charset="0"/>
              </a:rPr>
              <a:t>他昨天没有去上学。</a:t>
            </a:r>
            <a:endParaRPr lang="zh-CN" altLang="en-US" noProof="1"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 noChangeArrowheads="1"/>
          </p:cNvSpPr>
          <p:nvPr>
            <p:ph type="ctrTitle"/>
          </p:nvPr>
        </p:nvSpPr>
        <p:spPr>
          <a:xfrm>
            <a:off x="1956197" y="977503"/>
            <a:ext cx="5599509" cy="2843213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charset="0"/>
              </a:rPr>
              <a:t>3.</a:t>
            </a:r>
            <a:r>
              <a:rPr lang="zh-CN" altLang="en-US" dirty="0" smtClean="0">
                <a:latin typeface="Times New Roman" panose="02020603050405020304" charset="0"/>
              </a:rPr>
              <a:t>一般疑问句</a:t>
            </a:r>
            <a:br>
              <a:rPr lang="zh-CN" altLang="en-US" dirty="0" smtClean="0">
                <a:latin typeface="Times New Roman" panose="02020603050405020304" charset="0"/>
              </a:rPr>
            </a:br>
            <a:r>
              <a:rPr lang="zh-CN" altLang="en-US" dirty="0" smtClean="0">
                <a:solidFill>
                  <a:srgbClr val="0070C0"/>
                </a:solidFill>
                <a:latin typeface="Times New Roman" panose="02020603050405020304" charset="0"/>
              </a:rPr>
              <a:t>①Did+主语+谓语动词原</a:t>
            </a:r>
            <a:r>
              <a:rPr lang="en-US" altLang="zh-CN" dirty="0" smtClean="0">
                <a:solidFill>
                  <a:srgbClr val="0070C0"/>
                </a:solidFill>
                <a:latin typeface="Times New Roman" panose="02020603050405020304" charset="0"/>
              </a:rPr>
              <a:t>+</a:t>
            </a:r>
            <a:r>
              <a:rPr lang="zh-CN" altLang="en-US" dirty="0" smtClean="0">
                <a:solidFill>
                  <a:srgbClr val="0070C0"/>
                </a:solidFill>
                <a:latin typeface="Times New Roman" panose="02020603050405020304" charset="0"/>
              </a:rPr>
              <a:t>······? ②Was/Were+主语+······?</a:t>
            </a:r>
            <a:endParaRPr lang="zh-CN" altLang="en-US" dirty="0" smtClean="0">
              <a:solidFill>
                <a:srgbClr val="0070C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590675" y="610791"/>
            <a:ext cx="5598319" cy="43219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noProof="1">
                <a:solidFill>
                  <a:srgbClr val="0070C0"/>
                </a:solidFill>
                <a:latin typeface="Times New Roman" panose="02020603050405020304" charset="0"/>
                <a:sym typeface="+mn-ea"/>
              </a:rPr>
              <a:t>①Did+主语+谓语动词原</a:t>
            </a:r>
            <a:r>
              <a:rPr lang="en-US" altLang="zh-CN" noProof="1">
                <a:solidFill>
                  <a:srgbClr val="0070C0"/>
                </a:solidFill>
                <a:latin typeface="Times New Roman" panose="02020603050405020304" charset="0"/>
                <a:sym typeface="+mn-ea"/>
              </a:rPr>
              <a:t>+</a:t>
            </a:r>
            <a:r>
              <a:rPr lang="zh-CN" altLang="en-US" noProof="1">
                <a:solidFill>
                  <a:srgbClr val="0070C0"/>
                </a:solidFill>
                <a:latin typeface="Times New Roman" panose="02020603050405020304" charset="0"/>
                <a:sym typeface="+mn-ea"/>
              </a:rPr>
              <a:t>······? </a:t>
            </a:r>
            <a:endParaRPr lang="zh-CN" altLang="en-US" noProof="1"/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488281" y="1238251"/>
            <a:ext cx="6284119" cy="3604022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noProof="1"/>
              <a:t>He </a:t>
            </a:r>
            <a:r>
              <a:rPr lang="en-US" altLang="zh-CN" noProof="1">
                <a:solidFill>
                  <a:srgbClr val="FF0000"/>
                </a:solidFill>
              </a:rPr>
              <a:t>went(go)</a:t>
            </a:r>
            <a:r>
              <a:rPr lang="en-US" altLang="zh-CN" noProof="1"/>
              <a:t> to Shanghai last week.</a:t>
            </a:r>
            <a:endParaRPr lang="en-US" altLang="zh-CN" noProof="1"/>
          </a:p>
          <a:p>
            <a:pPr marL="0" indent="0" algn="l" eaLnBrk="1" hangingPunct="1">
              <a:lnSpc>
                <a:spcPct val="150000"/>
              </a:lnSpc>
              <a:buNone/>
              <a:defRPr/>
            </a:pPr>
            <a:r>
              <a:rPr lang="zh-CN" altLang="en-US" noProof="1"/>
              <a:t>一般疑问句：</a:t>
            </a:r>
            <a:endParaRPr lang="zh-CN" altLang="en-US" noProof="1"/>
          </a:p>
          <a:p>
            <a:pPr marL="0" indent="0" algn="l" eaLnBrk="1" hangingPunct="1">
              <a:lnSpc>
                <a:spcPct val="150000"/>
              </a:lnSpc>
              <a:buNone/>
              <a:defRPr/>
            </a:pPr>
            <a:r>
              <a:rPr lang="en-US" altLang="zh-CN" u="sng" noProof="1">
                <a:solidFill>
                  <a:srgbClr val="FF0000"/>
                </a:solidFill>
              </a:rPr>
              <a:t>Did</a:t>
            </a:r>
            <a:r>
              <a:rPr lang="en-US" altLang="zh-CN" noProof="1"/>
              <a:t> he </a:t>
            </a:r>
            <a:r>
              <a:rPr lang="en-US" altLang="zh-CN" u="sng" noProof="1">
                <a:solidFill>
                  <a:srgbClr val="FF0000"/>
                </a:solidFill>
              </a:rPr>
              <a:t>go</a:t>
            </a:r>
            <a:r>
              <a:rPr lang="en-US" altLang="zh-CN" noProof="1"/>
              <a:t> to Shanghai last week?</a:t>
            </a:r>
            <a:endParaRPr lang="zh-CN" altLang="en-US" noProof="1"/>
          </a:p>
          <a:p>
            <a:pPr algn="l" eaLnBrk="1" hangingPunct="1">
              <a:lnSpc>
                <a:spcPct val="150000"/>
              </a:lnSpc>
              <a:defRPr/>
            </a:pPr>
            <a:endParaRPr lang="en-US" altLang="zh-CN" noProof="1"/>
          </a:p>
          <a:p>
            <a:pPr algn="l" eaLnBrk="1" hangingPunct="1">
              <a:defRPr/>
            </a:pPr>
            <a:endParaRPr lang="en-US" altLang="zh-CN" noProof="1"/>
          </a:p>
        </p:txBody>
      </p:sp>
    </p:spTree>
  </p:cSld>
  <p:clrMapOvr>
    <a:masterClrMapping/>
  </p:clrMapOvr>
  <p:transition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ctrTitle"/>
          </p:nvPr>
        </p:nvSpPr>
        <p:spPr>
          <a:xfrm>
            <a:off x="2000250" y="600075"/>
            <a:ext cx="983456" cy="579835"/>
          </a:xfrm>
          <a:solidFill>
            <a:srgbClr val="92D050"/>
          </a:solidFill>
        </p:spPr>
        <p:txBody>
          <a:bodyPr/>
          <a:lstStyle/>
          <a:p>
            <a:pPr algn="l" eaLnBrk="1" hangingPunct="1"/>
            <a:r>
              <a:rPr lang="zh-CN" altLang="en-US" smtClean="0">
                <a:solidFill>
                  <a:srgbClr val="FF0000"/>
                </a:solidFill>
              </a:rPr>
              <a:t>注意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774031" y="1203722"/>
            <a:ext cx="5929313" cy="3604022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noProof="1"/>
              <a:t>1.</a:t>
            </a:r>
            <a:r>
              <a:rPr lang="zh-CN" altLang="en-US" noProof="1"/>
              <a:t>外加助动词</a:t>
            </a:r>
            <a:r>
              <a:rPr lang="en-US" altLang="zh-CN" noProof="1"/>
              <a:t>did</a:t>
            </a:r>
            <a:r>
              <a:rPr lang="zh-CN" altLang="en-US" noProof="1"/>
              <a:t>后，动词需返回原形。</a:t>
            </a:r>
            <a:endParaRPr lang="zh-CN" altLang="en-US" noProof="1"/>
          </a:p>
          <a:p>
            <a:pPr marL="0" indent="0" algn="l" eaLnBrk="1" hangingPunct="1">
              <a:lnSpc>
                <a:spcPct val="150000"/>
              </a:lnSpc>
              <a:buNone/>
              <a:defRPr/>
            </a:pPr>
            <a:r>
              <a:rPr lang="en-US" altLang="zh-CN" u="sng" noProof="1">
                <a:solidFill>
                  <a:srgbClr val="FF0000"/>
                </a:solidFill>
              </a:rPr>
              <a:t>Did</a:t>
            </a:r>
            <a:r>
              <a:rPr lang="en-US" altLang="zh-CN" noProof="1"/>
              <a:t> he </a:t>
            </a:r>
            <a:r>
              <a:rPr lang="en-US" altLang="zh-CN" u="sng" noProof="1">
                <a:solidFill>
                  <a:srgbClr val="FF0000"/>
                </a:solidFill>
              </a:rPr>
              <a:t>went</a:t>
            </a:r>
            <a:r>
              <a:rPr lang="en-US" altLang="zh-CN" noProof="1"/>
              <a:t> to school yesterday?</a:t>
            </a:r>
            <a:endParaRPr lang="en-US" altLang="zh-CN" noProof="1"/>
          </a:p>
          <a:p>
            <a:pPr marL="0" indent="0" algn="l" eaLnBrk="1" hangingPunct="1">
              <a:lnSpc>
                <a:spcPct val="150000"/>
              </a:lnSpc>
              <a:buNone/>
              <a:defRPr/>
            </a:pPr>
            <a:r>
              <a:rPr lang="en-US" altLang="zh-CN" u="sng" noProof="1">
                <a:solidFill>
                  <a:srgbClr val="FF0000"/>
                </a:solidFill>
                <a:sym typeface="+mn-ea"/>
              </a:rPr>
              <a:t>Did</a:t>
            </a:r>
            <a:r>
              <a:rPr lang="en-US" altLang="zh-CN" noProof="1">
                <a:sym typeface="+mn-ea"/>
              </a:rPr>
              <a:t> he </a:t>
            </a:r>
            <a:r>
              <a:rPr lang="en-US" altLang="zh-CN" u="sng" noProof="1">
                <a:solidFill>
                  <a:srgbClr val="FF0000"/>
                </a:solidFill>
                <a:sym typeface="+mn-ea"/>
              </a:rPr>
              <a:t>go</a:t>
            </a:r>
            <a:r>
              <a:rPr lang="en-US" altLang="zh-CN" noProof="1">
                <a:sym typeface="+mn-ea"/>
              </a:rPr>
              <a:t> to Shanghai last week?</a:t>
            </a:r>
            <a:endParaRPr lang="zh-CN" altLang="en-US" noProof="1"/>
          </a:p>
          <a:p>
            <a:pPr marL="0" indent="0" algn="l" eaLnBrk="1" hangingPunct="1">
              <a:lnSpc>
                <a:spcPct val="150000"/>
              </a:lnSpc>
              <a:buNone/>
              <a:defRPr/>
            </a:pPr>
            <a:endParaRPr lang="zh-CN" altLang="en-US" noProof="1"/>
          </a:p>
        </p:txBody>
      </p:sp>
      <p:sp>
        <p:nvSpPr>
          <p:cNvPr id="279" name="叉"/>
          <p:cNvSpPr/>
          <p:nvPr/>
        </p:nvSpPr>
        <p:spPr>
          <a:xfrm>
            <a:off x="7017544" y="2531269"/>
            <a:ext cx="377429" cy="423863"/>
          </a:xfrm>
          <a:custGeom>
            <a:avLst/>
            <a:gdLst>
              <a:gd name="connsiteX0" fmla="*/ 4912 w 1995084"/>
              <a:gd name="connsiteY0" fmla="*/ 0 h 1728192"/>
              <a:gd name="connsiteX1" fmla="*/ 403870 w 1995084"/>
              <a:gd name="connsiteY1" fmla="*/ 0 h 1728192"/>
              <a:gd name="connsiteX2" fmla="*/ 997542 w 1995084"/>
              <a:gd name="connsiteY2" fmla="*/ 644779 h 1728192"/>
              <a:gd name="connsiteX3" fmla="*/ 1591217 w 1995084"/>
              <a:gd name="connsiteY3" fmla="*/ 0 h 1728192"/>
              <a:gd name="connsiteX4" fmla="*/ 1990171 w 1995084"/>
              <a:gd name="connsiteY4" fmla="*/ 0 h 1728192"/>
              <a:gd name="connsiteX5" fmla="*/ 1197021 w 1995084"/>
              <a:gd name="connsiteY5" fmla="*/ 861430 h 1728192"/>
              <a:gd name="connsiteX6" fmla="*/ 1995084 w 1995084"/>
              <a:gd name="connsiteY6" fmla="*/ 1728192 h 1728192"/>
              <a:gd name="connsiteX7" fmla="*/ 1596125 w 1995084"/>
              <a:gd name="connsiteY7" fmla="*/ 1728192 h 1728192"/>
              <a:gd name="connsiteX8" fmla="*/ 997542 w 1995084"/>
              <a:gd name="connsiteY8" fmla="*/ 1078078 h 1728192"/>
              <a:gd name="connsiteX9" fmla="*/ 398958 w 1995084"/>
              <a:gd name="connsiteY9" fmla="*/ 1728192 h 1728192"/>
              <a:gd name="connsiteX10" fmla="*/ 0 w 1995084"/>
              <a:gd name="connsiteY10" fmla="*/ 1728192 h 1728192"/>
              <a:gd name="connsiteX11" fmla="*/ 798062 w 1995084"/>
              <a:gd name="connsiteY11" fmla="*/ 86143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95084" h="1728192">
                <a:moveTo>
                  <a:pt x="4912" y="0"/>
                </a:moveTo>
                <a:lnTo>
                  <a:pt x="403870" y="0"/>
                </a:lnTo>
                <a:lnTo>
                  <a:pt x="997542" y="644779"/>
                </a:lnTo>
                <a:lnTo>
                  <a:pt x="1591217" y="0"/>
                </a:lnTo>
                <a:lnTo>
                  <a:pt x="1990171" y="0"/>
                </a:lnTo>
                <a:lnTo>
                  <a:pt x="1197021" y="861430"/>
                </a:lnTo>
                <a:lnTo>
                  <a:pt x="1995084" y="1728192"/>
                </a:lnTo>
                <a:lnTo>
                  <a:pt x="1596125" y="1728192"/>
                </a:lnTo>
                <a:lnTo>
                  <a:pt x="997542" y="1078078"/>
                </a:lnTo>
                <a:lnTo>
                  <a:pt x="398958" y="1728192"/>
                </a:lnTo>
                <a:lnTo>
                  <a:pt x="0" y="1728192"/>
                </a:lnTo>
                <a:lnTo>
                  <a:pt x="798062" y="86143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22533" name="对"/>
          <p:cNvSpPr>
            <a:spLocks noChangeArrowheads="1"/>
          </p:cNvSpPr>
          <p:nvPr/>
        </p:nvSpPr>
        <p:spPr bwMode="auto">
          <a:xfrm>
            <a:off x="6984206" y="3171826"/>
            <a:ext cx="410766" cy="479822"/>
          </a:xfrm>
          <a:custGeom>
            <a:avLst/>
            <a:gdLst>
              <a:gd name="T0" fmla="*/ 2807 w 2862"/>
              <a:gd name="T1" fmla="*/ 291 h 2571"/>
              <a:gd name="T2" fmla="*/ 2437 w 2862"/>
              <a:gd name="T3" fmla="*/ 32 h 2571"/>
              <a:gd name="T4" fmla="*/ 2258 w 2862"/>
              <a:gd name="T5" fmla="*/ 85 h 2571"/>
              <a:gd name="T6" fmla="*/ 1216 w 2862"/>
              <a:gd name="T7" fmla="*/ 1572 h 2571"/>
              <a:gd name="T8" fmla="*/ 604 w 2862"/>
              <a:gd name="T9" fmla="*/ 710 h 2571"/>
              <a:gd name="T10" fmla="*/ 424 w 2862"/>
              <a:gd name="T11" fmla="*/ 656 h 2571"/>
              <a:gd name="T12" fmla="*/ 55 w 2862"/>
              <a:gd name="T13" fmla="*/ 915 h 2571"/>
              <a:gd name="T14" fmla="*/ 44 w 2862"/>
              <a:gd name="T15" fmla="*/ 1102 h 2571"/>
              <a:gd name="T16" fmla="*/ 946 w 2862"/>
              <a:gd name="T17" fmla="*/ 2374 h 2571"/>
              <a:gd name="T18" fmla="*/ 1486 w 2862"/>
              <a:gd name="T19" fmla="*/ 2374 h 2571"/>
              <a:gd name="T20" fmla="*/ 2819 w 2862"/>
              <a:gd name="T21" fmla="*/ 477 h 2571"/>
              <a:gd name="T22" fmla="*/ 2807 w 2862"/>
              <a:gd name="T23" fmla="*/ 291 h 257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862"/>
              <a:gd name="T37" fmla="*/ 0 h 2571"/>
              <a:gd name="T38" fmla="*/ 2862 w 2862"/>
              <a:gd name="T39" fmla="*/ 2571 h 257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862" h="2571">
                <a:moveTo>
                  <a:pt x="2807" y="291"/>
                </a:moveTo>
                <a:cubicBezTo>
                  <a:pt x="2693" y="191"/>
                  <a:pt x="2570" y="104"/>
                  <a:pt x="2437" y="32"/>
                </a:cubicBezTo>
                <a:cubicBezTo>
                  <a:pt x="2379" y="0"/>
                  <a:pt x="2301" y="22"/>
                  <a:pt x="2258" y="85"/>
                </a:cubicBezTo>
                <a:cubicBezTo>
                  <a:pt x="1216" y="1572"/>
                  <a:pt x="1216" y="1572"/>
                  <a:pt x="1216" y="1572"/>
                </a:cubicBezTo>
                <a:cubicBezTo>
                  <a:pt x="604" y="710"/>
                  <a:pt x="604" y="710"/>
                  <a:pt x="604" y="710"/>
                </a:cubicBezTo>
                <a:cubicBezTo>
                  <a:pt x="561" y="647"/>
                  <a:pt x="482" y="624"/>
                  <a:pt x="424" y="656"/>
                </a:cubicBezTo>
                <a:cubicBezTo>
                  <a:pt x="292" y="729"/>
                  <a:pt x="169" y="815"/>
                  <a:pt x="55" y="915"/>
                </a:cubicBezTo>
                <a:cubicBezTo>
                  <a:pt x="5" y="958"/>
                  <a:pt x="0" y="1040"/>
                  <a:pt x="44" y="1102"/>
                </a:cubicBezTo>
                <a:cubicBezTo>
                  <a:pt x="44" y="1102"/>
                  <a:pt x="848" y="2237"/>
                  <a:pt x="946" y="2374"/>
                </a:cubicBezTo>
                <a:cubicBezTo>
                  <a:pt x="1087" y="2571"/>
                  <a:pt x="1350" y="2561"/>
                  <a:pt x="1486" y="2374"/>
                </a:cubicBezTo>
                <a:cubicBezTo>
                  <a:pt x="1587" y="2235"/>
                  <a:pt x="2819" y="477"/>
                  <a:pt x="2819" y="477"/>
                </a:cubicBezTo>
                <a:cubicBezTo>
                  <a:pt x="2862" y="415"/>
                  <a:pt x="2857" y="334"/>
                  <a:pt x="2807" y="29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ransition>
    <p:pull dir="l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750219" y="988219"/>
            <a:ext cx="5599510" cy="43219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noProof="1">
                <a:sym typeface="+mn-ea"/>
              </a:rPr>
              <a:t>2.</a:t>
            </a:r>
            <a:r>
              <a:rPr lang="zh-CN" altLang="en-US" noProof="1">
                <a:sym typeface="+mn-ea"/>
              </a:rPr>
              <a:t>简略回答用</a:t>
            </a:r>
            <a:r>
              <a:rPr lang="en-US" altLang="zh-CN" noProof="1">
                <a:sym typeface="+mn-ea"/>
              </a:rPr>
              <a:t>did/didn't</a:t>
            </a:r>
            <a:r>
              <a:rPr lang="zh-CN" altLang="en-US" noProof="1">
                <a:sym typeface="+mn-ea"/>
              </a:rPr>
              <a:t>代替行为动词。</a:t>
            </a:r>
            <a:br>
              <a:rPr lang="zh-CN" altLang="en-US"/>
            </a:br>
            <a:endParaRPr lang="zh-CN" altLang="en-US" noProof="1"/>
          </a:p>
        </p:txBody>
      </p:sp>
      <p:sp>
        <p:nvSpPr>
          <p:cNvPr id="23555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727597" y="1501379"/>
            <a:ext cx="6067425" cy="2758678"/>
          </a:xfrm>
        </p:spPr>
        <p:txBody>
          <a:bodyPr/>
          <a:lstStyle/>
          <a:p>
            <a:pPr marL="0" indent="0" algn="l" eaLnBrk="1" hangingPunct="1">
              <a:lnSpc>
                <a:spcPct val="150000"/>
              </a:lnSpc>
              <a:buNone/>
            </a:pPr>
            <a:r>
              <a:rPr lang="en-US" altLang="zh-CN" u="sng" smtClean="0">
                <a:solidFill>
                  <a:srgbClr val="FF0000"/>
                </a:solidFill>
                <a:sym typeface="黑体" panose="02010609060101010101" pitchFamily="49" charset="-122"/>
              </a:rPr>
              <a:t>Did</a:t>
            </a:r>
            <a:r>
              <a:rPr lang="en-US" altLang="zh-CN" smtClean="0">
                <a:sym typeface="黑体" panose="02010609060101010101" pitchFamily="49" charset="-122"/>
              </a:rPr>
              <a:t> he </a:t>
            </a:r>
            <a:r>
              <a:rPr lang="en-US" altLang="zh-CN" u="sng" smtClean="0">
                <a:solidFill>
                  <a:srgbClr val="FF0000"/>
                </a:solidFill>
                <a:sym typeface="黑体" panose="02010609060101010101" pitchFamily="49" charset="-122"/>
              </a:rPr>
              <a:t>go</a:t>
            </a:r>
            <a:r>
              <a:rPr lang="en-US" altLang="zh-CN" smtClean="0">
                <a:sym typeface="黑体" panose="02010609060101010101" pitchFamily="49" charset="-122"/>
              </a:rPr>
              <a:t> to Shanghai last week?</a:t>
            </a:r>
            <a:endParaRPr lang="zh-CN" altLang="en-US" smtClean="0"/>
          </a:p>
          <a:p>
            <a:pPr marL="0" indent="0" algn="l" eaLnBrk="1" hangingPunct="1">
              <a:lnSpc>
                <a:spcPct val="150000"/>
              </a:lnSpc>
              <a:buNone/>
            </a:pPr>
            <a:r>
              <a:rPr lang="zh-CN" altLang="en-US" smtClean="0">
                <a:sym typeface="黑体" panose="02010609060101010101" pitchFamily="49" charset="-122"/>
              </a:rPr>
              <a:t>肯定  </a:t>
            </a:r>
            <a:r>
              <a:rPr lang="en-US" altLang="zh-CN" smtClean="0">
                <a:sym typeface="黑体" panose="02010609060101010101" pitchFamily="49" charset="-122"/>
              </a:rPr>
              <a:t>Yes,he </a:t>
            </a:r>
            <a:r>
              <a:rPr lang="en-US" altLang="zh-CN" u="sng" smtClean="0">
                <a:solidFill>
                  <a:srgbClr val="FF0000"/>
                </a:solidFill>
                <a:sym typeface="黑体" panose="02010609060101010101" pitchFamily="49" charset="-122"/>
              </a:rPr>
              <a:t>did</a:t>
            </a:r>
            <a:r>
              <a:rPr lang="en-US" altLang="zh-CN" smtClean="0">
                <a:sym typeface="黑体" panose="02010609060101010101" pitchFamily="49" charset="-122"/>
              </a:rPr>
              <a:t>.</a:t>
            </a:r>
            <a:endParaRPr lang="en-US" altLang="zh-CN" smtClean="0"/>
          </a:p>
          <a:p>
            <a:pPr marL="0" indent="0" algn="l" eaLnBrk="1" hangingPunct="1">
              <a:lnSpc>
                <a:spcPct val="150000"/>
              </a:lnSpc>
              <a:buNone/>
            </a:pPr>
            <a:r>
              <a:rPr lang="zh-CN" altLang="en-US" smtClean="0">
                <a:sym typeface="黑体" panose="02010609060101010101" pitchFamily="49" charset="-122"/>
              </a:rPr>
              <a:t>否定  </a:t>
            </a:r>
            <a:r>
              <a:rPr lang="en-US" altLang="zh-CN" smtClean="0">
                <a:sym typeface="黑体" panose="02010609060101010101" pitchFamily="49" charset="-122"/>
              </a:rPr>
              <a:t>No,he </a:t>
            </a:r>
            <a:r>
              <a:rPr lang="en-US" altLang="zh-CN" u="sng" smtClean="0">
                <a:solidFill>
                  <a:srgbClr val="FF0000"/>
                </a:solidFill>
                <a:sym typeface="黑体" panose="02010609060101010101" pitchFamily="49" charset="-122"/>
              </a:rPr>
              <a:t>didn't.</a:t>
            </a:r>
            <a:endParaRPr lang="zh-CN" altLang="en-US" smtClean="0"/>
          </a:p>
        </p:txBody>
      </p:sp>
    </p:spTree>
  </p:cSld>
  <p:clrMapOvr>
    <a:masterClrMapping/>
  </p:clrMapOvr>
  <p:transition>
    <p:pull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772841" y="508397"/>
            <a:ext cx="5599509" cy="43219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noProof="1">
                <a:solidFill>
                  <a:srgbClr val="0070C0"/>
                </a:solidFill>
                <a:latin typeface="Times New Roman" panose="02020603050405020304" charset="0"/>
                <a:sym typeface="+mn-ea"/>
              </a:rPr>
              <a:t>②Was/Were+主语+······?</a:t>
            </a:r>
            <a:br>
              <a:rPr lang="zh-CN" altLang="en-US">
                <a:solidFill>
                  <a:srgbClr val="0070C0"/>
                </a:solidFill>
                <a:latin typeface="Times New Roman" panose="02020603050405020304" charset="0"/>
              </a:rPr>
            </a:br>
            <a:endParaRPr lang="zh-CN" altLang="en-US" noProof="1"/>
          </a:p>
        </p:txBody>
      </p:sp>
      <p:sp>
        <p:nvSpPr>
          <p:cNvPr id="24579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509713" y="1319213"/>
            <a:ext cx="6274594" cy="3694510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mtClean="0"/>
              <a:t>She </a:t>
            </a:r>
            <a:r>
              <a:rPr lang="en-US" altLang="zh-CN" u="sng" smtClean="0">
                <a:solidFill>
                  <a:srgbClr val="FF0000"/>
                </a:solidFill>
              </a:rPr>
              <a:t>was</a:t>
            </a:r>
            <a:r>
              <a:rPr lang="en-US" altLang="zh-CN" smtClean="0"/>
              <a:t> 11 years old last year.</a:t>
            </a:r>
            <a:endParaRPr lang="en-US" altLang="zh-CN" smtClean="0"/>
          </a:p>
          <a:p>
            <a:pPr algn="l" eaLnBrk="1" hangingPunct="1">
              <a:lnSpc>
                <a:spcPct val="150000"/>
              </a:lnSpc>
            </a:pPr>
            <a:r>
              <a:rPr lang="zh-CN" altLang="en-US" smtClean="0"/>
              <a:t>一般疑问句：</a:t>
            </a:r>
            <a:endParaRPr lang="zh-CN" altLang="en-US" smtClean="0"/>
          </a:p>
          <a:p>
            <a:pPr algn="l" eaLnBrk="1" hangingPunct="1">
              <a:lnSpc>
                <a:spcPct val="150000"/>
              </a:lnSpc>
            </a:pPr>
            <a:r>
              <a:rPr lang="en-US" altLang="zh-CN" u="sng" smtClean="0">
                <a:solidFill>
                  <a:srgbClr val="FF0000"/>
                </a:solidFill>
              </a:rPr>
              <a:t>Was</a:t>
            </a:r>
            <a:r>
              <a:rPr lang="en-US" altLang="zh-CN" smtClean="0"/>
              <a:t> she 11 years old last year?</a:t>
            </a:r>
            <a:endParaRPr lang="en-US" altLang="zh-CN" smtClean="0"/>
          </a:p>
          <a:p>
            <a:pPr algn="l" eaLnBrk="1" hangingPunct="1">
              <a:lnSpc>
                <a:spcPct val="150000"/>
              </a:lnSpc>
            </a:pPr>
            <a:r>
              <a:rPr lang="en-US" altLang="zh-CN" smtClean="0"/>
              <a:t>Yes,she </a:t>
            </a:r>
            <a:r>
              <a:rPr lang="en-US" altLang="zh-CN" u="sng" smtClean="0">
                <a:solidFill>
                  <a:srgbClr val="FF0000"/>
                </a:solidFill>
              </a:rPr>
              <a:t>was</a:t>
            </a:r>
            <a:r>
              <a:rPr lang="en-US" altLang="zh-CN" smtClean="0"/>
              <a:t>.</a:t>
            </a:r>
            <a:endParaRPr lang="en-US" altLang="zh-CN" smtClean="0"/>
          </a:p>
          <a:p>
            <a:pPr algn="l" eaLnBrk="1" hangingPunct="1">
              <a:lnSpc>
                <a:spcPct val="150000"/>
              </a:lnSpc>
            </a:pPr>
            <a:r>
              <a:rPr lang="en-US" altLang="zh-CN" smtClean="0"/>
              <a:t>No,she </a:t>
            </a:r>
            <a:r>
              <a:rPr lang="en-US" altLang="zh-CN" u="sng" smtClean="0">
                <a:solidFill>
                  <a:srgbClr val="FF0000"/>
                </a:solidFill>
              </a:rPr>
              <a:t>wasn't.</a:t>
            </a:r>
            <a:endParaRPr lang="en-US" altLang="zh-CN" u="sng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150000"/>
              </a:lnSpc>
            </a:pPr>
            <a:endParaRPr lang="en-US" altLang="zh-CN" smtClean="0"/>
          </a:p>
          <a:p>
            <a:pPr algn="l" eaLnBrk="1" hangingPunct="1">
              <a:lnSpc>
                <a:spcPct val="150000"/>
              </a:lnSpc>
            </a:pPr>
            <a:endParaRPr lang="en-US" altLang="zh-CN" smtClean="0"/>
          </a:p>
        </p:txBody>
      </p:sp>
    </p:spTree>
  </p:cSld>
  <p:clrMapOvr>
    <a:masterClrMapping/>
  </p:clrMapOvr>
  <p:transition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784508" y="1845469"/>
            <a:ext cx="5599272" cy="1289209"/>
          </a:xfrm>
          <a:ln>
            <a:miter lim="800000"/>
          </a:ln>
        </p:spPr>
        <p:txBody>
          <a:bodyPr/>
          <a:lstStyle/>
          <a:p>
            <a:pPr eaLnBrk="1" hangingPunct="1">
              <a:defRPr/>
            </a:pPr>
            <a:r>
              <a:rPr lang="en-US" altLang="zh-CN" sz="4500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charset="0"/>
              </a:rPr>
              <a:t>Discussion</a:t>
            </a:r>
            <a:endParaRPr lang="en-US" altLang="zh-CN" sz="4500" noProof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 noChangeArrowheads="1"/>
          </p:cNvSpPr>
          <p:nvPr>
            <p:ph type="ctrTitle"/>
          </p:nvPr>
        </p:nvSpPr>
        <p:spPr>
          <a:xfrm>
            <a:off x="1464469" y="451247"/>
            <a:ext cx="6136481" cy="1722834"/>
          </a:xfrm>
        </p:spPr>
        <p:txBody>
          <a:bodyPr/>
          <a:lstStyle/>
          <a:p>
            <a:pPr eaLnBrk="1" hangingPunct="1"/>
            <a:r>
              <a:rPr lang="en-US" altLang="zh-CN" smtClean="0"/>
              <a:t>4.</a:t>
            </a:r>
            <a:r>
              <a:rPr lang="zh-CN" altLang="en-US" smtClean="0"/>
              <a:t>特殊疑问句</a:t>
            </a:r>
            <a:br>
              <a:rPr lang="zh-CN" altLang="en-US" smtClean="0"/>
            </a:br>
            <a:br>
              <a:rPr lang="zh-CN" altLang="en-US" smtClean="0"/>
            </a:br>
            <a:r>
              <a:rPr lang="zh-CN" altLang="en-US" smtClean="0">
                <a:solidFill>
                  <a:srgbClr val="0070C0"/>
                </a:solidFill>
                <a:latin typeface="Times New Roman" panose="02020603050405020304" charset="0"/>
              </a:rPr>
              <a:t>疑问词</a:t>
            </a:r>
            <a:r>
              <a:rPr lang="en-US" altLang="zh-CN" smtClean="0">
                <a:solidFill>
                  <a:srgbClr val="0070C0"/>
                </a:solidFill>
                <a:latin typeface="Times New Roman" panose="02020603050405020304" charset="0"/>
              </a:rPr>
              <a:t>+did+</a:t>
            </a:r>
            <a:r>
              <a:rPr lang="zh-CN" altLang="en-US" smtClean="0">
                <a:solidFill>
                  <a:srgbClr val="0070C0"/>
                </a:solidFill>
                <a:latin typeface="Times New Roman" panose="02020603050405020304" charset="0"/>
              </a:rPr>
              <a:t>主语</a:t>
            </a:r>
            <a:r>
              <a:rPr lang="en-US" altLang="zh-CN" smtClean="0">
                <a:solidFill>
                  <a:srgbClr val="0070C0"/>
                </a:solidFill>
                <a:latin typeface="Times New Roman" panose="02020603050405020304" charset="0"/>
              </a:rPr>
              <a:t>+</a:t>
            </a:r>
            <a:r>
              <a:rPr lang="zh-CN" altLang="en-US" smtClean="0">
                <a:solidFill>
                  <a:srgbClr val="0070C0"/>
                </a:solidFill>
                <a:latin typeface="Times New Roman" panose="02020603050405020304" charset="0"/>
              </a:rPr>
              <a:t>动词原形</a:t>
            </a:r>
            <a:r>
              <a:rPr lang="en-US" altLang="zh-CN" smtClean="0">
                <a:solidFill>
                  <a:srgbClr val="0070C0"/>
                </a:solidFill>
                <a:latin typeface="Times New Roman" panose="02020603050405020304" charset="0"/>
              </a:rPr>
              <a:t>+</a:t>
            </a:r>
            <a:r>
              <a:rPr lang="zh-CN" altLang="en-US" smtClean="0">
                <a:solidFill>
                  <a:srgbClr val="0070C0"/>
                </a:solidFill>
                <a:latin typeface="Times New Roman" panose="02020603050405020304" charset="0"/>
                <a:sym typeface="黑体" panose="02010609060101010101" pitchFamily="49" charset="-122"/>
              </a:rPr>
              <a:t>······</a:t>
            </a:r>
            <a:r>
              <a:rPr lang="zh-CN" altLang="en-US" smtClean="0">
                <a:solidFill>
                  <a:srgbClr val="00B0F0"/>
                </a:solidFill>
                <a:latin typeface="Times New Roman" panose="02020603050405020304" charset="0"/>
              </a:rPr>
              <a:t>？</a:t>
            </a:r>
            <a:endParaRPr lang="zh-CN" altLang="en-US" smtClean="0">
              <a:solidFill>
                <a:srgbClr val="00B0F0"/>
              </a:solidFill>
              <a:latin typeface="Times New Roman" panose="02020603050405020304" charset="0"/>
            </a:endParaRPr>
          </a:p>
        </p:txBody>
      </p:sp>
      <p:sp>
        <p:nvSpPr>
          <p:cNvPr id="2560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270398" y="2107406"/>
            <a:ext cx="6502003" cy="2414588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700">
                <a:latin typeface="Times New Roman" panose="02020603050405020304" charset="0"/>
              </a:rPr>
              <a:t>They </a:t>
            </a:r>
            <a:r>
              <a:rPr lang="en-US" altLang="zh-CN" sz="2700" u="sng">
                <a:solidFill>
                  <a:srgbClr val="7030A0"/>
                </a:solidFill>
                <a:latin typeface="Times New Roman" panose="02020603050405020304" charset="0"/>
              </a:rPr>
              <a:t>finished their work</a:t>
            </a:r>
            <a:r>
              <a:rPr lang="en-US" altLang="zh-CN" sz="2700">
                <a:latin typeface="Times New Roman" panose="02020603050405020304" charset="0"/>
              </a:rPr>
              <a:t> </a:t>
            </a:r>
            <a:r>
              <a:rPr lang="en-US" altLang="zh-CN" sz="2700" u="sng">
                <a:solidFill>
                  <a:srgbClr val="7030A0"/>
                </a:solidFill>
                <a:latin typeface="Times New Roman" panose="02020603050405020304" charset="0"/>
              </a:rPr>
              <a:t>at four.</a:t>
            </a:r>
            <a:endParaRPr lang="en-US" altLang="zh-CN" sz="2700" u="sng">
              <a:solidFill>
                <a:srgbClr val="7030A0"/>
              </a:solidFill>
              <a:latin typeface="Times New Roman" panose="02020603050405020304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700">
                <a:solidFill>
                  <a:schemeClr val="tx1"/>
                </a:solidFill>
                <a:latin typeface="Times New Roman" panose="02020603050405020304" charset="0"/>
              </a:rPr>
              <a:t>对划线部分提问：</a:t>
            </a:r>
            <a:endParaRPr lang="zh-CN" altLang="en-US" sz="2700">
              <a:solidFill>
                <a:schemeClr val="tx1"/>
              </a:solidFill>
              <a:latin typeface="Times New Roman" panose="02020603050405020304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charset="0"/>
              </a:rPr>
              <a:t>What</a:t>
            </a:r>
            <a:r>
              <a:rPr lang="en-US" altLang="zh-CN" sz="2700">
                <a:solidFill>
                  <a:schemeClr val="tx1"/>
                </a:solidFill>
                <a:latin typeface="Times New Roman" panose="02020603050405020304" charset="0"/>
              </a:rPr>
              <a:t> </a:t>
            </a:r>
            <a:r>
              <a:rPr lang="en-US" altLang="zh-CN" sz="2700">
                <a:solidFill>
                  <a:srgbClr val="FFC000"/>
                </a:solidFill>
                <a:latin typeface="Times New Roman" panose="02020603050405020304" charset="0"/>
              </a:rPr>
              <a:t>did</a:t>
            </a:r>
            <a:r>
              <a:rPr lang="en-US" altLang="zh-CN" sz="2700">
                <a:solidFill>
                  <a:schemeClr val="tx1"/>
                </a:solidFill>
                <a:latin typeface="Times New Roman" panose="02020603050405020304" charset="0"/>
              </a:rPr>
              <a:t>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charset="0"/>
              </a:rPr>
              <a:t>they </a:t>
            </a:r>
            <a:r>
              <a:rPr lang="en-US" altLang="zh-CN" sz="2700">
                <a:solidFill>
                  <a:srgbClr val="FFC000"/>
                </a:solidFill>
                <a:latin typeface="Times New Roman" panose="02020603050405020304" charset="0"/>
              </a:rPr>
              <a:t>do </a:t>
            </a:r>
            <a:r>
              <a:rPr lang="en-US" altLang="zh-CN" sz="2700">
                <a:solidFill>
                  <a:schemeClr val="tx1"/>
                </a:solidFill>
                <a:latin typeface="Times New Roman" panose="02020603050405020304" charset="0"/>
              </a:rPr>
              <a:t>at four?</a:t>
            </a:r>
            <a:endParaRPr lang="en-US" altLang="zh-CN" sz="2700">
              <a:solidFill>
                <a:schemeClr val="tx1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cover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807369" y="645319"/>
            <a:ext cx="5599510" cy="432197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zh-CN" altLang="en-US" noProof="1"/>
              <a:t>特殊疑问句：</a:t>
            </a:r>
            <a:endParaRPr lang="zh-CN" altLang="en-US" noProof="1"/>
          </a:p>
        </p:txBody>
      </p:sp>
      <p:sp>
        <p:nvSpPr>
          <p:cNvPr id="26627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521619" y="1397794"/>
            <a:ext cx="6250781" cy="329565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zh-CN" altLang="en-US" smtClean="0">
                <a:latin typeface="Times New Roman" panose="02020603050405020304" charset="0"/>
              </a:rPr>
              <a:t>对人：</a:t>
            </a:r>
            <a:r>
              <a:rPr lang="en-US" altLang="zh-CN" smtClean="0">
                <a:latin typeface="Times New Roman" panose="02020603050405020304" charset="0"/>
              </a:rPr>
              <a:t>Who</a:t>
            </a:r>
            <a:endParaRPr lang="en-US" altLang="zh-CN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zh-CN" altLang="en-US" smtClean="0">
                <a:latin typeface="Times New Roman" panose="02020603050405020304" charset="0"/>
              </a:rPr>
              <a:t>对物：</a:t>
            </a:r>
            <a:r>
              <a:rPr lang="en-US" altLang="zh-CN" smtClean="0">
                <a:latin typeface="Times New Roman" panose="02020603050405020304" charset="0"/>
              </a:rPr>
              <a:t>What</a:t>
            </a:r>
            <a:endParaRPr lang="en-US" altLang="zh-CN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zh-CN" altLang="en-US" smtClean="0">
                <a:latin typeface="Times New Roman" panose="02020603050405020304" charset="0"/>
              </a:rPr>
              <a:t>对时间：</a:t>
            </a:r>
            <a:r>
              <a:rPr lang="en-US" altLang="zh-CN" smtClean="0">
                <a:latin typeface="Times New Roman" panose="02020603050405020304" charset="0"/>
              </a:rPr>
              <a:t>When</a:t>
            </a:r>
            <a:endParaRPr lang="en-US" altLang="zh-CN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zh-CN" altLang="en-US" smtClean="0">
                <a:latin typeface="Times New Roman" panose="02020603050405020304" charset="0"/>
              </a:rPr>
              <a:t>对地点：</a:t>
            </a:r>
            <a:r>
              <a:rPr lang="en-US" altLang="zh-CN" smtClean="0">
                <a:latin typeface="Times New Roman" panose="02020603050405020304" charset="0"/>
              </a:rPr>
              <a:t>Where</a:t>
            </a:r>
            <a:endParaRPr lang="en-US" altLang="zh-CN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zh-CN" altLang="en-US" smtClean="0">
                <a:latin typeface="Times New Roman" panose="02020603050405020304" charset="0"/>
              </a:rPr>
              <a:t>对数量：</a:t>
            </a:r>
            <a:r>
              <a:rPr lang="en-US" altLang="zh-CN" smtClean="0">
                <a:latin typeface="Times New Roman" panose="02020603050405020304" charset="0"/>
              </a:rPr>
              <a:t>How much/many</a:t>
            </a:r>
            <a:endParaRPr lang="en-US" altLang="zh-CN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zh-CN" altLang="en-US" smtClean="0">
                <a:latin typeface="Times New Roman" panose="02020603050405020304" charset="0"/>
              </a:rPr>
              <a:t>对距离：</a:t>
            </a:r>
            <a:r>
              <a:rPr lang="en-US" altLang="zh-CN" smtClean="0">
                <a:latin typeface="Times New Roman" panose="02020603050405020304" charset="0"/>
              </a:rPr>
              <a:t>How long</a:t>
            </a:r>
            <a:endParaRPr lang="en-US" altLang="zh-CN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zh-CN" altLang="en-US" smtClean="0">
                <a:latin typeface="Times New Roman" panose="02020603050405020304" charset="0"/>
              </a:rPr>
              <a:t>对频率：</a:t>
            </a:r>
            <a:r>
              <a:rPr lang="en-US" altLang="zh-CN" smtClean="0">
                <a:latin typeface="Times New Roman" panose="02020603050405020304" charset="0"/>
              </a:rPr>
              <a:t>How often</a:t>
            </a:r>
            <a:endParaRPr lang="en-US" altLang="zh-CN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90000"/>
              </a:lnSpc>
            </a:pPr>
            <a:endParaRPr lang="en-US" altLang="zh-CN" smtClean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cover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3440906" y="1571625"/>
            <a:ext cx="4457700" cy="1140619"/>
          </a:xfrm>
        </p:spPr>
        <p:txBody>
          <a:bodyPr/>
          <a:lstStyle/>
          <a:p>
            <a:pPr eaLnBrk="1" hangingPunct="1"/>
            <a:r>
              <a:rPr lang="en-US" altLang="zh-CN" smtClean="0"/>
              <a:t>Q:</a:t>
            </a:r>
            <a:r>
              <a:rPr lang="en-US" altLang="zh-CN" u="sng" smtClean="0">
                <a:solidFill>
                  <a:srgbClr val="FF0000"/>
                </a:solidFill>
              </a:rPr>
              <a:t>What did he do</a:t>
            </a:r>
            <a:r>
              <a:rPr lang="en-US" altLang="zh-CN" smtClean="0"/>
              <a:t> last sunday?</a:t>
            </a:r>
            <a:endParaRPr lang="en-US" altLang="zh-CN" smtClean="0"/>
          </a:p>
        </p:txBody>
      </p:sp>
      <p:sp>
        <p:nvSpPr>
          <p:cNvPr id="27651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630091" y="2987279"/>
            <a:ext cx="5599509" cy="883444"/>
          </a:xfrm>
        </p:spPr>
        <p:txBody>
          <a:bodyPr/>
          <a:lstStyle/>
          <a:p>
            <a:pPr eaLnBrk="1" hangingPunct="1"/>
            <a:r>
              <a:rPr lang="en-US" altLang="zh-CN" smtClean="0"/>
              <a:t>He played basketball.</a:t>
            </a:r>
            <a:endParaRPr lang="en-US" altLang="zh-CN" smtClean="0"/>
          </a:p>
        </p:txBody>
      </p:sp>
      <p:pic>
        <p:nvPicPr>
          <p:cNvPr id="27652" name="图片 3" descr="office6\wpsassist\cache\A000220150322F84PPIC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645444" y="1154907"/>
            <a:ext cx="1624013" cy="324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 noChangeArrowheads="1"/>
          </p:cNvSpPr>
          <p:nvPr>
            <p:ph type="ctrTitle"/>
          </p:nvPr>
        </p:nvSpPr>
        <p:spPr>
          <a:xfrm>
            <a:off x="1384698" y="1171575"/>
            <a:ext cx="6387703" cy="3768329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</a:rPr>
              <a:t>1. I __</a:t>
            </a:r>
            <a:r>
              <a:rPr lang="en-US" altLang="zh-CN" sz="2400" u="sng">
                <a:latin typeface="Times New Roman" panose="02020603050405020304" charset="0"/>
              </a:rPr>
              <a:t>__</a:t>
            </a:r>
            <a:r>
              <a:rPr lang="en-US" altLang="zh-CN" sz="2400">
                <a:latin typeface="Times New Roman" panose="02020603050405020304" charset="0"/>
              </a:rPr>
              <a:t>___ (have) an exciting party last weekend.</a:t>
            </a:r>
            <a:br>
              <a:rPr lang="en-US" altLang="zh-CN" sz="2400">
                <a:latin typeface="Times New Roman" panose="02020603050405020304" charset="0"/>
              </a:rPr>
            </a:br>
            <a:r>
              <a:rPr lang="en-US" altLang="zh-CN" sz="2400">
                <a:latin typeface="Times New Roman" panose="02020603050405020304" charset="0"/>
              </a:rPr>
              <a:t>2. __</a:t>
            </a:r>
            <a:r>
              <a:rPr lang="en-US" altLang="zh-CN" sz="2400" u="sng">
                <a:latin typeface="Times New Roman" panose="02020603050405020304" charset="0"/>
              </a:rPr>
              <a:t>__</a:t>
            </a:r>
            <a:r>
              <a:rPr lang="en-US" altLang="zh-CN" sz="2400">
                <a:latin typeface="Times New Roman" panose="02020603050405020304" charset="0"/>
              </a:rPr>
              <a:t>___ she __</a:t>
            </a:r>
            <a:r>
              <a:rPr lang="en-US" altLang="zh-CN" sz="2400" u="sng">
                <a:latin typeface="Times New Roman" panose="02020603050405020304" charset="0"/>
              </a:rPr>
              <a:t>_</a:t>
            </a:r>
            <a:r>
              <a:rPr lang="en-US" altLang="zh-CN" sz="2400">
                <a:latin typeface="Times New Roman" panose="02020603050405020304" charset="0"/>
              </a:rPr>
              <a:t>____(practice) her guitar yesterday?</a:t>
            </a:r>
            <a:br>
              <a:rPr lang="en-US" altLang="zh-CN" sz="2400">
                <a:latin typeface="Times New Roman" panose="02020603050405020304" charset="0"/>
              </a:rPr>
            </a:br>
            <a:r>
              <a:rPr lang="en-US" altLang="zh-CN" sz="2400">
                <a:latin typeface="Times New Roman" panose="02020603050405020304" charset="0"/>
              </a:rPr>
              <a:t>No, she _</a:t>
            </a:r>
            <a:r>
              <a:rPr lang="en-US" altLang="zh-CN" sz="2400" u="sng">
                <a:latin typeface="Times New Roman" panose="02020603050405020304" charset="0"/>
              </a:rPr>
              <a:t>___</a:t>
            </a:r>
            <a:r>
              <a:rPr lang="en-US" altLang="zh-CN" sz="2400">
                <a:latin typeface="Times New Roman" panose="02020603050405020304" charset="0"/>
              </a:rPr>
              <a:t>_____.</a:t>
            </a:r>
            <a:br>
              <a:rPr lang="en-US" altLang="zh-CN" sz="2400">
                <a:latin typeface="Times New Roman" panose="02020603050405020304" charset="0"/>
              </a:rPr>
            </a:br>
            <a:r>
              <a:rPr lang="en-US" altLang="zh-CN" sz="2400">
                <a:latin typeface="Times New Roman" panose="02020603050405020304" charset="0"/>
              </a:rPr>
              <a:t>3.</a:t>
            </a:r>
            <a:r>
              <a:rPr lang="en-US" altLang="zh-CN" sz="2400">
                <a:latin typeface="Times New Roman" panose="02020603050405020304" charset="0"/>
                <a:sym typeface="黑体" panose="02010609060101010101" pitchFamily="49" charset="-122"/>
              </a:rPr>
              <a:t>__</a:t>
            </a:r>
            <a:r>
              <a:rPr lang="en-US" altLang="zh-CN" sz="2400" u="sng">
                <a:latin typeface="Times New Roman" panose="02020603050405020304" charset="0"/>
                <a:sym typeface="黑体" panose="02010609060101010101" pitchFamily="49" charset="-122"/>
              </a:rPr>
              <a:t>__</a:t>
            </a:r>
            <a:r>
              <a:rPr lang="en-US" altLang="zh-CN" sz="2400">
                <a:latin typeface="Times New Roman" panose="02020603050405020304" charset="0"/>
                <a:sym typeface="黑体" panose="02010609060101010101" pitchFamily="49" charset="-122"/>
              </a:rPr>
              <a:t>____  did you do last night?</a:t>
            </a:r>
            <a:br>
              <a:rPr lang="en-US" altLang="zh-CN" sz="2400">
                <a:latin typeface="Times New Roman" panose="02020603050405020304" charset="0"/>
                <a:sym typeface="黑体" panose="02010609060101010101" pitchFamily="49" charset="-122"/>
              </a:rPr>
            </a:br>
            <a:endParaRPr lang="en-US" altLang="zh-CN" sz="2400">
              <a:latin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3876" y="500063"/>
            <a:ext cx="2183932" cy="70019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4100" noProof="1">
                <a:ln w="22225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Exercices</a:t>
            </a:r>
            <a:endParaRPr lang="en-US" altLang="zh-CN" sz="4100" noProof="1">
              <a:ln w="22225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109662" y="1158479"/>
            <a:ext cx="7062788" cy="3706415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  <a:t>1. I __</a:t>
            </a:r>
            <a:r>
              <a:rPr lang="en-US" altLang="zh-CN" u="sng" smtClean="0">
                <a:latin typeface="Times New Roman" panose="02020603050405020304" charset="0"/>
                <a:sym typeface="黑体" panose="02010609060101010101" pitchFamily="49" charset="-122"/>
              </a:rPr>
              <a:t>_had_</a:t>
            </a:r>
            <a: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  <a:t>___ (have) an exciting party last weekend.</a:t>
            </a:r>
            <a:b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</a:br>
            <a: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  <a:t>2. __</a:t>
            </a:r>
            <a:r>
              <a:rPr lang="en-US" altLang="zh-CN" u="sng" smtClean="0">
                <a:latin typeface="Times New Roman" panose="02020603050405020304" charset="0"/>
                <a:sym typeface="黑体" panose="02010609060101010101" pitchFamily="49" charset="-122"/>
              </a:rPr>
              <a:t>_Did_</a:t>
            </a:r>
            <a: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  <a:t>___ she __</a:t>
            </a:r>
            <a:r>
              <a:rPr lang="en-US" altLang="zh-CN" u="sng" smtClean="0">
                <a:latin typeface="Times New Roman" panose="02020603050405020304" charset="0"/>
                <a:sym typeface="黑体" panose="02010609060101010101" pitchFamily="49" charset="-122"/>
              </a:rPr>
              <a:t>_practice</a:t>
            </a:r>
            <a: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  <a:t>____(practice) her guitar yesterday?</a:t>
            </a:r>
            <a:b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</a:br>
            <a: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  <a:t>No, she _</a:t>
            </a:r>
            <a:r>
              <a:rPr lang="en-US" altLang="zh-CN" u="sng" smtClean="0">
                <a:latin typeface="Times New Roman" panose="02020603050405020304" charset="0"/>
                <a:sym typeface="黑体" panose="02010609060101010101" pitchFamily="49" charset="-122"/>
              </a:rPr>
              <a:t>__didn't_</a:t>
            </a:r>
            <a: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  <a:t>_____.</a:t>
            </a:r>
            <a:b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</a:br>
            <a: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  <a:t>3.__</a:t>
            </a:r>
            <a:r>
              <a:rPr lang="en-US" altLang="zh-CN" u="sng" smtClean="0">
                <a:latin typeface="Times New Roman" panose="02020603050405020304" charset="0"/>
                <a:sym typeface="黑体" panose="02010609060101010101" pitchFamily="49" charset="-122"/>
              </a:rPr>
              <a:t>_What_</a:t>
            </a:r>
            <a: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  <a:t>____  did you do last night?</a:t>
            </a:r>
            <a:br>
              <a:rPr lang="en-US" altLang="zh-CN" smtClean="0">
                <a:latin typeface="Times New Roman" panose="02020603050405020304" charset="0"/>
                <a:sym typeface="黑体" panose="02010609060101010101" pitchFamily="49" charset="-122"/>
              </a:rPr>
            </a:br>
            <a:endParaRPr lang="zh-CN" altLang="en-US" smtClean="0"/>
          </a:p>
        </p:txBody>
      </p:sp>
      <p:sp>
        <p:nvSpPr>
          <p:cNvPr id="4" name="矩形 3"/>
          <p:cNvSpPr/>
          <p:nvPr/>
        </p:nvSpPr>
        <p:spPr>
          <a:xfrm>
            <a:off x="1833877" y="500063"/>
            <a:ext cx="2183932" cy="70019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4100" noProof="1">
                <a:ln w="22225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Exercices</a:t>
            </a:r>
            <a:endParaRPr lang="en-US" altLang="zh-CN" sz="4100" noProof="1">
              <a:ln w="22225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 noChangeArrowheads="1"/>
          </p:cNvSpPr>
          <p:nvPr>
            <p:ph type="ctrTitle"/>
          </p:nvPr>
        </p:nvSpPr>
        <p:spPr>
          <a:xfrm>
            <a:off x="1624013" y="439341"/>
            <a:ext cx="5599510" cy="717947"/>
          </a:xfrm>
        </p:spPr>
        <p:txBody>
          <a:bodyPr/>
          <a:lstStyle/>
          <a:p>
            <a:pPr algn="l" eaLnBrk="1" hangingPunct="1"/>
            <a:r>
              <a:rPr lang="en-US" altLang="zh-CN" dirty="0" smtClean="0"/>
              <a:t>Homework</a:t>
            </a:r>
            <a:endParaRPr lang="en-US" altLang="zh-CN" dirty="0" smtClean="0"/>
          </a:p>
        </p:txBody>
      </p:sp>
      <p:sp>
        <p:nvSpPr>
          <p:cNvPr id="3072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613297" y="1295400"/>
            <a:ext cx="5599509" cy="3112294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charset="0"/>
              </a:rPr>
              <a:t>1.Recite the new vocabulary.</a:t>
            </a:r>
            <a:endParaRPr lang="en-US" altLang="zh-CN" dirty="0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charset="0"/>
              </a:rPr>
              <a:t>Practice the dialogue with your partner.</a:t>
            </a:r>
            <a:endParaRPr lang="en-US" altLang="zh-CN" dirty="0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charset="0"/>
              </a:rPr>
              <a:t>Do </a:t>
            </a:r>
            <a:r>
              <a:rPr lang="en-US" altLang="zh-CN" dirty="0" err="1" smtClean="0">
                <a:latin typeface="Times New Roman" panose="02020603050405020304" charset="0"/>
              </a:rPr>
              <a:t>exercices</a:t>
            </a:r>
            <a:r>
              <a:rPr lang="en-US" altLang="zh-CN" dirty="0" smtClean="0">
                <a:latin typeface="Times New Roman" panose="02020603050405020304" charset="0"/>
              </a:rPr>
              <a:t> about simple past tense.</a:t>
            </a:r>
            <a:endParaRPr lang="en-US" altLang="zh-CN" dirty="0" smtClean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comb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 noChangeArrowheads="1"/>
          </p:cNvSpPr>
          <p:nvPr>
            <p:ph type="ctrTitle"/>
          </p:nvPr>
        </p:nvSpPr>
        <p:spPr>
          <a:xfrm>
            <a:off x="1876425" y="1708548"/>
            <a:ext cx="5598319" cy="1677590"/>
          </a:xfrm>
        </p:spPr>
        <p:txBody>
          <a:bodyPr/>
          <a:lstStyle/>
          <a:p>
            <a:pPr eaLnBrk="1" hangingPunct="1"/>
            <a:r>
              <a:rPr lang="en-US" altLang="zh-CN" sz="4100"/>
              <a:t>Thank  you!</a:t>
            </a:r>
            <a:endParaRPr lang="en-US" altLang="zh-CN" sz="4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829991" y="1574007"/>
            <a:ext cx="5599509" cy="965597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b="1" noProof="1">
                <a:solidFill>
                  <a:srgbClr val="00B0F0"/>
                </a:solidFill>
              </a:rPr>
              <a:t>What did you do during your holidays?</a:t>
            </a:r>
            <a:endParaRPr lang="en-US" altLang="zh-CN" b="1" noProof="1">
              <a:solidFill>
                <a:srgbClr val="00B0F0"/>
              </a:solidFill>
            </a:endParaRPr>
          </a:p>
        </p:txBody>
      </p:sp>
      <p:pic>
        <p:nvPicPr>
          <p:cNvPr id="8196" name="图片 3" descr="office6\wpsassist\cache\A000220150908B31PPIC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105151" y="166688"/>
            <a:ext cx="3250406" cy="120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4" descr="office6\wpsassist\cache\A000220150320C65PPIC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8392" y="2424113"/>
            <a:ext cx="240149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5" descr="office6\wpsassist\cache\A000220150320C31PPIC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53137" y="2143125"/>
            <a:ext cx="2081213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734741" y="379810"/>
            <a:ext cx="5599509" cy="43219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b="1" noProof="1"/>
              <a:t>New words</a:t>
            </a:r>
            <a:endParaRPr lang="en-US" altLang="zh-CN" b="1" noProof="1"/>
          </a:p>
        </p:txBody>
      </p:sp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2350294" y="875110"/>
            <a:ext cx="4817269" cy="394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</a:rPr>
              <a:t>sun               </a:t>
            </a:r>
            <a:r>
              <a:rPr lang="zh-CN" altLang="zh-CN" sz="2400" dirty="0">
                <a:latin typeface="Times New Roman" panose="02020603050405020304" charset="0"/>
              </a:rPr>
              <a:t>太阳</a:t>
            </a:r>
            <a:endParaRPr lang="zh-CN" altLang="zh-CN" sz="2400" dirty="0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</a:rPr>
              <a:t>moon            </a:t>
            </a:r>
            <a:r>
              <a:rPr lang="zh-CN" altLang="en-US" sz="2400" dirty="0">
                <a:latin typeface="Times New Roman" panose="02020603050405020304" charset="0"/>
              </a:rPr>
              <a:t>月亮</a:t>
            </a:r>
            <a:endParaRPr lang="zh-CN" altLang="en-US" sz="2400" dirty="0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</a:rPr>
              <a:t>star                </a:t>
            </a:r>
            <a:r>
              <a:rPr lang="zh-CN" altLang="en-US" sz="2400" dirty="0">
                <a:latin typeface="Times New Roman" panose="02020603050405020304" charset="0"/>
              </a:rPr>
              <a:t>星星</a:t>
            </a:r>
            <a:endParaRPr lang="zh-CN" altLang="en-US" sz="2400" dirty="0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</a:rPr>
              <a:t>at night         </a:t>
            </a:r>
            <a:r>
              <a:rPr lang="zh-CN" altLang="en-US" sz="2400" dirty="0">
                <a:latin typeface="Times New Roman" panose="02020603050405020304" charset="0"/>
              </a:rPr>
              <a:t>在晚上</a:t>
            </a:r>
            <a:endParaRPr lang="zh-CN" altLang="en-US" sz="2400" dirty="0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</a:rPr>
              <a:t>at home         </a:t>
            </a:r>
            <a:r>
              <a:rPr lang="zh-CN" altLang="en-US" sz="2400" dirty="0">
                <a:latin typeface="Times New Roman" panose="02020603050405020304" charset="0"/>
              </a:rPr>
              <a:t>在家</a:t>
            </a:r>
            <a:endParaRPr lang="zh-CN" altLang="en-US" sz="2400" dirty="0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</a:rPr>
              <a:t>have a party   </a:t>
            </a:r>
            <a:r>
              <a:rPr lang="zh-CN" altLang="en-US" sz="2400" dirty="0">
                <a:latin typeface="Times New Roman" panose="02020603050405020304" charset="0"/>
              </a:rPr>
              <a:t>聚会</a:t>
            </a:r>
            <a:endParaRPr lang="zh-CN" altLang="en-US" sz="2400" dirty="0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</a:rPr>
              <a:t>by plane         </a:t>
            </a:r>
            <a:r>
              <a:rPr lang="zh-CN" altLang="en-US" sz="2400" dirty="0">
                <a:latin typeface="Times New Roman" panose="02020603050405020304" charset="0"/>
              </a:rPr>
              <a:t>乘飞机</a:t>
            </a:r>
            <a:endParaRPr lang="zh-CN" altLang="en-US" sz="2400" dirty="0">
              <a:latin typeface="Times New Roman" panose="02020603050405020304" charset="0"/>
            </a:endParaRPr>
          </a:p>
        </p:txBody>
      </p:sp>
      <p:sp>
        <p:nvSpPr>
          <p:cNvPr id="9220" name="新月形 4"/>
          <p:cNvSpPr>
            <a:spLocks noChangeArrowheads="1"/>
          </p:cNvSpPr>
          <p:nvPr/>
        </p:nvSpPr>
        <p:spPr bwMode="auto">
          <a:xfrm>
            <a:off x="1794273" y="1628776"/>
            <a:ext cx="377428" cy="422672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zh-CN"/>
          </a:p>
        </p:txBody>
      </p:sp>
      <p:sp>
        <p:nvSpPr>
          <p:cNvPr id="9221" name="五角星 5"/>
          <p:cNvSpPr>
            <a:spLocks noChangeArrowheads="1"/>
          </p:cNvSpPr>
          <p:nvPr/>
        </p:nvSpPr>
        <p:spPr bwMode="auto">
          <a:xfrm>
            <a:off x="1726406" y="2120503"/>
            <a:ext cx="490538" cy="479822"/>
          </a:xfrm>
          <a:custGeom>
            <a:avLst/>
            <a:gdLst>
              <a:gd name="T0" fmla="*/ 0 w 655320"/>
              <a:gd name="T1" fmla="*/ 244488 h 640080"/>
              <a:gd name="T2" fmla="*/ 250311 w 655320"/>
              <a:gd name="T3" fmla="*/ 244489 h 640080"/>
              <a:gd name="T4" fmla="*/ 327660 w 655320"/>
              <a:gd name="T5" fmla="*/ 0 h 640080"/>
              <a:gd name="T6" fmla="*/ 405008 w 655320"/>
              <a:gd name="T7" fmla="*/ 244489 h 640080"/>
              <a:gd name="T8" fmla="*/ 655319 w 655320"/>
              <a:gd name="T9" fmla="*/ 244488 h 640080"/>
              <a:gd name="T10" fmla="*/ 452812 w 655320"/>
              <a:gd name="T11" fmla="*/ 395589 h 640080"/>
              <a:gd name="T12" fmla="*/ 530164 w 655320"/>
              <a:gd name="T13" fmla="*/ 640078 h 640080"/>
              <a:gd name="T14" fmla="*/ 327660 w 655320"/>
              <a:gd name="T15" fmla="*/ 488974 h 640080"/>
              <a:gd name="T16" fmla="*/ 125155 w 655320"/>
              <a:gd name="T17" fmla="*/ 640078 h 640080"/>
              <a:gd name="T18" fmla="*/ 202507 w 655320"/>
              <a:gd name="T19" fmla="*/ 395589 h 64008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55320"/>
              <a:gd name="T31" fmla="*/ 0 h 640080"/>
              <a:gd name="T32" fmla="*/ 655320 w 655320"/>
              <a:gd name="T33" fmla="*/ 640080 h 64008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55320" h="640080">
                <a:moveTo>
                  <a:pt x="0" y="244488"/>
                </a:moveTo>
                <a:lnTo>
                  <a:pt x="250311" y="244489"/>
                </a:lnTo>
                <a:lnTo>
                  <a:pt x="327660" y="0"/>
                </a:lnTo>
                <a:lnTo>
                  <a:pt x="405008" y="244489"/>
                </a:lnTo>
                <a:lnTo>
                  <a:pt x="655319" y="244488"/>
                </a:lnTo>
                <a:lnTo>
                  <a:pt x="452812" y="395589"/>
                </a:lnTo>
                <a:lnTo>
                  <a:pt x="530164" y="640078"/>
                </a:lnTo>
                <a:lnTo>
                  <a:pt x="327660" y="488974"/>
                </a:lnTo>
                <a:lnTo>
                  <a:pt x="125155" y="640078"/>
                </a:lnTo>
                <a:lnTo>
                  <a:pt x="202507" y="39558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222" name="太阳形 6"/>
          <p:cNvSpPr>
            <a:spLocks noChangeArrowheads="1"/>
          </p:cNvSpPr>
          <p:nvPr/>
        </p:nvSpPr>
        <p:spPr bwMode="auto">
          <a:xfrm>
            <a:off x="1726406" y="1159669"/>
            <a:ext cx="433388" cy="411956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zh-CN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ChangeArrowheads="1"/>
          </p:cNvSpPr>
          <p:nvPr>
            <p:ph type="ctrTitle"/>
          </p:nvPr>
        </p:nvSpPr>
        <p:spPr>
          <a:xfrm>
            <a:off x="1774032" y="772716"/>
            <a:ext cx="5599510" cy="664369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Learn the text</a:t>
            </a:r>
            <a:endParaRPr lang="en-US" altLang="zh-CN" dirty="0" smtClean="0"/>
          </a:p>
        </p:txBody>
      </p:sp>
      <p:sp>
        <p:nvSpPr>
          <p:cNvPr id="1024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635919" y="1797844"/>
            <a:ext cx="5599510" cy="2745581"/>
          </a:xfrm>
        </p:spPr>
        <p:txBody>
          <a:bodyPr/>
          <a:lstStyle/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altLang="zh-CN" dirty="0" smtClean="0">
                <a:latin typeface="Times New Roman" panose="02020603050405020304" charset="0"/>
              </a:rPr>
              <a:t>Read the dialogue and answer the </a:t>
            </a:r>
            <a:r>
              <a:rPr lang="en-US" altLang="zh-CN" dirty="0" smtClean="0">
                <a:latin typeface="Times New Roman" panose="02020603050405020304" charset="0"/>
              </a:rPr>
              <a:t>questions</a:t>
            </a:r>
            <a:endParaRPr lang="en-US" altLang="zh-CN" dirty="0" smtClean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3303985" y="1628775"/>
            <a:ext cx="4811315" cy="59174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noProof="1">
                <a:sym typeface="+mn-ea"/>
              </a:rPr>
              <a:t>by plane   </a:t>
            </a:r>
            <a:r>
              <a:rPr lang="zh-CN" altLang="en-US" noProof="1">
                <a:sym typeface="+mn-ea"/>
              </a:rPr>
              <a:t>乘</a:t>
            </a:r>
            <a:r>
              <a:rPr lang="zh-CN" altLang="en-US" noProof="1">
                <a:sym typeface="+mn-ea"/>
              </a:rPr>
              <a:t>飞</a:t>
            </a:r>
            <a:r>
              <a:rPr lang="zh-CN" altLang="en-US" noProof="1" smtClean="0">
                <a:sym typeface="+mn-ea"/>
              </a:rPr>
              <a:t>机</a:t>
            </a:r>
            <a:endParaRPr lang="zh-CN" altLang="en-US" noProof="1"/>
          </a:p>
        </p:txBody>
      </p:sp>
      <p:pic>
        <p:nvPicPr>
          <p:cNvPr id="11266" name="图片 7" descr="office6\wpsassist\cache\A000220150320B49PPIC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577578" y="1100138"/>
            <a:ext cx="2100263" cy="98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9"/>
          <p:cNvSpPr txBox="1">
            <a:spLocks noChangeArrowheads="1"/>
          </p:cNvSpPr>
          <p:nvPr/>
        </p:nvSpPr>
        <p:spPr bwMode="auto">
          <a:xfrm>
            <a:off x="1439466" y="2349104"/>
            <a:ext cx="450056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400" i="1" dirty="0">
                <a:solidFill>
                  <a:srgbClr val="FF0000"/>
                </a:solidFill>
                <a:latin typeface="黑体" panose="02010609060101010101" pitchFamily="49" charset="-122"/>
              </a:rPr>
              <a:t>用法：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49" charset="-122"/>
              </a:rPr>
              <a:t>by+</a:t>
            </a:r>
            <a:r>
              <a:rPr lang="zh-CN" altLang="en-US" sz="2400" i="1" dirty="0">
                <a:solidFill>
                  <a:srgbClr val="FF0000"/>
                </a:solidFill>
                <a:latin typeface="黑体" panose="02010609060101010101" pitchFamily="49" charset="-122"/>
              </a:rPr>
              <a:t>交通工具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49" charset="-122"/>
              </a:rPr>
              <a:t>(</a:t>
            </a:r>
            <a:r>
              <a:rPr lang="zh-CN" altLang="en-US" sz="2400" i="1" dirty="0">
                <a:solidFill>
                  <a:srgbClr val="FF0000"/>
                </a:solidFill>
                <a:latin typeface="黑体" panose="02010609060101010101" pitchFamily="49" charset="-122"/>
              </a:rPr>
              <a:t>表示方式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49" charset="-122"/>
              </a:rPr>
              <a:t>)</a:t>
            </a:r>
            <a:endParaRPr lang="en-US" altLang="zh-CN" sz="2400" i="1" dirty="0">
              <a:solidFill>
                <a:srgbClr val="FF0000"/>
              </a:solidFill>
              <a:latin typeface="黑体" panose="02010609060101010101" pitchFamily="49" charset="-122"/>
            </a:endParaRPr>
          </a:p>
          <a:p>
            <a:pPr eaLnBrk="1" hangingPunct="1"/>
            <a:endParaRPr lang="en-US" altLang="zh-CN" sz="2100" dirty="0"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黑体" panose="02010609060101010101" pitchFamily="49" charset="-122"/>
              </a:rPr>
              <a:t>例如</a:t>
            </a:r>
            <a:r>
              <a:rPr lang="en-US" altLang="zh-CN" sz="2100" dirty="0">
                <a:latin typeface="黑体" panose="02010609060101010101" pitchFamily="49" charset="-122"/>
              </a:rPr>
              <a:t> :</a:t>
            </a:r>
            <a:r>
              <a:rPr lang="en-US" altLang="zh-CN" sz="2100" dirty="0">
                <a:latin typeface="Times New Roman" panose="02020603050405020304" charset="0"/>
              </a:rPr>
              <a:t> by  bus   </a:t>
            </a:r>
            <a:r>
              <a:rPr lang="zh-CN" altLang="en-US" sz="2100" dirty="0">
                <a:latin typeface="Times New Roman" panose="02020603050405020304" charset="0"/>
              </a:rPr>
              <a:t>乘坐公共汽车</a:t>
            </a:r>
            <a:endParaRPr lang="zh-CN" altLang="en-US" sz="2100" dirty="0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charset="0"/>
              </a:rPr>
              <a:t>             </a:t>
            </a:r>
            <a:r>
              <a:rPr lang="en-US" altLang="zh-CN" sz="2100" dirty="0">
                <a:latin typeface="Times New Roman" panose="02020603050405020304" charset="0"/>
              </a:rPr>
              <a:t>by  train  </a:t>
            </a:r>
            <a:r>
              <a:rPr lang="zh-CN" altLang="en-US" sz="2100" dirty="0">
                <a:latin typeface="Times New Roman" panose="02020603050405020304" charset="0"/>
              </a:rPr>
              <a:t>乘坐火车</a:t>
            </a:r>
            <a:endParaRPr lang="zh-CN" altLang="en-US" sz="2100" dirty="0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charset="0"/>
              </a:rPr>
              <a:t>             </a:t>
            </a:r>
            <a:r>
              <a:rPr lang="en-US" altLang="zh-CN" sz="2100" dirty="0">
                <a:latin typeface="Times New Roman" panose="02020603050405020304" charset="0"/>
              </a:rPr>
              <a:t>by  bike    </a:t>
            </a:r>
            <a:r>
              <a:rPr lang="zh-CN" altLang="en-US" sz="2100" dirty="0">
                <a:latin typeface="Times New Roman" panose="02020603050405020304" charset="0"/>
              </a:rPr>
              <a:t>骑自行车</a:t>
            </a:r>
            <a:endParaRPr lang="zh-CN" altLang="en-US" sz="2100" dirty="0">
              <a:latin typeface="Times New Roman" panose="02020603050405020304" charset="0"/>
            </a:endParaRPr>
          </a:p>
          <a:p>
            <a:pPr eaLnBrk="1" hangingPunct="1"/>
            <a:r>
              <a:rPr lang="en-US" altLang="zh-CN" sz="2100" dirty="0" err="1">
                <a:latin typeface="Times New Roman" panose="02020603050405020304" charset="0"/>
              </a:rPr>
              <a:t>e.g.He</a:t>
            </a:r>
            <a:r>
              <a:rPr lang="en-US" altLang="zh-CN" sz="2100" dirty="0">
                <a:latin typeface="Times New Roman" panose="02020603050405020304" charset="0"/>
              </a:rPr>
              <a:t> go to school by bike everyday.</a:t>
            </a:r>
            <a:endParaRPr lang="en-US" altLang="zh-CN" sz="2100" dirty="0">
              <a:latin typeface="Times New Roman" panose="02020603050405020304" charset="0"/>
            </a:endParaRPr>
          </a:p>
        </p:txBody>
      </p:sp>
      <p:sp>
        <p:nvSpPr>
          <p:cNvPr id="11269" name="文本框 10"/>
          <p:cNvSpPr txBox="1">
            <a:spLocks noChangeArrowheads="1"/>
          </p:cNvSpPr>
          <p:nvPr/>
        </p:nvSpPr>
        <p:spPr bwMode="auto">
          <a:xfrm>
            <a:off x="1291829" y="245269"/>
            <a:ext cx="5611415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700" dirty="0">
                <a:latin typeface="Times New Roman" panose="02020603050405020304" charset="0"/>
                <a:ea typeface="宋体" panose="02010600030101010101" pitchFamily="2" charset="-122"/>
                <a:sym typeface="Arial" panose="020B0604020202020204" pitchFamily="34" charset="0"/>
              </a:rPr>
              <a:t>Question 1</a:t>
            </a:r>
            <a:r>
              <a:rPr lang="zh-CN" altLang="en-US" sz="2700" dirty="0">
                <a:latin typeface="Times New Roman" panose="02020603050405020304" charset="0"/>
                <a:ea typeface="宋体" panose="02010600030101010101" pitchFamily="2" charset="-122"/>
                <a:sym typeface="Arial" panose="020B0604020202020204" pitchFamily="34" charset="0"/>
              </a:rPr>
              <a:t>：</a:t>
            </a:r>
            <a:r>
              <a:rPr lang="en-US" altLang="zh-CN" sz="2700" dirty="0">
                <a:latin typeface="Times New Roman" panose="02020603050405020304" charset="0"/>
                <a:ea typeface="宋体" panose="02010600030101010101" pitchFamily="2" charset="-122"/>
                <a:sym typeface="Arial" panose="020B0604020202020204" pitchFamily="34" charset="0"/>
              </a:rPr>
              <a:t>How did Kate go to </a:t>
            </a:r>
            <a:r>
              <a:rPr lang="en-US" altLang="zh-CN" sz="2700" dirty="0" err="1">
                <a:latin typeface="Times New Roman" panose="02020603050405020304" charset="0"/>
                <a:ea typeface="宋体" panose="02010600030101010101" pitchFamily="2" charset="-122"/>
                <a:sym typeface="Arial" panose="020B0604020202020204" pitchFamily="34" charset="0"/>
              </a:rPr>
              <a:t>Sanya</a:t>
            </a:r>
            <a:r>
              <a:rPr lang="en-US" altLang="zh-CN" sz="2700" dirty="0">
                <a:latin typeface="Times New Roman" panose="02020603050405020304" charset="0"/>
                <a:ea typeface="宋体" panose="02010600030101010101" pitchFamily="2" charset="-122"/>
                <a:sym typeface="Arial" panose="020B0604020202020204" pitchFamily="34" charset="0"/>
              </a:rPr>
              <a:t>?</a:t>
            </a:r>
            <a:endParaRPr lang="zh-CN" altLang="en-US" sz="27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44841" y="2336007"/>
            <a:ext cx="2178844" cy="1315745"/>
          </a:xfrm>
          <a:prstGeom prst="rect">
            <a:avLst/>
          </a:prstGeom>
          <a:solidFill>
            <a:schemeClr val="accent5"/>
          </a:solidFill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700" noProof="1">
                <a:latin typeface="Times New Roman" panose="02020603050405020304" charset="0"/>
                <a:ea typeface="宋体" panose="02010600030101010101" pitchFamily="2" charset="-122"/>
                <a:cs typeface="黑体" panose="02010609060101010101" pitchFamily="49" charset="-122"/>
              </a:rPr>
              <a:t>小提示：</a:t>
            </a:r>
            <a:endParaRPr lang="zh-CN" altLang="en-US" sz="2700" noProof="1">
              <a:latin typeface="Times New Roman" panose="0202060305040502030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700" noProof="1">
                <a:latin typeface="Times New Roman" panose="02020603050405020304" charset="0"/>
                <a:ea typeface="宋体" panose="02010600030101010101" pitchFamily="2" charset="-122"/>
                <a:cs typeface="黑体" panose="02010609060101010101" pitchFamily="49" charset="-122"/>
              </a:rPr>
              <a:t>步行用</a:t>
            </a:r>
            <a:r>
              <a:rPr lang="en-US" altLang="zh-CN" sz="2700" i="1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黑体" panose="02010609060101010101" pitchFamily="49" charset="-122"/>
              </a:rPr>
              <a:t>on foot</a:t>
            </a:r>
            <a:endParaRPr lang="en-US" altLang="zh-CN" sz="2700" i="1" noProof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2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681162" y="359569"/>
            <a:ext cx="6091238" cy="110609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noProof="1">
                <a:latin typeface="Times New Roman" panose="02020603050405020304" charset="0"/>
                <a:sym typeface="+mn-ea"/>
              </a:rPr>
              <a:t>Question 2</a:t>
            </a:r>
            <a:r>
              <a:rPr lang="zh-CN" altLang="en-US" noProof="1">
                <a:latin typeface="Times New Roman" panose="02020603050405020304" charset="0"/>
                <a:sym typeface="+mn-ea"/>
              </a:rPr>
              <a:t>：</a:t>
            </a:r>
            <a:r>
              <a:rPr lang="en-US" altLang="zh-CN" noProof="1">
                <a:latin typeface="Times New Roman" panose="02020603050405020304" charset="0"/>
                <a:sym typeface="+mn-ea"/>
              </a:rPr>
              <a:t>What 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had</a:t>
            </a:r>
            <a:r>
              <a:rPr lang="en-US" altLang="zh-CN" noProof="1">
                <a:latin typeface="Times New Roman" panose="02020603050405020304" charset="0"/>
                <a:sym typeface="+mn-ea"/>
              </a:rPr>
              <a:t> Kate enjoy in Sanya?  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How about his 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trip</a:t>
            </a:r>
            <a:r>
              <a:rPr lang="en-US" altLang="zh-CN" noProof="1" smtClean="0">
                <a:latin typeface="Times New Roman" panose="02020603050405020304" charset="0"/>
                <a:sym typeface="+mn-ea"/>
              </a:rPr>
              <a:t>?</a:t>
            </a:r>
            <a:endParaRPr lang="zh-CN" altLang="en-US" noProof="1"/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813198" y="1684734"/>
            <a:ext cx="7508081" cy="2986088"/>
          </a:xfrm>
        </p:spPr>
        <p:txBody>
          <a:bodyPr>
            <a:normAutofit fontScale="90000" lnSpcReduction="20000"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noProof="1">
                <a:latin typeface="Times New Roman" panose="02020603050405020304" charset="0"/>
              </a:rPr>
              <a:t>He 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</a:rPr>
              <a:t>enjoyed sunbathing</a:t>
            </a:r>
            <a:r>
              <a:rPr lang="en-US" altLang="zh-CN" noProof="1">
                <a:latin typeface="Times New Roman" panose="02020603050405020304" charset="0"/>
              </a:rPr>
              <a:t> during the day and he 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</a:rPr>
              <a:t>enjoyed the moon and stars</a:t>
            </a:r>
            <a:r>
              <a:rPr lang="en-US" altLang="zh-CN" noProof="1">
                <a:latin typeface="Times New Roman" panose="02020603050405020304" charset="0"/>
              </a:rPr>
              <a:t> at night.</a:t>
            </a:r>
            <a:endParaRPr lang="en-US" altLang="zh-CN" noProof="1">
              <a:latin typeface="Times New Roman" panose="02020603050405020304" charset="0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noProof="1">
                <a:latin typeface="Times New Roman" panose="02020603050405020304" charset="0"/>
              </a:rPr>
              <a:t>He had a good time.</a:t>
            </a:r>
            <a:endParaRPr lang="en-US" altLang="zh-CN" noProof="1">
              <a:latin typeface="Times New Roman" panose="02020603050405020304" charset="0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i="1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enjoy sunbathing      </a:t>
            </a:r>
            <a:r>
              <a:rPr lang="zh-CN" altLang="en-US" i="1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享受日光浴</a:t>
            </a:r>
            <a:endParaRPr lang="zh-CN" altLang="en-US" i="1" noProof="1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i="1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enjoyed the moon and stars      </a:t>
            </a:r>
            <a:r>
              <a:rPr lang="zh-CN" altLang="en-US" i="1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看月亮和星星</a:t>
            </a:r>
            <a:endParaRPr lang="zh-CN" altLang="en-US" i="1" noProof="1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i="1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have a good time        </a:t>
            </a:r>
            <a:r>
              <a:rPr lang="zh-CN" altLang="en-US" i="1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玩得</a:t>
            </a:r>
            <a:r>
              <a:rPr lang="zh-CN" altLang="en-US" i="1" noProof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开</a:t>
            </a:r>
            <a:r>
              <a:rPr lang="zh-CN" altLang="en-US" i="1" noProof="1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心</a:t>
            </a:r>
            <a:endParaRPr lang="zh-CN" altLang="en-US" i="1" noProof="1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1864519" y="827485"/>
            <a:ext cx="5599510" cy="43219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noProof="1">
                <a:latin typeface="Times New Roman" panose="02020603050405020304" charset="0"/>
                <a:ea typeface="+mn-ea"/>
                <a:cs typeface="+mn-cs"/>
              </a:rPr>
              <a:t>3.What </a:t>
            </a:r>
            <a:r>
              <a:rPr lang="en-US" altLang="zh-CN" noProof="1">
                <a:solidFill>
                  <a:schemeClr val="tx1"/>
                </a:solidFill>
                <a:latin typeface="Times New Roman" panose="02020603050405020304" charset="0"/>
                <a:ea typeface="+mn-ea"/>
                <a:cs typeface="+mn-cs"/>
              </a:rPr>
              <a:t>did</a:t>
            </a:r>
            <a:r>
              <a:rPr lang="en-US" altLang="zh-CN" noProof="1">
                <a:latin typeface="Times New Roman" panose="02020603050405020304" charset="0"/>
                <a:ea typeface="+mn-ea"/>
                <a:cs typeface="+mn-cs"/>
              </a:rPr>
              <a:t> GaoWei do during the holidays?</a:t>
            </a:r>
            <a:endParaRPr lang="zh-CN" altLang="en-US" noProof="1"/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704975" y="1524000"/>
            <a:ext cx="5598319" cy="2987279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charset="0"/>
              </a:rPr>
              <a:t>He </a:t>
            </a:r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charset="0"/>
              </a:rPr>
              <a:t>stayed at home </a:t>
            </a:r>
            <a:r>
              <a:rPr lang="en-US" altLang="zh-CN" dirty="0" smtClean="0">
                <a:latin typeface="Times New Roman" panose="02020603050405020304" charset="0"/>
              </a:rPr>
              <a:t>and </a:t>
            </a:r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charset="0"/>
              </a:rPr>
              <a:t>enjoyed Spring Festival</a:t>
            </a:r>
            <a:r>
              <a:rPr lang="en-US" altLang="zh-CN" dirty="0" smtClean="0">
                <a:latin typeface="Times New Roman" panose="02020603050405020304" charset="0"/>
              </a:rPr>
              <a:t> with his family.</a:t>
            </a:r>
            <a:endParaRPr lang="en-US" altLang="zh-CN" dirty="0" smtClean="0">
              <a:latin typeface="Times New Roman" panose="02020603050405020304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i="1" dirty="0" smtClean="0">
                <a:solidFill>
                  <a:srgbClr val="FF0000"/>
                </a:solidFill>
                <a:latin typeface="Times New Roman" panose="02020603050405020304" charset="0"/>
                <a:sym typeface="黑体" panose="02010609060101010101" pitchFamily="49" charset="-122"/>
              </a:rPr>
              <a:t>stay at home </a:t>
            </a:r>
            <a:r>
              <a:rPr lang="zh-CN" altLang="en-US" i="1" dirty="0" smtClean="0">
                <a:solidFill>
                  <a:srgbClr val="FF0000"/>
                </a:solidFill>
                <a:latin typeface="Times New Roman" panose="02020603050405020304" charset="0"/>
                <a:sym typeface="黑体" panose="02010609060101010101" pitchFamily="49" charset="-122"/>
              </a:rPr>
              <a:t>待在家里</a:t>
            </a:r>
            <a:endParaRPr lang="zh-CN" altLang="en-US" i="1" dirty="0" smtClean="0">
              <a:solidFill>
                <a:srgbClr val="FF0000"/>
              </a:solidFill>
              <a:latin typeface="Times New Roman" panose="02020603050405020304" charset="0"/>
              <a:sym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i="1" dirty="0" smtClean="0">
                <a:solidFill>
                  <a:srgbClr val="FF0000"/>
                </a:solidFill>
                <a:latin typeface="Times New Roman" panose="02020603050405020304" charset="0"/>
                <a:sym typeface="黑体" panose="02010609060101010101" pitchFamily="49" charset="-122"/>
              </a:rPr>
              <a:t>enjoyed Spring Festival</a:t>
            </a:r>
            <a:r>
              <a:rPr lang="zh-CN" altLang="en-US" i="1" dirty="0" smtClean="0">
                <a:solidFill>
                  <a:srgbClr val="FF0000"/>
                </a:solidFill>
                <a:latin typeface="Times New Roman" panose="02020603050405020304" charset="0"/>
                <a:sym typeface="黑体" panose="02010609060101010101" pitchFamily="49" charset="-122"/>
              </a:rPr>
              <a:t>  过春节</a:t>
            </a:r>
            <a:endParaRPr lang="zh-CN" altLang="en-US" i="1" dirty="0" smtClean="0">
              <a:solidFill>
                <a:srgbClr val="FF0000"/>
              </a:solidFill>
              <a:latin typeface="Times New Roman" panose="02020603050405020304" charset="0"/>
              <a:sym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endParaRPr lang="zh-CN" altLang="en-US" i="1" dirty="0" smtClean="0">
              <a:solidFill>
                <a:srgbClr val="FF0000"/>
              </a:solidFill>
              <a:latin typeface="Times New Roman" panose="02020603050405020304" charset="0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1285103" y="1902619"/>
            <a:ext cx="6178926" cy="43219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4500" noProof="1"/>
              <a:t>一般过去时态之</a:t>
            </a:r>
            <a:r>
              <a:rPr lang="zh-CN" altLang="en-US" sz="4500" i="1" noProof="1">
                <a:solidFill>
                  <a:srgbClr val="FF0000"/>
                </a:solidFill>
              </a:rPr>
              <a:t>句法结构</a:t>
            </a:r>
            <a:endParaRPr lang="zh-CN" altLang="en-US" sz="4500" i="1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/>
  </p:transition>
</p:sld>
</file>

<file path=ppt/tags/tag1.xml><?xml version="1.0" encoding="utf-8"?>
<p:tagLst xmlns:p="http://schemas.openxmlformats.org/presentationml/2006/main">
  <p:tag name="KSO_WM_TEMPLATE_CATEGORY" val="custom"/>
  <p:tag name="KSO_WM_TEMPLATE_INDEX" val="160051"/>
</p:tagLst>
</file>

<file path=ppt/tags/tag2.xml><?xml version="1.0" encoding="utf-8"?>
<p:tagLst xmlns:p="http://schemas.openxmlformats.org/presentationml/2006/main">
  <p:tag name="KSO_WPP_MARK_KEY" val="d9a8391b-f173-4ffb-8198-e72edf77328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33">
      <a:dk1>
        <a:srgbClr val="000000"/>
      </a:dk1>
      <a:lt1>
        <a:srgbClr val="FFFFFF"/>
      </a:lt1>
      <a:dk2>
        <a:srgbClr val="474E52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2522</Words>
  <Application>WPS 演示</Application>
  <PresentationFormat>全屏显示(16:9)</PresentationFormat>
  <Paragraphs>145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PowerPoint 演示文稿</vt:lpstr>
      <vt:lpstr>Discussion</vt:lpstr>
      <vt:lpstr>What did you do during your holidays?</vt:lpstr>
      <vt:lpstr>New words</vt:lpstr>
      <vt:lpstr>Learn the text</vt:lpstr>
      <vt:lpstr>by plane   乘飞机</vt:lpstr>
      <vt:lpstr>Question 2：What had Kate enjoy in Sanya?  How about his trip?</vt:lpstr>
      <vt:lpstr>3.What did GaoWei do during the holidays?</vt:lpstr>
      <vt:lpstr>一般过去时态之句法结构</vt:lpstr>
      <vt:lpstr>1.肯定句式 主语+动词过去式+其他</vt:lpstr>
      <vt:lpstr>（1）动词be         was/were  (2)动词have/has       had  (3)助动词do/does       did  (4)行为动词用过去式 </vt:lpstr>
      <vt:lpstr>e.g.</vt:lpstr>
      <vt:lpstr>2.否定句式</vt:lpstr>
      <vt:lpstr>eg (1)I didn't kown you like coffe.   我不知道你喜欢咖啡。 (2)He was not late yesterday.    他昨天没有迟到。 (3)He didn't go to school yesterday.    他昨天没有去上学。</vt:lpstr>
      <vt:lpstr>3.一般疑问句 ①Did+主语+谓语动词原+······? ②Was/Were+主语+······?</vt:lpstr>
      <vt:lpstr>①Did+主语+谓语动词原+······? </vt:lpstr>
      <vt:lpstr>注意</vt:lpstr>
      <vt:lpstr>2.简略回答用did/didn't代替行为动词。 </vt:lpstr>
      <vt:lpstr>②Was/Were+主语+······? </vt:lpstr>
      <vt:lpstr>4.特殊疑问句  疑问词+did+主语+动词原形+······？</vt:lpstr>
      <vt:lpstr>特殊疑问句：</vt:lpstr>
      <vt:lpstr>Q:What did he do last sunday?</vt:lpstr>
      <vt:lpstr>1. I _______ (have) an exciting party last weekend. 2. _______ she _______(practice) her guitar yesterday? No, she _________. 3.________  did you do last night? </vt:lpstr>
      <vt:lpstr>PowerPoint 演示文稿</vt:lpstr>
      <vt:lpstr>Homework</vt:lpstr>
      <vt:lpstr>Thank 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19</cp:revision>
  <dcterms:created xsi:type="dcterms:W3CDTF">2016-06-07T11:51:00Z</dcterms:created>
  <dcterms:modified xsi:type="dcterms:W3CDTF">2023-02-27T06:55:55Z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3FDE5C8E47C14000B9E4502A21FC31F0</vt:lpwstr>
  </property>
</Properties>
</file>